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9"/>
  </p:notesMasterIdLst>
  <p:sldIdLst>
    <p:sldId id="256" r:id="rId5"/>
    <p:sldId id="452" r:id="rId6"/>
    <p:sldId id="468" r:id="rId7"/>
    <p:sldId id="470" r:id="rId8"/>
    <p:sldId id="471" r:id="rId9"/>
    <p:sldId id="472" r:id="rId10"/>
    <p:sldId id="469" r:id="rId11"/>
    <p:sldId id="473" r:id="rId12"/>
    <p:sldId id="476" r:id="rId13"/>
    <p:sldId id="477" r:id="rId14"/>
    <p:sldId id="479" r:id="rId15"/>
    <p:sldId id="480" r:id="rId16"/>
    <p:sldId id="482" r:id="rId17"/>
    <p:sldId id="483" r:id="rId18"/>
    <p:sldId id="484" r:id="rId19"/>
    <p:sldId id="485" r:id="rId20"/>
    <p:sldId id="486" r:id="rId21"/>
    <p:sldId id="487" r:id="rId22"/>
    <p:sldId id="488" r:id="rId23"/>
    <p:sldId id="489" r:id="rId24"/>
    <p:sldId id="490" r:id="rId25"/>
    <p:sldId id="491" r:id="rId26"/>
    <p:sldId id="492" r:id="rId27"/>
    <p:sldId id="49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id="{E75E278A-FF0E-49A4-B170-79828D63BBAD}">
          <p14:sldIdLst>
            <p14:sldId id="256"/>
            <p14:sldId id="452"/>
            <p14:sldId id="468"/>
            <p14:sldId id="470"/>
            <p14:sldId id="471"/>
            <p14:sldId id="472"/>
            <p14:sldId id="469"/>
            <p14:sldId id="473"/>
            <p14:sldId id="476"/>
            <p14:sldId id="477"/>
            <p14:sldId id="479"/>
            <p14:sldId id="480"/>
            <p14:sldId id="482"/>
            <p14:sldId id="483"/>
            <p14:sldId id="484"/>
            <p14:sldId id="485"/>
            <p14:sldId id="486"/>
            <p14:sldId id="487"/>
            <p14:sldId id="488"/>
            <p14:sldId id="489"/>
            <p14:sldId id="490"/>
            <p14:sldId id="491"/>
            <p14:sldId id="492"/>
            <p14:sldId id="493"/>
          </p14:sldIdLst>
        </p14:section>
        <p14:section name="Design, Impress, Work Together" id="{B9B51309-D148-4332-87C2-07BE32FBCA3B}">
          <p14:sldIdLst/>
        </p14:section>
        <p14:section name="Learn More" id="{2CC34DB2-6590-42C0-AD4B-A04C6060184E}">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24726"/>
    <a:srgbClr val="D2B4A6"/>
    <a:srgbClr val="EFD5A2"/>
    <a:srgbClr val="C9A6E4"/>
    <a:srgbClr val="DD462F"/>
    <a:srgbClr val="734F29"/>
    <a:srgbClr val="AEB785"/>
    <a:srgbClr val="3B3026"/>
    <a:srgbClr val="ECE1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47" autoAdjust="0"/>
    <p:restoredTop sz="94255" autoAdjust="0"/>
  </p:normalViewPr>
  <p:slideViewPr>
    <p:cSldViewPr snapToGrid="0">
      <p:cViewPr varScale="1">
        <p:scale>
          <a:sx n="70" d="100"/>
          <a:sy n="70" d="100"/>
        </p:scale>
        <p:origin x="126" y="90"/>
      </p:cViewPr>
      <p:guideLst>
        <p:guide orient="horz" pos="2160"/>
        <p:guide pos="384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13577B-6902-467D-A26C-08A0DD5E4E03}" type="datetimeFigureOut">
              <a:rPr lang="en-US" smtClean="0"/>
              <a:t>5/21/2021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61EA0F-A667-4B49-8422-0062BC55E249}" type="slidenum">
              <a:rPr lang="en-US" smtClean="0"/>
              <a:t>‹#›</a:t>
            </a:fld>
            <a:endParaRPr 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1</a:t>
            </a:fld>
            <a:endParaRPr lang="en-US"/>
          </a:p>
        </p:txBody>
      </p:sp>
    </p:spTree>
    <p:extLst>
      <p:ext uri="{BB962C8B-B14F-4D97-AF65-F5344CB8AC3E}">
        <p14:creationId xmlns:p14="http://schemas.microsoft.com/office/powerpoint/2010/main" val="1011769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13</a:t>
            </a:fld>
            <a:endParaRPr lang="en-US"/>
          </a:p>
        </p:txBody>
      </p:sp>
    </p:spTree>
    <p:extLst>
      <p:ext uri="{BB962C8B-B14F-4D97-AF65-F5344CB8AC3E}">
        <p14:creationId xmlns:p14="http://schemas.microsoft.com/office/powerpoint/2010/main" val="1337917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14</a:t>
            </a:fld>
            <a:endParaRPr lang="en-US"/>
          </a:p>
        </p:txBody>
      </p:sp>
    </p:spTree>
    <p:extLst>
      <p:ext uri="{BB962C8B-B14F-4D97-AF65-F5344CB8AC3E}">
        <p14:creationId xmlns:p14="http://schemas.microsoft.com/office/powerpoint/2010/main" val="550474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16</a:t>
            </a:fld>
            <a:endParaRPr lang="en-US"/>
          </a:p>
        </p:txBody>
      </p:sp>
    </p:spTree>
    <p:extLst>
      <p:ext uri="{BB962C8B-B14F-4D97-AF65-F5344CB8AC3E}">
        <p14:creationId xmlns:p14="http://schemas.microsoft.com/office/powerpoint/2010/main" val="2232712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17</a:t>
            </a:fld>
            <a:endParaRPr lang="en-US"/>
          </a:p>
        </p:txBody>
      </p:sp>
    </p:spTree>
    <p:extLst>
      <p:ext uri="{BB962C8B-B14F-4D97-AF65-F5344CB8AC3E}">
        <p14:creationId xmlns:p14="http://schemas.microsoft.com/office/powerpoint/2010/main" val="1742455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22</a:t>
            </a:fld>
            <a:endParaRPr lang="en-US"/>
          </a:p>
        </p:txBody>
      </p:sp>
    </p:spTree>
    <p:extLst>
      <p:ext uri="{BB962C8B-B14F-4D97-AF65-F5344CB8AC3E}">
        <p14:creationId xmlns:p14="http://schemas.microsoft.com/office/powerpoint/2010/main" val="3840571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61EA0F-A667-4B49-8422-0062BC55E249}" type="slidenum">
              <a:rPr lang="en-US" smtClean="0"/>
              <a:t>23</a:t>
            </a:fld>
            <a:endParaRPr lang="en-US"/>
          </a:p>
        </p:txBody>
      </p:sp>
    </p:spTree>
    <p:extLst>
      <p:ext uri="{BB962C8B-B14F-4D97-AF65-F5344CB8AC3E}">
        <p14:creationId xmlns:p14="http://schemas.microsoft.com/office/powerpoint/2010/main" val="3773636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838200" y="2061006"/>
            <a:ext cx="10515600" cy="2387600"/>
          </a:xfrm>
        </p:spPr>
        <p:txBody>
          <a:bodyPr anchor="b">
            <a:normAutofit/>
          </a:bodyPr>
          <a:lstStyle>
            <a:lvl1pPr algn="l">
              <a:defRPr sz="54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2" y="5110609"/>
            <a:ext cx="6705599" cy="1137793"/>
          </a:xfrm>
        </p:spPr>
        <p:txBody>
          <a:bodyPr>
            <a:normAutofit/>
          </a:bodyPr>
          <a:lstStyle>
            <a:lvl1pPr marL="0" indent="0" algn="l">
              <a:lnSpc>
                <a:spcPct val="150000"/>
              </a:lnSpc>
              <a:spcBef>
                <a:spcPts val="600"/>
              </a:spcBef>
              <a:buNone/>
              <a:defRPr sz="2800">
                <a:solidFill>
                  <a:srgbClr val="D2472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5/21/2021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18549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5/21/2021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96921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Vertical Title 1"/>
          <p:cNvSpPr>
            <a:spLocks noGrp="1"/>
          </p:cNvSpPr>
          <p:nvPr>
            <p:ph type="title" orient="vert"/>
          </p:nvPr>
        </p:nvSpPr>
        <p:spPr>
          <a:xfrm>
            <a:off x="10215419" y="365125"/>
            <a:ext cx="1819564" cy="5811838"/>
          </a:xfrm>
        </p:spPr>
        <p:txBody>
          <a:bodyPr vert="eaVert" anchor="b">
            <a:normAutofit/>
          </a:bodyPr>
          <a:lstStyle>
            <a:lvl1pPr>
              <a:defRPr sz="3600">
                <a:solidFill>
                  <a:schemeClr val="bg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EEBAAA-29B5-4AF5-BC5F-7E580C29002D}" type="datetimeFigureOut">
              <a:rPr lang="en-US" smtClean="0"/>
              <a:t>5/21/2021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02266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4434" y="0"/>
            <a:ext cx="10749367" cy="1208868"/>
          </a:xfrm>
        </p:spPr>
        <p:txBody>
          <a:bodyPr anchor="b">
            <a:normAutofit/>
          </a:bodyPr>
          <a:lstStyle>
            <a:lvl1pPr>
              <a:defRPr sz="3600">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38201" y="1825625"/>
            <a:ext cx="4167753" cy="4351338"/>
          </a:xfrm>
        </p:spPr>
        <p:txBody>
          <a:bodyPr>
            <a:normAutofit/>
          </a:bodyPr>
          <a:lstStyle>
            <a:lvl1pPr marL="0" indent="0">
              <a:lnSpc>
                <a:spcPct val="150000"/>
              </a:lnSpc>
              <a:spcAft>
                <a:spcPts val="1200"/>
              </a:spcAft>
              <a:buNone/>
              <a:defRPr sz="1600">
                <a:solidFill>
                  <a:schemeClr val="bg1">
                    <a:lumMod val="50000"/>
                  </a:schemeClr>
                </a:solidFill>
              </a:defRPr>
            </a:lvl1pPr>
            <a:lvl2pPr>
              <a:lnSpc>
                <a:spcPct val="150000"/>
              </a:lnSpc>
              <a:spcAft>
                <a:spcPts val="1200"/>
              </a:spcAft>
              <a:defRPr sz="1400">
                <a:solidFill>
                  <a:schemeClr val="bg1">
                    <a:lumMod val="50000"/>
                  </a:schemeClr>
                </a:solidFill>
              </a:defRPr>
            </a:lvl2pPr>
            <a:lvl3pPr>
              <a:lnSpc>
                <a:spcPct val="150000"/>
              </a:lnSpc>
              <a:spcAft>
                <a:spcPts val="1200"/>
              </a:spcAft>
              <a:defRPr sz="1200">
                <a:solidFill>
                  <a:schemeClr val="bg1">
                    <a:lumMod val="50000"/>
                  </a:schemeClr>
                </a:solidFill>
              </a:defRPr>
            </a:lvl3pPr>
            <a:lvl4pPr>
              <a:lnSpc>
                <a:spcPct val="150000"/>
              </a:lnSpc>
              <a:spcAft>
                <a:spcPts val="1200"/>
              </a:spcAft>
              <a:defRPr sz="1100">
                <a:solidFill>
                  <a:schemeClr val="bg1">
                    <a:lumMod val="50000"/>
                  </a:schemeClr>
                </a:solidFill>
              </a:defRPr>
            </a:lvl4pPr>
            <a:lvl5pPr>
              <a:lnSpc>
                <a:spcPct val="150000"/>
              </a:lnSpc>
              <a:spcAft>
                <a:spcPts val="1200"/>
              </a:spcAft>
              <a:defRPr sz="1100">
                <a:solidFill>
                  <a:schemeClr val="bg1">
                    <a:lumMod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EEBAAA-29B5-4AF5-BC5F-7E580C29002D}" type="datetimeFigureOut">
              <a:rPr lang="en-US" smtClean="0"/>
              <a:t>5/21/2021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18583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838201" y="2402238"/>
            <a:ext cx="4508715" cy="2187227"/>
          </a:xfrm>
        </p:spPr>
        <p:txBody>
          <a:bodyPr anchor="ctr">
            <a:noAutofit/>
          </a:bodyPr>
          <a:lstStyle>
            <a:lvl1pPr algn="l">
              <a:defRPr sz="4800">
                <a:solidFill>
                  <a:srgbClr val="D247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323308" y="2402237"/>
            <a:ext cx="5269424" cy="2187226"/>
          </a:xfrm>
        </p:spPr>
        <p:txBody>
          <a:bodyPr anchor="ctr">
            <a:normAutofit/>
          </a:bodyPr>
          <a:lstStyle>
            <a:lvl1pPr marL="0" indent="0">
              <a:lnSpc>
                <a:spcPct val="150000"/>
              </a:lnSpc>
              <a:buNone/>
              <a:defRPr sz="2800">
                <a:solidFill>
                  <a:schemeClr val="bg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EEBAAA-29B5-4AF5-BC5F-7E580C29002D}" type="datetimeFigureOut">
              <a:rPr lang="en-US" smtClean="0"/>
              <a:t>5/21/2021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60EDB8-5305-433F-BE41-D7A86D811DB3}" type="slidenum">
              <a:rPr lang="en-US" smtClean="0"/>
              <a:t>‹#›</a:t>
            </a:fld>
            <a:endParaRPr lang="en-US"/>
          </a:p>
        </p:txBody>
      </p:sp>
      <p:sp>
        <p:nvSpPr>
          <p:cNvPr id="8" name="Rectangle 7"/>
          <p:cNvSpPr/>
          <p:nvPr userDrawn="1"/>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35655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Rectangle 7"/>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5" name="Date Placeholder 4"/>
          <p:cNvSpPr>
            <a:spLocks noGrp="1"/>
          </p:cNvSpPr>
          <p:nvPr>
            <p:ph type="dt" sz="half" idx="10"/>
          </p:nvPr>
        </p:nvSpPr>
        <p:spPr/>
        <p:txBody>
          <a:bodyPr/>
          <a:lstStyle/>
          <a:p>
            <a:fld id="{8BEEBAAA-29B5-4AF5-BC5F-7E580C29002D}" type="datetimeFigureOut">
              <a:rPr lang="en-US" smtClean="0"/>
              <a:t>5/21/2021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a:t>
            </a:fld>
            <a:endParaRPr lang="en-US"/>
          </a:p>
        </p:txBody>
      </p:sp>
      <p:sp>
        <p:nvSpPr>
          <p:cNvPr id="9" name="Rectangle 8"/>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328223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Rectangle 9"/>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0"/>
            <a:ext cx="10737851" cy="1228436"/>
          </a:xfrm>
        </p:spPr>
        <p:txBody>
          <a:bodyPr anchor="b">
            <a:normAutofit/>
          </a:bodyPr>
          <a:lstStyle>
            <a:lvl1pPr>
              <a:defRPr sz="3600">
                <a:solidFill>
                  <a:schemeClr val="bg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831851" y="1489075"/>
            <a:ext cx="5156200"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1851" y="2193927"/>
            <a:ext cx="5156200"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dirty="0"/>
          </a:p>
        </p:txBody>
      </p:sp>
      <p:sp>
        <p:nvSpPr>
          <p:cNvPr id="5" name="Text Placeholder 4"/>
          <p:cNvSpPr>
            <a:spLocks noGrp="1"/>
          </p:cNvSpPr>
          <p:nvPr>
            <p:ph type="body" sz="quarter" idx="3"/>
          </p:nvPr>
        </p:nvSpPr>
        <p:spPr>
          <a:xfrm>
            <a:off x="6189664" y="1489075"/>
            <a:ext cx="5157787"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9664" y="2193927"/>
            <a:ext cx="5157787"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7" name="Date Placeholder 6"/>
          <p:cNvSpPr>
            <a:spLocks noGrp="1"/>
          </p:cNvSpPr>
          <p:nvPr>
            <p:ph type="dt" sz="half" idx="10"/>
          </p:nvPr>
        </p:nvSpPr>
        <p:spPr/>
        <p:txBody>
          <a:bodyPr/>
          <a:lstStyle/>
          <a:p>
            <a:fld id="{8BEEBAAA-29B5-4AF5-BC5F-7E580C29002D}" type="datetimeFigureOut">
              <a:rPr lang="en-US" smtClean="0"/>
              <a:t>5/21/2021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60EDB8-5305-433F-BE41-D7A86D811DB3}" type="slidenum">
              <a:rPr lang="en-US" smtClean="0"/>
              <a:t>‹#›</a:t>
            </a:fld>
            <a:endParaRPr lang="en-US"/>
          </a:p>
        </p:txBody>
      </p:sp>
      <p:sp>
        <p:nvSpPr>
          <p:cNvPr id="11" name="Rectangle 10"/>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06029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Rectangle 5"/>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BEEBAAA-29B5-4AF5-BC5F-7E580C29002D}" type="datetimeFigureOut">
              <a:rPr lang="en-US" smtClean="0"/>
              <a:t>5/21/2021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60EDB8-5305-433F-BE41-D7A86D811DB3}" type="slidenum">
              <a:rPr lang="en-US" smtClean="0"/>
              <a:t>‹#›</a:t>
            </a:fld>
            <a:endParaRPr lang="en-US"/>
          </a:p>
        </p:txBody>
      </p:sp>
      <p:sp>
        <p:nvSpPr>
          <p:cNvPr id="7" name="Rectangle 6"/>
          <p:cNvSpPr/>
          <p:nvPr userDrawn="1"/>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0814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EEBAAA-29B5-4AF5-BC5F-7E580C29002D}" type="datetimeFigureOut">
              <a:rPr lang="en-US" smtClean="0"/>
              <a:t>5/21/2021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60EDB8-5305-433F-BE41-D7A86D811DB3}" type="slidenum">
              <a:rPr lang="en-US" smtClean="0"/>
              <a:t>‹#›</a:t>
            </a:fld>
            <a:endParaRPr lang="en-US"/>
          </a:p>
        </p:txBody>
      </p:sp>
    </p:spTree>
    <p:extLst>
      <p:ext uri="{BB962C8B-B14F-4D97-AF65-F5344CB8AC3E}">
        <p14:creationId xmlns:p14="http://schemas.microsoft.com/office/powerpoint/2010/main" val="4037432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7"/>
            <a:ext cx="6172200" cy="487362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smtClean="0"/>
              <a:t>Click to edit Master text styles</a:t>
            </a:r>
          </a:p>
          <a:p>
            <a:pPr marL="0" lvl="1" indent="0">
              <a:lnSpc>
                <a:spcPct val="150000"/>
              </a:lnSpc>
              <a:spcAft>
                <a:spcPts val="1200"/>
              </a:spcAft>
              <a:buNone/>
            </a:pPr>
            <a:r>
              <a:rPr lang="en-US" smtClean="0"/>
              <a:t>Second level</a:t>
            </a:r>
          </a:p>
          <a:p>
            <a:pPr marL="0" lvl="2" indent="0">
              <a:lnSpc>
                <a:spcPct val="150000"/>
              </a:lnSpc>
              <a:spcAft>
                <a:spcPts val="1200"/>
              </a:spcAft>
              <a:buNone/>
            </a:pPr>
            <a:r>
              <a:rPr lang="en-US" smtClean="0"/>
              <a:t>Third level</a:t>
            </a:r>
          </a:p>
          <a:p>
            <a:pPr marL="0" lvl="3" indent="0">
              <a:lnSpc>
                <a:spcPct val="150000"/>
              </a:lnSpc>
              <a:spcAft>
                <a:spcPts val="1200"/>
              </a:spcAft>
              <a:buNone/>
            </a:pPr>
            <a:r>
              <a:rPr lang="en-US" smtClean="0"/>
              <a:t>Fourth level</a:t>
            </a:r>
          </a:p>
          <a:p>
            <a:pPr marL="0" lvl="4" indent="0">
              <a:lnSpc>
                <a:spcPct val="150000"/>
              </a:lnSpc>
              <a:spcAft>
                <a:spcPts val="1200"/>
              </a:spcAft>
              <a:buNone/>
            </a:pPr>
            <a:r>
              <a:rPr lang="en-US" smtClean="0"/>
              <a:t>Fifth level</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EEBAAA-29B5-4AF5-BC5F-7E580C29002D}" type="datetimeFigureOut">
              <a:rPr lang="en-US" smtClean="0"/>
              <a:t>5/21/2021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a:t>
            </a:fld>
            <a:endParaRPr lang="en-US"/>
          </a:p>
        </p:txBody>
      </p:sp>
    </p:spTree>
    <p:extLst>
      <p:ext uri="{BB962C8B-B14F-4D97-AF65-F5344CB8AC3E}">
        <p14:creationId xmlns:p14="http://schemas.microsoft.com/office/powerpoint/2010/main" val="1784193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EEBAAA-29B5-4AF5-BC5F-7E580C29002D}" type="datetimeFigureOut">
              <a:rPr lang="en-US" smtClean="0"/>
              <a:t>5/21/2021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60EDB8-5305-433F-BE41-D7A86D811DB3}" type="slidenum">
              <a:rPr lang="en-US" smtClean="0"/>
              <a:t>‹#›</a:t>
            </a:fld>
            <a:endParaRPr lang="en-US"/>
          </a:p>
        </p:txBody>
      </p:sp>
    </p:spTree>
    <p:extLst>
      <p:ext uri="{BB962C8B-B14F-4D97-AF65-F5344CB8AC3E}">
        <p14:creationId xmlns:p14="http://schemas.microsoft.com/office/powerpoint/2010/main" val="3161095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2"/>
            <a:ext cx="3276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EBAAA-29B5-4AF5-BC5F-7E580C29002D}" type="datetimeFigureOut">
              <a:rPr lang="en-US" smtClean="0"/>
              <a:t>5/21/2021</a:t>
            </a:fld>
            <a:endParaRPr lang="en-US"/>
          </a:p>
        </p:txBody>
      </p:sp>
      <p:sp>
        <p:nvSpPr>
          <p:cNvPr id="5" name="Footer Placeholder 4"/>
          <p:cNvSpPr>
            <a:spLocks noGrp="1"/>
          </p:cNvSpPr>
          <p:nvPr>
            <p:ph type="ftr" sz="quarter" idx="3"/>
          </p:nvPr>
        </p:nvSpPr>
        <p:spPr>
          <a:xfrm>
            <a:off x="4648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2"/>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0EDB8-5305-433F-BE41-D7A86D811DB3}" type="slidenum">
              <a:rPr lang="en-US" smtClean="0"/>
              <a:t>‹#›</a:t>
            </a:fld>
            <a:endParaRPr lang="en-US"/>
          </a:p>
        </p:txBody>
      </p: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0.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2.xml"/><Relationship Id="rId4" Type="http://schemas.openxmlformats.org/officeDocument/2006/relationships/image" Target="../media/image29.emf"/></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61030" y="1023777"/>
            <a:ext cx="10515600" cy="2387600"/>
          </a:xfrm>
        </p:spPr>
        <p:txBody>
          <a:bodyPr/>
          <a:lstStyle/>
          <a:p>
            <a:r>
              <a:rPr lang="en-US" dirty="0" err="1" smtClean="0"/>
              <a:t>Posebne</a:t>
            </a:r>
            <a:r>
              <a:rPr lang="en-US" dirty="0" smtClean="0"/>
              <a:t> </a:t>
            </a:r>
            <a:r>
              <a:rPr lang="en-US" dirty="0" err="1" smtClean="0"/>
              <a:t>tehnike</a:t>
            </a:r>
            <a:r>
              <a:rPr lang="en-US" dirty="0" smtClean="0"/>
              <a:t> </a:t>
            </a:r>
            <a:r>
              <a:rPr lang="en-US" dirty="0" err="1" smtClean="0"/>
              <a:t>fundiranja</a:t>
            </a:r>
            <a:r>
              <a:rPr lang="en-US" dirty="0" smtClean="0"/>
              <a:t> </a:t>
            </a:r>
            <a:r>
              <a:rPr lang="sr-Cyrl-RS" dirty="0" smtClean="0"/>
              <a:t>2021</a:t>
            </a:r>
            <a:endParaRPr lang="en-US" dirty="0"/>
          </a:p>
        </p:txBody>
      </p:sp>
      <p:sp>
        <p:nvSpPr>
          <p:cNvPr id="3" name="Subtitle 2"/>
          <p:cNvSpPr>
            <a:spLocks noGrp="1"/>
          </p:cNvSpPr>
          <p:nvPr>
            <p:ph type="subTitle" idx="1"/>
          </p:nvPr>
        </p:nvSpPr>
        <p:spPr>
          <a:xfrm>
            <a:off x="195752" y="5042571"/>
            <a:ext cx="11368717" cy="1137793"/>
          </a:xfrm>
        </p:spPr>
        <p:txBody>
          <a:bodyPr>
            <a:normAutofit fontScale="92500"/>
          </a:bodyPr>
          <a:lstStyle/>
          <a:p>
            <a:r>
              <a:rPr lang="en-US" dirty="0" smtClean="0"/>
              <a:t>X</a:t>
            </a:r>
            <a:r>
              <a:rPr lang="sr-Latn-ME" dirty="0" smtClean="0"/>
              <a:t>I</a:t>
            </a:r>
            <a:r>
              <a:rPr lang="en-US" dirty="0" smtClean="0"/>
              <a:t> </a:t>
            </a:r>
            <a:r>
              <a:rPr lang="en-US" dirty="0" err="1" smtClean="0"/>
              <a:t>predavanje</a:t>
            </a:r>
            <a:r>
              <a:rPr lang="en-US" dirty="0" smtClean="0"/>
              <a:t> -</a:t>
            </a:r>
            <a:r>
              <a:rPr lang="en-US" dirty="0" err="1"/>
              <a:t>Fundiranje</a:t>
            </a:r>
            <a:r>
              <a:rPr lang="en-US" dirty="0"/>
              <a:t> </a:t>
            </a:r>
            <a:r>
              <a:rPr lang="en-US" dirty="0" err="1"/>
              <a:t>na</a:t>
            </a:r>
            <a:r>
              <a:rPr lang="en-US" dirty="0"/>
              <a:t> </a:t>
            </a:r>
            <a:r>
              <a:rPr lang="en-US" dirty="0" err="1"/>
              <a:t>nasutom</a:t>
            </a:r>
            <a:r>
              <a:rPr lang="en-US" dirty="0"/>
              <a:t> </a:t>
            </a:r>
            <a:r>
              <a:rPr lang="en-US" dirty="0" err="1"/>
              <a:t>tlu</a:t>
            </a:r>
            <a:r>
              <a:rPr lang="en-US" dirty="0"/>
              <a:t>, </a:t>
            </a:r>
            <a:r>
              <a:rPr lang="en-US" dirty="0" err="1"/>
              <a:t>jalovištima</a:t>
            </a:r>
            <a:r>
              <a:rPr lang="en-US" dirty="0"/>
              <a:t> </a:t>
            </a:r>
            <a:r>
              <a:rPr lang="en-US" dirty="0" err="1"/>
              <a:t>i</a:t>
            </a:r>
            <a:r>
              <a:rPr lang="en-US" dirty="0"/>
              <a:t> </a:t>
            </a:r>
            <a:r>
              <a:rPr lang="en-US" dirty="0" err="1"/>
              <a:t>sanitarnim</a:t>
            </a:r>
            <a:r>
              <a:rPr lang="en-US" dirty="0"/>
              <a:t> </a:t>
            </a:r>
            <a:r>
              <a:rPr lang="en-US" dirty="0" err="1"/>
              <a:t>deponijama</a:t>
            </a:r>
            <a:endParaRPr lang="sr-Latn-ME" dirty="0" smtClean="0"/>
          </a:p>
        </p:txBody>
      </p:sp>
    </p:spTree>
    <p:extLst>
      <p:ext uri="{BB962C8B-B14F-4D97-AF65-F5344CB8AC3E}">
        <p14:creationId xmlns:p14="http://schemas.microsoft.com/office/powerpoint/2010/main" val="247180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0" y="581717"/>
            <a:ext cx="5994400" cy="4495250"/>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0000"/>
              </a:lnSpc>
              <a:buFont typeface="Wingdings" panose="05000000000000000000" pitchFamily="2" charset="2"/>
              <a:buChar char="§"/>
            </a:pPr>
            <a:r>
              <a:rPr lang="en-US" sz="1500" dirty="0" err="1" smtClean="0">
                <a:solidFill>
                  <a:schemeClr val="bg1"/>
                </a:solidFill>
              </a:rPr>
              <a:t>Vjerovatno</a:t>
            </a:r>
            <a:r>
              <a:rPr lang="en-US" sz="1500" dirty="0" smtClean="0">
                <a:solidFill>
                  <a:schemeClr val="bg1"/>
                </a:solidFill>
              </a:rPr>
              <a:t> </a:t>
            </a:r>
            <a:r>
              <a:rPr lang="en-US" sz="1500" dirty="0" err="1" smtClean="0">
                <a:solidFill>
                  <a:schemeClr val="bg1"/>
                </a:solidFill>
              </a:rPr>
              <a:t>najkorisniji</a:t>
            </a:r>
            <a:r>
              <a:rPr lang="en-US" sz="1500" dirty="0" smtClean="0">
                <a:solidFill>
                  <a:schemeClr val="bg1"/>
                </a:solidFill>
              </a:rPr>
              <a:t> tip </a:t>
            </a:r>
            <a:r>
              <a:rPr lang="en-US" sz="1500" dirty="0" err="1" smtClean="0">
                <a:solidFill>
                  <a:schemeClr val="bg1"/>
                </a:solidFill>
              </a:rPr>
              <a:t>klasifikacije</a:t>
            </a:r>
            <a:r>
              <a:rPr lang="en-US" sz="1500" dirty="0" smtClean="0">
                <a:solidFill>
                  <a:schemeClr val="bg1"/>
                </a:solidFill>
              </a:rPr>
              <a:t>, </a:t>
            </a:r>
            <a:r>
              <a:rPr lang="en-US" sz="1500" dirty="0" err="1" smtClean="0">
                <a:solidFill>
                  <a:schemeClr val="bg1"/>
                </a:solidFill>
              </a:rPr>
              <a:t>za</a:t>
            </a:r>
            <a:r>
              <a:rPr lang="en-US" sz="1500" dirty="0" smtClean="0">
                <a:solidFill>
                  <a:schemeClr val="bg1"/>
                </a:solidFill>
              </a:rPr>
              <a:t> </a:t>
            </a:r>
            <a:r>
              <a:rPr lang="en-US" sz="1500" dirty="0" err="1" smtClean="0">
                <a:solidFill>
                  <a:schemeClr val="bg1"/>
                </a:solidFill>
              </a:rPr>
              <a:t>praktične</a:t>
            </a:r>
            <a:r>
              <a:rPr lang="en-US" sz="1500" dirty="0" smtClean="0">
                <a:solidFill>
                  <a:schemeClr val="bg1"/>
                </a:solidFill>
              </a:rPr>
              <a:t> </a:t>
            </a:r>
            <a:r>
              <a:rPr lang="en-US" sz="1500" dirty="0" err="1" smtClean="0">
                <a:solidFill>
                  <a:schemeClr val="bg1"/>
                </a:solidFill>
              </a:rPr>
              <a:t>potrebe</a:t>
            </a:r>
            <a:r>
              <a:rPr lang="en-US" sz="1500" dirty="0" smtClean="0">
                <a:solidFill>
                  <a:schemeClr val="bg1"/>
                </a:solidFill>
              </a:rPr>
              <a:t>, se </a:t>
            </a:r>
            <a:r>
              <a:rPr lang="en-US" sz="1500" dirty="0" err="1" smtClean="0">
                <a:solidFill>
                  <a:schemeClr val="bg1"/>
                </a:solidFill>
              </a:rPr>
              <a:t>odnosi</a:t>
            </a:r>
            <a:r>
              <a:rPr lang="en-US" sz="1500" dirty="0" smtClean="0">
                <a:solidFill>
                  <a:schemeClr val="bg1"/>
                </a:solidFill>
              </a:rPr>
              <a:t> </a:t>
            </a:r>
            <a:r>
              <a:rPr lang="en-US" sz="1500" dirty="0" err="1" smtClean="0">
                <a:solidFill>
                  <a:schemeClr val="bg1"/>
                </a:solidFill>
              </a:rPr>
              <a:t>na</a:t>
            </a:r>
            <a:r>
              <a:rPr lang="en-US" sz="1500" dirty="0" smtClean="0">
                <a:solidFill>
                  <a:schemeClr val="bg1"/>
                </a:solidFill>
              </a:rPr>
              <a:t> hazard </a:t>
            </a:r>
            <a:r>
              <a:rPr lang="en-US" sz="1500" dirty="0" err="1" smtClean="0">
                <a:solidFill>
                  <a:schemeClr val="bg1"/>
                </a:solidFill>
              </a:rPr>
              <a:t>indukovan</a:t>
            </a:r>
            <a:r>
              <a:rPr lang="en-US" sz="1500" dirty="0" smtClean="0">
                <a:solidFill>
                  <a:schemeClr val="bg1"/>
                </a:solidFill>
              </a:rPr>
              <a:t> </a:t>
            </a:r>
            <a:r>
              <a:rPr lang="en-US" sz="1500" dirty="0" err="1" smtClean="0">
                <a:solidFill>
                  <a:schemeClr val="bg1"/>
                </a:solidFill>
              </a:rPr>
              <a:t>potencijalnim</a:t>
            </a:r>
            <a:r>
              <a:rPr lang="en-US" sz="1500" dirty="0" smtClean="0">
                <a:solidFill>
                  <a:schemeClr val="bg1"/>
                </a:solidFill>
              </a:rPr>
              <a:t> </a:t>
            </a:r>
            <a:r>
              <a:rPr lang="en-US" sz="1500" dirty="0" err="1" smtClean="0">
                <a:solidFill>
                  <a:schemeClr val="bg1"/>
                </a:solidFill>
              </a:rPr>
              <a:t>pomijeranjem</a:t>
            </a:r>
            <a:r>
              <a:rPr lang="en-US" sz="1500" dirty="0" smtClean="0">
                <a:solidFill>
                  <a:schemeClr val="bg1"/>
                </a:solidFill>
              </a:rPr>
              <a:t> u </a:t>
            </a:r>
            <a:r>
              <a:rPr lang="en-US" sz="1500" dirty="0" err="1" smtClean="0">
                <a:solidFill>
                  <a:schemeClr val="bg1"/>
                </a:solidFill>
              </a:rPr>
              <a:t>nasutom</a:t>
            </a:r>
            <a:r>
              <a:rPr lang="en-US" sz="1500" dirty="0" smtClean="0">
                <a:solidFill>
                  <a:schemeClr val="bg1"/>
                </a:solidFill>
              </a:rPr>
              <a:t> </a:t>
            </a:r>
            <a:r>
              <a:rPr lang="en-US" sz="1500" dirty="0" err="1" smtClean="0">
                <a:solidFill>
                  <a:schemeClr val="bg1"/>
                </a:solidFill>
              </a:rPr>
              <a:t>tlu</a:t>
            </a:r>
            <a:r>
              <a:rPr lang="en-US" sz="1500" dirty="0" smtClean="0">
                <a:solidFill>
                  <a:schemeClr val="bg1"/>
                </a:solidFill>
              </a:rPr>
              <a:t> pod </a:t>
            </a:r>
            <a:r>
              <a:rPr lang="en-US" sz="1500" dirty="0" err="1" smtClean="0">
                <a:solidFill>
                  <a:schemeClr val="bg1"/>
                </a:solidFill>
              </a:rPr>
              <a:t>dejstvom</a:t>
            </a:r>
            <a:r>
              <a:rPr lang="en-US" sz="1500" dirty="0" smtClean="0">
                <a:solidFill>
                  <a:schemeClr val="bg1"/>
                </a:solidFill>
              </a:rPr>
              <a:t> </a:t>
            </a:r>
            <a:r>
              <a:rPr lang="en-US" sz="1500" dirty="0" err="1" smtClean="0">
                <a:solidFill>
                  <a:schemeClr val="bg1"/>
                </a:solidFill>
              </a:rPr>
              <a:t>izvjesnog</a:t>
            </a:r>
            <a:r>
              <a:rPr lang="en-US" sz="1500" dirty="0" smtClean="0">
                <a:solidFill>
                  <a:schemeClr val="bg1"/>
                </a:solidFill>
              </a:rPr>
              <a:t> </a:t>
            </a:r>
            <a:r>
              <a:rPr lang="en-US" sz="1500" dirty="0" err="1" smtClean="0">
                <a:solidFill>
                  <a:schemeClr val="bg1"/>
                </a:solidFill>
              </a:rPr>
              <a:t>opterećenja</a:t>
            </a:r>
            <a:r>
              <a:rPr lang="en-US" sz="1500" dirty="0" smtClean="0">
                <a:solidFill>
                  <a:schemeClr val="bg1"/>
                </a:solidFill>
              </a:rPr>
              <a:t>. </a:t>
            </a:r>
            <a:r>
              <a:rPr lang="en-US" sz="1500" dirty="0" err="1" smtClean="0">
                <a:solidFill>
                  <a:schemeClr val="bg1"/>
                </a:solidFill>
              </a:rPr>
              <a:t>Imajući</a:t>
            </a:r>
            <a:r>
              <a:rPr lang="en-US" sz="1500" dirty="0" smtClean="0">
                <a:solidFill>
                  <a:schemeClr val="bg1"/>
                </a:solidFill>
              </a:rPr>
              <a:t> to u </a:t>
            </a:r>
            <a:r>
              <a:rPr lang="en-US" sz="1500" dirty="0" err="1" smtClean="0">
                <a:solidFill>
                  <a:schemeClr val="bg1"/>
                </a:solidFill>
              </a:rPr>
              <a:t>vidu</a:t>
            </a:r>
            <a:r>
              <a:rPr lang="en-US" sz="1500" dirty="0" smtClean="0">
                <a:solidFill>
                  <a:schemeClr val="bg1"/>
                </a:solidFill>
              </a:rPr>
              <a:t>, (Charles and </a:t>
            </a:r>
            <a:r>
              <a:rPr lang="en-US" sz="1500" dirty="0" err="1" smtClean="0">
                <a:solidFill>
                  <a:schemeClr val="bg1"/>
                </a:solidFill>
              </a:rPr>
              <a:t>Burland</a:t>
            </a:r>
            <a:r>
              <a:rPr lang="en-US" sz="1500" dirty="0" smtClean="0">
                <a:solidFill>
                  <a:schemeClr val="bg1"/>
                </a:solidFill>
              </a:rPr>
              <a:t>, 1982) </a:t>
            </a:r>
            <a:r>
              <a:rPr lang="en-US" sz="1500" dirty="0" err="1" smtClean="0">
                <a:solidFill>
                  <a:schemeClr val="bg1"/>
                </a:solidFill>
              </a:rPr>
              <a:t>predložena</a:t>
            </a:r>
            <a:r>
              <a:rPr lang="en-US" sz="1500" dirty="0" smtClean="0">
                <a:solidFill>
                  <a:schemeClr val="bg1"/>
                </a:solidFill>
              </a:rPr>
              <a:t> je </a:t>
            </a:r>
            <a:r>
              <a:rPr lang="en-US" sz="1500" dirty="0" err="1" smtClean="0">
                <a:solidFill>
                  <a:schemeClr val="bg1"/>
                </a:solidFill>
              </a:rPr>
              <a:t>sledeća</a:t>
            </a:r>
            <a:r>
              <a:rPr lang="en-US" sz="1500" dirty="0" smtClean="0">
                <a:solidFill>
                  <a:schemeClr val="bg1"/>
                </a:solidFill>
              </a:rPr>
              <a:t> </a:t>
            </a:r>
            <a:r>
              <a:rPr lang="en-US" sz="1500" dirty="0" err="1" smtClean="0">
                <a:solidFill>
                  <a:schemeClr val="bg1"/>
                </a:solidFill>
              </a:rPr>
              <a:t>klasifikaciju</a:t>
            </a:r>
            <a:r>
              <a:rPr lang="en-US" sz="1500" dirty="0" smtClean="0">
                <a:solidFill>
                  <a:schemeClr val="bg1"/>
                </a:solidFill>
              </a:rPr>
              <a:t> </a:t>
            </a:r>
            <a:r>
              <a:rPr lang="en-US" sz="1500" dirty="0" err="1" smtClean="0">
                <a:solidFill>
                  <a:schemeClr val="bg1"/>
                </a:solidFill>
              </a:rPr>
              <a:t>nasipa</a:t>
            </a:r>
            <a:r>
              <a:rPr lang="en-US" sz="1500" dirty="0" smtClean="0">
                <a:solidFill>
                  <a:schemeClr val="bg1"/>
                </a:solidFill>
              </a:rPr>
              <a:t>:</a:t>
            </a:r>
          </a:p>
          <a:p>
            <a:pPr marL="342900" indent="-342900" algn="just">
              <a:lnSpc>
                <a:spcPct val="100000"/>
              </a:lnSpc>
              <a:buFont typeface="Wingdings" panose="05000000000000000000" pitchFamily="2" charset="2"/>
              <a:buChar char="§"/>
            </a:pPr>
            <a:r>
              <a:rPr lang="en-US" sz="1500" dirty="0" err="1" smtClean="0">
                <a:solidFill>
                  <a:schemeClr val="bg1"/>
                </a:solidFill>
              </a:rPr>
              <a:t>Kategorija</a:t>
            </a:r>
            <a:r>
              <a:rPr lang="en-US" sz="1500" dirty="0" smtClean="0">
                <a:solidFill>
                  <a:schemeClr val="bg1"/>
                </a:solidFill>
              </a:rPr>
              <a:t> A, mala </a:t>
            </a:r>
            <a:r>
              <a:rPr lang="en-US" sz="1500" dirty="0" err="1" smtClean="0">
                <a:solidFill>
                  <a:schemeClr val="bg1"/>
                </a:solidFill>
              </a:rPr>
              <a:t>pomijeranja</a:t>
            </a:r>
            <a:endParaRPr lang="en-US"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Kategorija</a:t>
            </a:r>
            <a:r>
              <a:rPr lang="en-US" sz="1500" dirty="0" smtClean="0">
                <a:solidFill>
                  <a:schemeClr val="bg1"/>
                </a:solidFill>
              </a:rPr>
              <a:t> B, </a:t>
            </a:r>
            <a:r>
              <a:rPr lang="en-US" sz="1500" dirty="0" err="1" smtClean="0">
                <a:solidFill>
                  <a:schemeClr val="bg1"/>
                </a:solidFill>
              </a:rPr>
              <a:t>značajna</a:t>
            </a:r>
            <a:r>
              <a:rPr lang="en-US" sz="1500" dirty="0" smtClean="0">
                <a:solidFill>
                  <a:schemeClr val="bg1"/>
                </a:solidFill>
              </a:rPr>
              <a:t> </a:t>
            </a:r>
            <a:r>
              <a:rPr lang="en-US" sz="1500" dirty="0" err="1" smtClean="0">
                <a:solidFill>
                  <a:schemeClr val="bg1"/>
                </a:solidFill>
              </a:rPr>
              <a:t>pomjeranja</a:t>
            </a:r>
            <a:endParaRPr lang="en-US"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Kategorija</a:t>
            </a:r>
            <a:r>
              <a:rPr lang="en-US" sz="1500" dirty="0" smtClean="0">
                <a:solidFill>
                  <a:schemeClr val="bg1"/>
                </a:solidFill>
              </a:rPr>
              <a:t> C, </a:t>
            </a:r>
            <a:r>
              <a:rPr lang="en-US" sz="1500" dirty="0" err="1" smtClean="0">
                <a:solidFill>
                  <a:schemeClr val="bg1"/>
                </a:solidFill>
              </a:rPr>
              <a:t>veoma</a:t>
            </a:r>
            <a:r>
              <a:rPr lang="en-US" sz="1500" dirty="0" smtClean="0">
                <a:solidFill>
                  <a:schemeClr val="bg1"/>
                </a:solidFill>
              </a:rPr>
              <a:t> </a:t>
            </a:r>
            <a:r>
              <a:rPr lang="en-US" sz="1500" dirty="0" err="1" smtClean="0">
                <a:solidFill>
                  <a:schemeClr val="bg1"/>
                </a:solidFill>
              </a:rPr>
              <a:t>velika</a:t>
            </a:r>
            <a:r>
              <a:rPr lang="en-US" sz="1500" dirty="0" smtClean="0">
                <a:solidFill>
                  <a:schemeClr val="bg1"/>
                </a:solidFill>
              </a:rPr>
              <a:t> </a:t>
            </a:r>
            <a:r>
              <a:rPr lang="en-US" sz="1500" dirty="0" err="1" smtClean="0">
                <a:solidFill>
                  <a:schemeClr val="bg1"/>
                </a:solidFill>
              </a:rPr>
              <a:t>pomjeranja</a:t>
            </a:r>
            <a:endParaRPr lang="en-US"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a:solidFill>
                  <a:schemeClr val="bg1"/>
                </a:solidFill>
              </a:rPr>
              <a:t>Sistem</a:t>
            </a:r>
            <a:r>
              <a:rPr lang="en-US" sz="1500" dirty="0">
                <a:solidFill>
                  <a:schemeClr val="bg1"/>
                </a:solidFill>
              </a:rPr>
              <a:t> je </a:t>
            </a:r>
            <a:r>
              <a:rPr lang="en-US" sz="1500" dirty="0" err="1">
                <a:solidFill>
                  <a:schemeClr val="bg1"/>
                </a:solidFill>
              </a:rPr>
              <a:t>baziran</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osnovu</a:t>
            </a:r>
            <a:r>
              <a:rPr lang="en-US" sz="1500" dirty="0">
                <a:solidFill>
                  <a:schemeClr val="bg1"/>
                </a:solidFill>
              </a:rPr>
              <a:t> </a:t>
            </a:r>
            <a:r>
              <a:rPr lang="en-US" sz="1500" dirty="0" err="1">
                <a:solidFill>
                  <a:schemeClr val="bg1"/>
                </a:solidFill>
              </a:rPr>
              <a:t>potencijalne</a:t>
            </a:r>
            <a:r>
              <a:rPr lang="en-US" sz="1500" dirty="0">
                <a:solidFill>
                  <a:schemeClr val="bg1"/>
                </a:solidFill>
              </a:rPr>
              <a:t> </a:t>
            </a:r>
            <a:r>
              <a:rPr lang="en-US" sz="1500" dirty="0" err="1">
                <a:solidFill>
                  <a:schemeClr val="bg1"/>
                </a:solidFill>
              </a:rPr>
              <a:t>maksimalne</a:t>
            </a:r>
            <a:r>
              <a:rPr lang="en-US" sz="1500" dirty="0">
                <a:solidFill>
                  <a:schemeClr val="bg1"/>
                </a:solidFill>
              </a:rPr>
              <a:t> </a:t>
            </a:r>
            <a:r>
              <a:rPr lang="en-US" sz="1500" dirty="0" err="1">
                <a:solidFill>
                  <a:schemeClr val="bg1"/>
                </a:solidFill>
              </a:rPr>
              <a:t>potencijalne</a:t>
            </a:r>
            <a:r>
              <a:rPr lang="en-US" sz="1500" dirty="0">
                <a:solidFill>
                  <a:schemeClr val="bg1"/>
                </a:solidFill>
              </a:rPr>
              <a:t> </a:t>
            </a:r>
            <a:r>
              <a:rPr lang="en-US" sz="1500" dirty="0" err="1">
                <a:solidFill>
                  <a:schemeClr val="bg1"/>
                </a:solidFill>
              </a:rPr>
              <a:t>vertikalne</a:t>
            </a:r>
            <a:r>
              <a:rPr lang="en-US" sz="1500" dirty="0">
                <a:solidFill>
                  <a:schemeClr val="bg1"/>
                </a:solidFill>
              </a:rPr>
              <a:t> </a:t>
            </a:r>
            <a:r>
              <a:rPr lang="en-US" sz="1500" dirty="0" err="1">
                <a:solidFill>
                  <a:schemeClr val="bg1"/>
                </a:solidFill>
              </a:rPr>
              <a:t>deformacije</a:t>
            </a:r>
            <a:r>
              <a:rPr lang="en-US" sz="1500" dirty="0">
                <a:solidFill>
                  <a:schemeClr val="bg1"/>
                </a:solidFill>
              </a:rPr>
              <a:t> </a:t>
            </a:r>
            <a:r>
              <a:rPr lang="el-GR" sz="1500" dirty="0" smtClean="0">
                <a:solidFill>
                  <a:schemeClr val="bg1"/>
                </a:solidFill>
              </a:rPr>
              <a:t>ε</a:t>
            </a:r>
            <a:r>
              <a:rPr lang="en-US" sz="1500" dirty="0" err="1" smtClean="0">
                <a:solidFill>
                  <a:schemeClr val="bg1"/>
                </a:solidFill>
              </a:rPr>
              <a:t>v,max</a:t>
            </a:r>
            <a:r>
              <a:rPr lang="en-US" sz="1500" dirty="0">
                <a:solidFill>
                  <a:schemeClr val="bg1"/>
                </a:solidFill>
              </a:rPr>
              <a:t>) (</a:t>
            </a:r>
            <a:r>
              <a:rPr lang="en-US" sz="1500" dirty="0" err="1">
                <a:solidFill>
                  <a:schemeClr val="bg1"/>
                </a:solidFill>
              </a:rPr>
              <a:t>engl.</a:t>
            </a:r>
            <a:r>
              <a:rPr lang="en-US" sz="1500" dirty="0">
                <a:solidFill>
                  <a:schemeClr val="bg1"/>
                </a:solidFill>
              </a:rPr>
              <a:t> maximum vertical compression) u </a:t>
            </a:r>
            <a:r>
              <a:rPr lang="en-US" sz="1500" dirty="0" err="1">
                <a:solidFill>
                  <a:schemeClr val="bg1"/>
                </a:solidFill>
              </a:rPr>
              <a:t>nasutom</a:t>
            </a:r>
            <a:r>
              <a:rPr lang="en-US" sz="1500" dirty="0">
                <a:solidFill>
                  <a:schemeClr val="bg1"/>
                </a:solidFill>
              </a:rPr>
              <a:t> </a:t>
            </a:r>
            <a:r>
              <a:rPr lang="en-US" sz="1500" dirty="0" err="1">
                <a:solidFill>
                  <a:schemeClr val="bg1"/>
                </a:solidFill>
              </a:rPr>
              <a:t>tlu</a:t>
            </a:r>
            <a:r>
              <a:rPr lang="en-US" sz="1500" dirty="0">
                <a:solidFill>
                  <a:schemeClr val="bg1"/>
                </a:solidFill>
              </a:rPr>
              <a:t> </a:t>
            </a:r>
            <a:r>
              <a:rPr lang="en-US" sz="1500" dirty="0" err="1">
                <a:solidFill>
                  <a:schemeClr val="bg1"/>
                </a:solidFill>
              </a:rPr>
              <a:t>ispod</a:t>
            </a:r>
            <a:r>
              <a:rPr lang="en-US" sz="1500" dirty="0">
                <a:solidFill>
                  <a:schemeClr val="bg1"/>
                </a:solidFill>
              </a:rPr>
              <a:t> </a:t>
            </a:r>
            <a:r>
              <a:rPr lang="en-US" sz="1500" dirty="0" err="1">
                <a:solidFill>
                  <a:schemeClr val="bg1"/>
                </a:solidFill>
              </a:rPr>
              <a:t>konstrukcije</a:t>
            </a:r>
            <a:r>
              <a:rPr lang="en-US" sz="1500" dirty="0">
                <a:solidFill>
                  <a:schemeClr val="bg1"/>
                </a:solidFill>
              </a:rPr>
              <a:t> </a:t>
            </a:r>
            <a:r>
              <a:rPr lang="en-US" sz="1500" dirty="0" err="1">
                <a:solidFill>
                  <a:schemeClr val="bg1"/>
                </a:solidFill>
              </a:rPr>
              <a:t>koja</a:t>
            </a:r>
            <a:r>
              <a:rPr lang="en-US" sz="1500" dirty="0">
                <a:solidFill>
                  <a:schemeClr val="bg1"/>
                </a:solidFill>
              </a:rPr>
              <a:t> se </a:t>
            </a:r>
            <a:r>
              <a:rPr lang="en-US" sz="1500" dirty="0" err="1">
                <a:solidFill>
                  <a:schemeClr val="bg1"/>
                </a:solidFill>
              </a:rPr>
              <a:t>gradi</a:t>
            </a:r>
            <a:r>
              <a:rPr lang="en-US" sz="1500" dirty="0">
                <a:solidFill>
                  <a:schemeClr val="bg1"/>
                </a:solidFill>
              </a:rPr>
              <a:t> </a:t>
            </a:r>
            <a:r>
              <a:rPr lang="en-US" sz="1500" dirty="0" err="1">
                <a:solidFill>
                  <a:schemeClr val="bg1"/>
                </a:solidFill>
              </a:rPr>
              <a:t>i</a:t>
            </a:r>
            <a:r>
              <a:rPr lang="en-US" sz="1500" dirty="0">
                <a:solidFill>
                  <a:schemeClr val="bg1"/>
                </a:solidFill>
              </a:rPr>
              <a:t> one </a:t>
            </a:r>
            <a:r>
              <a:rPr lang="en-US" sz="1500" dirty="0" err="1">
                <a:solidFill>
                  <a:schemeClr val="bg1"/>
                </a:solidFill>
              </a:rPr>
              <a:t>koja</a:t>
            </a:r>
            <a:r>
              <a:rPr lang="en-US" sz="1500" dirty="0">
                <a:solidFill>
                  <a:schemeClr val="bg1"/>
                </a:solidFill>
              </a:rPr>
              <a:t> je </a:t>
            </a:r>
            <a:r>
              <a:rPr lang="en-US" sz="1500" dirty="0" err="1">
                <a:solidFill>
                  <a:schemeClr val="bg1"/>
                </a:solidFill>
              </a:rPr>
              <a:t>izgrađena</a:t>
            </a:r>
            <a:r>
              <a:rPr lang="en-US" sz="1500" dirty="0">
                <a:solidFill>
                  <a:schemeClr val="bg1"/>
                </a:solidFill>
              </a:rPr>
              <a:t>. </a:t>
            </a:r>
          </a:p>
          <a:p>
            <a:pPr marL="342900" indent="-342900" algn="just">
              <a:lnSpc>
                <a:spcPct val="100000"/>
              </a:lnSpc>
              <a:buFont typeface="Wingdings" panose="05000000000000000000" pitchFamily="2" charset="2"/>
              <a:buChar char="§"/>
            </a:pPr>
            <a:endParaRPr lang="en-US" sz="1500" dirty="0">
              <a:solidFill>
                <a:schemeClr val="bg1"/>
              </a:solidFill>
            </a:endParaRPr>
          </a:p>
        </p:txBody>
      </p:sp>
      <p:sp>
        <p:nvSpPr>
          <p:cNvPr id="2" name="Title 1"/>
          <p:cNvSpPr>
            <a:spLocks noGrp="1"/>
          </p:cNvSpPr>
          <p:nvPr>
            <p:ph type="title"/>
          </p:nvPr>
        </p:nvSpPr>
        <p:spPr>
          <a:xfrm>
            <a:off x="0" y="-604434"/>
            <a:ext cx="11846560" cy="1208868"/>
          </a:xfrm>
        </p:spPr>
        <p:txBody>
          <a:bodyPr>
            <a:normAutofit/>
          </a:bodyPr>
          <a:lstStyle/>
          <a:p>
            <a:r>
              <a:rPr lang="nn-NO" sz="2500" dirty="0" smtClean="0"/>
              <a:t>Klasifikacija </a:t>
            </a:r>
            <a:r>
              <a:rPr lang="nn-NO" sz="2500" dirty="0"/>
              <a:t>nasutog tla prema potencijalnom pomijeranju</a:t>
            </a:r>
            <a:endParaRPr lang="en-US" sz="2500" dirty="0"/>
          </a:p>
        </p:txBody>
      </p:sp>
      <p:graphicFrame>
        <p:nvGraphicFramePr>
          <p:cNvPr id="3" name="Table 2"/>
          <p:cNvGraphicFramePr>
            <a:graphicFrameLocks noGrp="1"/>
          </p:cNvGraphicFramePr>
          <p:nvPr>
            <p:extLst>
              <p:ext uri="{D42A27DB-BD31-4B8C-83A1-F6EECF244321}">
                <p14:modId xmlns:p14="http://schemas.microsoft.com/office/powerpoint/2010/main" val="4212284655"/>
              </p:ext>
            </p:extLst>
          </p:nvPr>
        </p:nvGraphicFramePr>
        <p:xfrm>
          <a:off x="0" y="5268996"/>
          <a:ext cx="6078220" cy="1219200"/>
        </p:xfrm>
        <a:graphic>
          <a:graphicData uri="http://schemas.openxmlformats.org/drawingml/2006/table">
            <a:tbl>
              <a:tblPr firstRow="1" firstCol="1" bandRow="1">
                <a:tableStyleId>{5C22544A-7EE6-4342-B048-85BDC9FD1C3A}</a:tableStyleId>
              </a:tblPr>
              <a:tblGrid>
                <a:gridCol w="1519555"/>
                <a:gridCol w="1519555"/>
                <a:gridCol w="1519555"/>
                <a:gridCol w="1519555"/>
              </a:tblGrid>
              <a:tr h="0">
                <a:tc rowSpan="2">
                  <a:txBody>
                    <a:bodyPr/>
                    <a:lstStyle/>
                    <a:p>
                      <a:pPr algn="ctr" eaLnBrk="0" hangingPunct="0">
                        <a:lnSpc>
                          <a:spcPts val="1600"/>
                        </a:lnSpc>
                        <a:spcBef>
                          <a:spcPts val="1200"/>
                        </a:spcBef>
                        <a:spcAft>
                          <a:spcPts val="0"/>
                        </a:spcAft>
                      </a:pPr>
                      <a:r>
                        <a:rPr lang="en-GB" sz="1200" dirty="0" err="1">
                          <a:effectLst/>
                        </a:rPr>
                        <a:t>Vertikalna</a:t>
                      </a:r>
                      <a:r>
                        <a:rPr lang="en-GB" sz="1200" dirty="0">
                          <a:effectLst/>
                        </a:rPr>
                        <a:t> </a:t>
                      </a:r>
                      <a:r>
                        <a:rPr lang="en-GB" sz="1200" dirty="0" err="1">
                          <a:effectLst/>
                        </a:rPr>
                        <a:t>deformacija</a:t>
                      </a:r>
                      <a:r>
                        <a:rPr lang="en-GB" sz="1200" dirty="0">
                          <a:effectLst/>
                        </a:rPr>
                        <a:t> </a:t>
                      </a:r>
                      <a:r>
                        <a:rPr lang="en-GB" sz="1200" dirty="0" err="1">
                          <a:effectLst/>
                        </a:rPr>
                        <a:t>za</a:t>
                      </a:r>
                      <a:r>
                        <a:rPr lang="en-GB" sz="1200" dirty="0">
                          <a:effectLst/>
                        </a:rPr>
                        <a:t> </a:t>
                      </a:r>
                      <a:r>
                        <a:rPr lang="en-GB" sz="1200" dirty="0" err="1">
                          <a:effectLst/>
                        </a:rPr>
                        <a:t>vrijeme</a:t>
                      </a:r>
                      <a:r>
                        <a:rPr lang="en-GB" sz="1200" dirty="0">
                          <a:effectLst/>
                        </a:rPr>
                        <a:t> </a:t>
                      </a:r>
                      <a:r>
                        <a:rPr lang="en-GB" sz="1200" dirty="0" err="1">
                          <a:effectLst/>
                        </a:rPr>
                        <a:t>gradnje</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gridSpan="3">
                  <a:txBody>
                    <a:bodyPr/>
                    <a:lstStyle/>
                    <a:p>
                      <a:pPr algn="ctr" eaLnBrk="0" hangingPunct="0">
                        <a:lnSpc>
                          <a:spcPts val="1600"/>
                        </a:lnSpc>
                        <a:spcBef>
                          <a:spcPts val="1200"/>
                        </a:spcBef>
                        <a:spcAft>
                          <a:spcPts val="0"/>
                        </a:spcAft>
                      </a:pPr>
                      <a:r>
                        <a:rPr lang="en-GB" sz="1200">
                          <a:effectLst/>
                        </a:rPr>
                        <a:t>Vertikalna deformacija nakon izgradnje konstrukcije</a:t>
                      </a:r>
                      <a:endParaRPr lang="en-US" sz="120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r>
              <a:tr h="0">
                <a:tc vMerge="1">
                  <a:txBody>
                    <a:bodyPr/>
                    <a:lstStyle/>
                    <a:p>
                      <a:endParaRPr lang="en-US"/>
                    </a:p>
                  </a:txBody>
                  <a:tcPr/>
                </a:tc>
                <a:tc>
                  <a:txBody>
                    <a:bodyPr/>
                    <a:lstStyle/>
                    <a:p>
                      <a:pPr algn="ctr" eaLnBrk="0" hangingPunct="0">
                        <a:lnSpc>
                          <a:spcPts val="1600"/>
                        </a:lnSpc>
                        <a:spcBef>
                          <a:spcPts val="1200"/>
                        </a:spcBef>
                        <a:spcAft>
                          <a:spcPts val="0"/>
                        </a:spcAft>
                      </a:pPr>
                      <a:r>
                        <a:rPr lang="en-GB" sz="1200">
                          <a:effectLst/>
                        </a:rPr>
                        <a:t>&lt;0.5%</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0.5% - 2.0 %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&gt;2.0%</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algn="ctr" eaLnBrk="0" hangingPunct="0">
                        <a:lnSpc>
                          <a:spcPts val="1600"/>
                        </a:lnSpc>
                        <a:spcBef>
                          <a:spcPts val="1200"/>
                        </a:spcBef>
                        <a:spcAft>
                          <a:spcPts val="0"/>
                        </a:spcAft>
                      </a:pPr>
                      <a:r>
                        <a:rPr lang="en-GB" sz="1200">
                          <a:effectLst/>
                        </a:rPr>
                        <a:t>&lt;1.0%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A</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B</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C</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algn="ctr" eaLnBrk="0" hangingPunct="0">
                        <a:lnSpc>
                          <a:spcPts val="1600"/>
                        </a:lnSpc>
                        <a:spcBef>
                          <a:spcPts val="1200"/>
                        </a:spcBef>
                        <a:spcAft>
                          <a:spcPts val="0"/>
                        </a:spcAft>
                      </a:pPr>
                      <a:r>
                        <a:rPr lang="en-GB" sz="1200">
                          <a:effectLst/>
                        </a:rPr>
                        <a:t>1.0%  - 4.0%</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B</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B</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C</a:t>
                      </a:r>
                      <a:endParaRPr lang="en-US" sz="1200">
                        <a:effectLst/>
                        <a:latin typeface="Times New Roman" panose="02020603050405020304" pitchFamily="18" charset="0"/>
                        <a:ea typeface="Times New Roman" panose="02020603050405020304" pitchFamily="18" charset="0"/>
                      </a:endParaRPr>
                    </a:p>
                  </a:txBody>
                  <a:tcPr marL="68580" marR="68580" marT="0" marB="0"/>
                </a:tc>
              </a:tr>
              <a:tr h="201589">
                <a:tc>
                  <a:txBody>
                    <a:bodyPr/>
                    <a:lstStyle/>
                    <a:p>
                      <a:pPr algn="ctr" eaLnBrk="0" hangingPunct="0">
                        <a:lnSpc>
                          <a:spcPts val="1600"/>
                        </a:lnSpc>
                        <a:spcBef>
                          <a:spcPts val="1200"/>
                        </a:spcBef>
                        <a:spcAft>
                          <a:spcPts val="0"/>
                        </a:spcAft>
                      </a:pPr>
                      <a:r>
                        <a:rPr lang="en-GB" sz="1200" dirty="0">
                          <a:effectLst/>
                        </a:rPr>
                        <a:t>&gt;4.0%</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C</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a:effectLst/>
                        </a:rPr>
                        <a:t>C</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eaLnBrk="0" hangingPunct="0">
                        <a:lnSpc>
                          <a:spcPts val="1600"/>
                        </a:lnSpc>
                        <a:spcBef>
                          <a:spcPts val="1200"/>
                        </a:spcBef>
                        <a:spcAft>
                          <a:spcPts val="0"/>
                        </a:spcAft>
                      </a:pPr>
                      <a:r>
                        <a:rPr lang="en-GB" sz="1200" dirty="0">
                          <a:effectLst/>
                        </a:rPr>
                        <a:t>C</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6" name="Text Placeholder 2"/>
          <p:cNvSpPr txBox="1">
            <a:spLocks/>
          </p:cNvSpPr>
          <p:nvPr/>
        </p:nvSpPr>
        <p:spPr>
          <a:xfrm>
            <a:off x="7112240" y="0"/>
            <a:ext cx="5079760" cy="2492922"/>
          </a:xfrm>
          <a:prstGeom prst="rect">
            <a:avLst/>
          </a:prstGeom>
          <a:solidFill>
            <a:srgbClr val="00B05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en-US" sz="1500" b="1" dirty="0" smtClean="0">
                <a:solidFill>
                  <a:schemeClr val="bg1"/>
                </a:solidFill>
              </a:rPr>
              <a:t>A </a:t>
            </a:r>
            <a:r>
              <a:rPr lang="en-US" sz="1500" b="1" dirty="0" err="1">
                <a:solidFill>
                  <a:schemeClr val="bg1"/>
                </a:solidFill>
              </a:rPr>
              <a:t>kategorija</a:t>
            </a:r>
            <a:r>
              <a:rPr lang="en-US" sz="1500" b="1" dirty="0">
                <a:solidFill>
                  <a:schemeClr val="bg1"/>
                </a:solidFill>
              </a:rPr>
              <a:t>: </a:t>
            </a:r>
            <a:r>
              <a:rPr lang="en-US" sz="1500" dirty="0" err="1">
                <a:solidFill>
                  <a:schemeClr val="bg1"/>
                </a:solidFill>
              </a:rPr>
              <a:t>Odnosi</a:t>
            </a:r>
            <a:r>
              <a:rPr lang="en-US" sz="1500" dirty="0">
                <a:solidFill>
                  <a:schemeClr val="bg1"/>
                </a:solidFill>
              </a:rPr>
              <a:t> se </a:t>
            </a:r>
            <a:r>
              <a:rPr lang="en-US" sz="1500" dirty="0" err="1">
                <a:solidFill>
                  <a:schemeClr val="bg1"/>
                </a:solidFill>
              </a:rPr>
              <a:t>na</a:t>
            </a:r>
            <a:r>
              <a:rPr lang="en-US" sz="1500" dirty="0">
                <a:solidFill>
                  <a:schemeClr val="bg1"/>
                </a:solidFill>
              </a:rPr>
              <a:t> </a:t>
            </a:r>
            <a:r>
              <a:rPr lang="en-US" sz="1500" dirty="0" err="1">
                <a:solidFill>
                  <a:schemeClr val="bg1"/>
                </a:solidFill>
              </a:rPr>
              <a:t>situacije</a:t>
            </a:r>
            <a:r>
              <a:rPr lang="en-US" sz="1500" dirty="0">
                <a:solidFill>
                  <a:schemeClr val="bg1"/>
                </a:solidFill>
              </a:rPr>
              <a:t> </a:t>
            </a:r>
            <a:r>
              <a:rPr lang="en-US" sz="1500" dirty="0" err="1">
                <a:solidFill>
                  <a:schemeClr val="bg1"/>
                </a:solidFill>
              </a:rPr>
              <a:t>gdje</a:t>
            </a:r>
            <a:r>
              <a:rPr lang="en-US" sz="1500" dirty="0">
                <a:solidFill>
                  <a:schemeClr val="bg1"/>
                </a:solidFill>
              </a:rPr>
              <a:t> je </a:t>
            </a:r>
            <a:r>
              <a:rPr lang="en-US" sz="1500" dirty="0" err="1">
                <a:solidFill>
                  <a:schemeClr val="bg1"/>
                </a:solidFill>
              </a:rPr>
              <a:t>maksimalna</a:t>
            </a:r>
            <a:r>
              <a:rPr lang="en-US" sz="1500" dirty="0">
                <a:solidFill>
                  <a:schemeClr val="bg1"/>
                </a:solidFill>
              </a:rPr>
              <a:t> </a:t>
            </a:r>
            <a:r>
              <a:rPr lang="en-US" sz="1500" dirty="0" err="1">
                <a:solidFill>
                  <a:schemeClr val="bg1"/>
                </a:solidFill>
              </a:rPr>
              <a:t>potencijalna</a:t>
            </a:r>
            <a:r>
              <a:rPr lang="en-US" sz="1500" dirty="0">
                <a:solidFill>
                  <a:schemeClr val="bg1"/>
                </a:solidFill>
              </a:rPr>
              <a:t> </a:t>
            </a:r>
            <a:r>
              <a:rPr lang="en-US" sz="1500" dirty="0" err="1">
                <a:solidFill>
                  <a:schemeClr val="bg1"/>
                </a:solidFill>
              </a:rPr>
              <a:t>vertikalna</a:t>
            </a:r>
            <a:r>
              <a:rPr lang="en-US" sz="1500" dirty="0">
                <a:solidFill>
                  <a:schemeClr val="bg1"/>
                </a:solidFill>
              </a:rPr>
              <a:t> </a:t>
            </a:r>
            <a:r>
              <a:rPr lang="en-US" sz="1500" dirty="0" err="1">
                <a:solidFill>
                  <a:schemeClr val="bg1"/>
                </a:solidFill>
              </a:rPr>
              <a:t>deformacija</a:t>
            </a:r>
            <a:r>
              <a:rPr lang="en-US" sz="1500" dirty="0">
                <a:solidFill>
                  <a:schemeClr val="bg1"/>
                </a:solidFill>
              </a:rPr>
              <a:t> </a:t>
            </a:r>
            <a:r>
              <a:rPr lang="en-US" sz="1500" dirty="0" err="1">
                <a:solidFill>
                  <a:schemeClr val="bg1"/>
                </a:solidFill>
              </a:rPr>
              <a:t>nanešenog</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bilo</a:t>
            </a:r>
            <a:r>
              <a:rPr lang="en-US" sz="1500" dirty="0">
                <a:solidFill>
                  <a:schemeClr val="bg1"/>
                </a:solidFill>
              </a:rPr>
              <a:t> </a:t>
            </a:r>
            <a:r>
              <a:rPr lang="en-US" sz="1500" dirty="0" err="1">
                <a:solidFill>
                  <a:schemeClr val="bg1"/>
                </a:solidFill>
              </a:rPr>
              <a:t>kojoj</a:t>
            </a:r>
            <a:r>
              <a:rPr lang="en-US" sz="1500" dirty="0">
                <a:solidFill>
                  <a:schemeClr val="bg1"/>
                </a:solidFill>
              </a:rPr>
              <a:t> </a:t>
            </a:r>
            <a:r>
              <a:rPr lang="en-US" sz="1500" dirty="0" err="1">
                <a:solidFill>
                  <a:schemeClr val="bg1"/>
                </a:solidFill>
              </a:rPr>
              <a:t>lokaciji</a:t>
            </a:r>
            <a:r>
              <a:rPr lang="en-US" sz="1500" dirty="0">
                <a:solidFill>
                  <a:schemeClr val="bg1"/>
                </a:solidFill>
              </a:rPr>
              <a:t> u </a:t>
            </a:r>
            <a:r>
              <a:rPr lang="en-US" sz="1500" dirty="0" err="1">
                <a:solidFill>
                  <a:schemeClr val="bg1"/>
                </a:solidFill>
              </a:rPr>
              <a:t>blizini</a:t>
            </a:r>
            <a:r>
              <a:rPr lang="en-US" sz="1500" dirty="0">
                <a:solidFill>
                  <a:schemeClr val="bg1"/>
                </a:solidFill>
              </a:rPr>
              <a:t> </a:t>
            </a:r>
            <a:r>
              <a:rPr lang="en-US" sz="1500" dirty="0" err="1">
                <a:solidFill>
                  <a:schemeClr val="bg1"/>
                </a:solidFill>
              </a:rPr>
              <a:t>objekta</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ispod</a:t>
            </a:r>
            <a:r>
              <a:rPr lang="en-US" sz="1500" dirty="0">
                <a:solidFill>
                  <a:schemeClr val="bg1"/>
                </a:solidFill>
              </a:rPr>
              <a:t> </a:t>
            </a:r>
            <a:r>
              <a:rPr lang="en-US" sz="1500" dirty="0" err="1">
                <a:solidFill>
                  <a:schemeClr val="bg1"/>
                </a:solidFill>
              </a:rPr>
              <a:t>objekta</a:t>
            </a:r>
            <a:r>
              <a:rPr lang="en-US" sz="1500" dirty="0">
                <a:solidFill>
                  <a:schemeClr val="bg1"/>
                </a:solidFill>
              </a:rPr>
              <a:t> </a:t>
            </a:r>
            <a:r>
              <a:rPr lang="en-US" sz="1500" dirty="0" err="1">
                <a:solidFill>
                  <a:schemeClr val="bg1"/>
                </a:solidFill>
              </a:rPr>
              <a:t>nije</a:t>
            </a:r>
            <a:r>
              <a:rPr lang="en-US" sz="1500" dirty="0">
                <a:solidFill>
                  <a:schemeClr val="bg1"/>
                </a:solidFill>
              </a:rPr>
              <a:t> </a:t>
            </a:r>
            <a:r>
              <a:rPr lang="en-US" sz="1500" dirty="0" err="1">
                <a:solidFill>
                  <a:schemeClr val="bg1"/>
                </a:solidFill>
              </a:rPr>
              <a:t>veća</a:t>
            </a:r>
            <a:r>
              <a:rPr lang="en-US" sz="1500" dirty="0">
                <a:solidFill>
                  <a:schemeClr val="bg1"/>
                </a:solidFill>
              </a:rPr>
              <a:t> od 0.5% </a:t>
            </a:r>
            <a:r>
              <a:rPr lang="en-US" sz="1500" dirty="0" err="1">
                <a:solidFill>
                  <a:schemeClr val="bg1"/>
                </a:solidFill>
              </a:rPr>
              <a:t>nakon</a:t>
            </a:r>
            <a:r>
              <a:rPr lang="en-US" sz="1500" dirty="0">
                <a:solidFill>
                  <a:schemeClr val="bg1"/>
                </a:solidFill>
              </a:rPr>
              <a:t> </a:t>
            </a:r>
            <a:r>
              <a:rPr lang="en-US" sz="1500" dirty="0" err="1">
                <a:solidFill>
                  <a:schemeClr val="bg1"/>
                </a:solidFill>
              </a:rPr>
              <a:t>završetka</a:t>
            </a:r>
            <a:r>
              <a:rPr lang="en-US" sz="1500" dirty="0">
                <a:solidFill>
                  <a:schemeClr val="bg1"/>
                </a:solidFill>
              </a:rPr>
              <a:t> </a:t>
            </a:r>
            <a:r>
              <a:rPr lang="en-US" sz="1500" dirty="0" err="1">
                <a:solidFill>
                  <a:schemeClr val="bg1"/>
                </a:solidFill>
              </a:rPr>
              <a:t>građenja</a:t>
            </a:r>
            <a:r>
              <a:rPr lang="en-US" sz="1500" dirty="0">
                <a:solidFill>
                  <a:schemeClr val="bg1"/>
                </a:solidFill>
              </a:rPr>
              <a:t>, </a:t>
            </a:r>
            <a:r>
              <a:rPr lang="en-US" sz="1500" dirty="0" err="1">
                <a:solidFill>
                  <a:schemeClr val="bg1"/>
                </a:solidFill>
              </a:rPr>
              <a:t>odnosno</a:t>
            </a:r>
            <a:r>
              <a:rPr lang="en-US" sz="1500" dirty="0">
                <a:solidFill>
                  <a:schemeClr val="bg1"/>
                </a:solidFill>
              </a:rPr>
              <a:t> 1% </a:t>
            </a:r>
            <a:r>
              <a:rPr lang="en-US" sz="1500" dirty="0" err="1">
                <a:solidFill>
                  <a:schemeClr val="bg1"/>
                </a:solidFill>
              </a:rPr>
              <a:t>tokom</a:t>
            </a:r>
            <a:r>
              <a:rPr lang="en-US" sz="1500" dirty="0">
                <a:solidFill>
                  <a:schemeClr val="bg1"/>
                </a:solidFill>
              </a:rPr>
              <a:t> </a:t>
            </a:r>
            <a:r>
              <a:rPr lang="en-US" sz="1500" dirty="0" err="1">
                <a:solidFill>
                  <a:schemeClr val="bg1"/>
                </a:solidFill>
              </a:rPr>
              <a:t>građenja</a:t>
            </a:r>
            <a:r>
              <a:rPr lang="en-US" sz="1500" dirty="0">
                <a:solidFill>
                  <a:schemeClr val="bg1"/>
                </a:solidFill>
              </a:rPr>
              <a:t>. </a:t>
            </a:r>
            <a:r>
              <a:rPr lang="en-US" sz="1500" dirty="0" err="1">
                <a:solidFill>
                  <a:schemeClr val="bg1"/>
                </a:solidFill>
              </a:rPr>
              <a:t>Ovakav</a:t>
            </a:r>
            <a:r>
              <a:rPr lang="en-US" sz="1500" dirty="0">
                <a:solidFill>
                  <a:schemeClr val="bg1"/>
                </a:solidFill>
              </a:rPr>
              <a:t> tip </a:t>
            </a:r>
            <a:r>
              <a:rPr lang="en-US" sz="1500" dirty="0" err="1">
                <a:solidFill>
                  <a:schemeClr val="bg1"/>
                </a:solidFill>
              </a:rPr>
              <a:t>situacije</a:t>
            </a:r>
            <a:r>
              <a:rPr lang="en-US" sz="1500" dirty="0">
                <a:solidFill>
                  <a:schemeClr val="bg1"/>
                </a:solidFill>
              </a:rPr>
              <a:t> se </a:t>
            </a:r>
            <a:r>
              <a:rPr lang="en-US" sz="1500" dirty="0" err="1">
                <a:solidFill>
                  <a:schemeClr val="bg1"/>
                </a:solidFill>
              </a:rPr>
              <a:t>javlja</a:t>
            </a:r>
            <a:r>
              <a:rPr lang="en-US" sz="1500" dirty="0">
                <a:solidFill>
                  <a:schemeClr val="bg1"/>
                </a:solidFill>
              </a:rPr>
              <a:t> </a:t>
            </a:r>
            <a:r>
              <a:rPr lang="en-US" sz="1500" dirty="0" err="1">
                <a:solidFill>
                  <a:schemeClr val="bg1"/>
                </a:solidFill>
              </a:rPr>
              <a:t>kod</a:t>
            </a:r>
            <a:r>
              <a:rPr lang="en-US" sz="1500" dirty="0">
                <a:solidFill>
                  <a:schemeClr val="bg1"/>
                </a:solidFill>
              </a:rPr>
              <a:t> </a:t>
            </a:r>
            <a:r>
              <a:rPr lang="en-US" sz="1500" dirty="0" err="1">
                <a:solidFill>
                  <a:schemeClr val="bg1"/>
                </a:solidFill>
              </a:rPr>
              <a:t>inženjerskih</a:t>
            </a:r>
            <a:r>
              <a:rPr lang="en-US" sz="1500" dirty="0">
                <a:solidFill>
                  <a:schemeClr val="bg1"/>
                </a:solidFill>
              </a:rPr>
              <a:t> </a:t>
            </a:r>
            <a:r>
              <a:rPr lang="en-US" sz="1500" dirty="0" err="1">
                <a:solidFill>
                  <a:schemeClr val="bg1"/>
                </a:solidFill>
              </a:rPr>
              <a:t>nanosa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primjer</a:t>
            </a:r>
            <a:r>
              <a:rPr lang="en-US" sz="1500" dirty="0">
                <a:solidFill>
                  <a:schemeClr val="bg1"/>
                </a:solidFill>
              </a:rPr>
              <a:t> </a:t>
            </a:r>
            <a:r>
              <a:rPr lang="en-US" sz="1500" dirty="0" err="1">
                <a:solidFill>
                  <a:schemeClr val="bg1"/>
                </a:solidFill>
              </a:rPr>
              <a:t>dobro</a:t>
            </a:r>
            <a:r>
              <a:rPr lang="en-US" sz="1500" dirty="0">
                <a:solidFill>
                  <a:schemeClr val="bg1"/>
                </a:solidFill>
              </a:rPr>
              <a:t> </a:t>
            </a:r>
            <a:r>
              <a:rPr lang="en-US" sz="1500" dirty="0" err="1">
                <a:solidFill>
                  <a:schemeClr val="bg1"/>
                </a:solidFill>
              </a:rPr>
              <a:t>graduirana</a:t>
            </a:r>
            <a:r>
              <a:rPr lang="en-US" sz="1500" dirty="0">
                <a:solidFill>
                  <a:schemeClr val="bg1"/>
                </a:solidFill>
              </a:rPr>
              <a:t> </a:t>
            </a:r>
            <a:r>
              <a:rPr lang="en-US" sz="1500" dirty="0" err="1">
                <a:solidFill>
                  <a:schemeClr val="bg1"/>
                </a:solidFill>
              </a:rPr>
              <a:t>nasuta</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podvrgnuti</a:t>
            </a:r>
            <a:r>
              <a:rPr lang="en-US" sz="1500" dirty="0">
                <a:solidFill>
                  <a:schemeClr val="bg1"/>
                </a:solidFill>
              </a:rPr>
              <a:t> </a:t>
            </a:r>
            <a:r>
              <a:rPr lang="en-US" sz="1500" dirty="0" err="1">
                <a:solidFill>
                  <a:schemeClr val="bg1"/>
                </a:solidFill>
              </a:rPr>
              <a:t>kontrolisanim</a:t>
            </a:r>
            <a:r>
              <a:rPr lang="en-US" sz="1500" dirty="0">
                <a:solidFill>
                  <a:schemeClr val="bg1"/>
                </a:solidFill>
              </a:rPr>
              <a:t> </a:t>
            </a:r>
            <a:r>
              <a:rPr lang="en-US" sz="1500" dirty="0" err="1">
                <a:solidFill>
                  <a:schemeClr val="bg1"/>
                </a:solidFill>
              </a:rPr>
              <a:t>uslovima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adekvatnom</a:t>
            </a:r>
            <a:r>
              <a:rPr lang="en-US" sz="1500" dirty="0">
                <a:solidFill>
                  <a:schemeClr val="bg1"/>
                </a:solidFill>
              </a:rPr>
              <a:t> </a:t>
            </a:r>
            <a:r>
              <a:rPr lang="en-US" sz="1500" dirty="0" err="1">
                <a:solidFill>
                  <a:schemeClr val="bg1"/>
                </a:solidFill>
              </a:rPr>
              <a:t>zbijanju</a:t>
            </a:r>
            <a:r>
              <a:rPr lang="en-US" sz="1500" dirty="0">
                <a:solidFill>
                  <a:schemeClr val="bg1"/>
                </a:solidFill>
              </a:rPr>
              <a:t>). </a:t>
            </a:r>
            <a:r>
              <a:rPr lang="en-US" sz="1500" dirty="0" err="1">
                <a:solidFill>
                  <a:schemeClr val="bg1"/>
                </a:solidFill>
              </a:rPr>
              <a:t>Takvi</a:t>
            </a:r>
            <a:r>
              <a:rPr lang="en-US" sz="1500" dirty="0">
                <a:solidFill>
                  <a:schemeClr val="bg1"/>
                </a:solidFill>
              </a:rPr>
              <a:t> </a:t>
            </a:r>
            <a:r>
              <a:rPr lang="en-US" sz="1500" dirty="0" err="1">
                <a:solidFill>
                  <a:schemeClr val="bg1"/>
                </a:solidFill>
              </a:rPr>
              <a:t>materijali</a:t>
            </a:r>
            <a:r>
              <a:rPr lang="en-US" sz="1500" dirty="0">
                <a:solidFill>
                  <a:schemeClr val="bg1"/>
                </a:solidFill>
              </a:rPr>
              <a:t> </a:t>
            </a:r>
            <a:r>
              <a:rPr lang="en-US" sz="1500" dirty="0" err="1">
                <a:solidFill>
                  <a:schemeClr val="bg1"/>
                </a:solidFill>
              </a:rPr>
              <a:t>formiraju</a:t>
            </a:r>
            <a:r>
              <a:rPr lang="en-US" sz="1500" dirty="0">
                <a:solidFill>
                  <a:schemeClr val="bg1"/>
                </a:solidFill>
              </a:rPr>
              <a:t> </a:t>
            </a:r>
            <a:r>
              <a:rPr lang="en-US" sz="1500" dirty="0" err="1">
                <a:solidFill>
                  <a:schemeClr val="bg1"/>
                </a:solidFill>
              </a:rPr>
              <a:t>dobre</a:t>
            </a:r>
            <a:r>
              <a:rPr lang="en-US" sz="1500" dirty="0">
                <a:solidFill>
                  <a:schemeClr val="bg1"/>
                </a:solidFill>
              </a:rPr>
              <a:t> </a:t>
            </a:r>
            <a:r>
              <a:rPr lang="en-US" sz="1500" dirty="0" err="1">
                <a:solidFill>
                  <a:schemeClr val="bg1"/>
                </a:solidFill>
              </a:rPr>
              <a:t>fundamente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pomjeranja</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najčešće</a:t>
            </a:r>
            <a:r>
              <a:rPr lang="en-US" sz="1500" dirty="0">
                <a:solidFill>
                  <a:schemeClr val="bg1"/>
                </a:solidFill>
              </a:rPr>
              <a:t> </a:t>
            </a:r>
            <a:r>
              <a:rPr lang="en-US" sz="1500" dirty="0" err="1">
                <a:solidFill>
                  <a:schemeClr val="bg1"/>
                </a:solidFill>
              </a:rPr>
              <a:t>isuviše</a:t>
            </a:r>
            <a:r>
              <a:rPr lang="en-US" sz="1500" dirty="0">
                <a:solidFill>
                  <a:schemeClr val="bg1"/>
                </a:solidFill>
              </a:rPr>
              <a:t> mala da bi </a:t>
            </a:r>
            <a:r>
              <a:rPr lang="en-US" sz="1500" dirty="0" err="1">
                <a:solidFill>
                  <a:schemeClr val="bg1"/>
                </a:solidFill>
              </a:rPr>
              <a:t>prouzrokovale</a:t>
            </a:r>
            <a:r>
              <a:rPr lang="en-US" sz="1500" dirty="0">
                <a:solidFill>
                  <a:schemeClr val="bg1"/>
                </a:solidFill>
              </a:rPr>
              <a:t> </a:t>
            </a:r>
            <a:r>
              <a:rPr lang="en-US" sz="1500" dirty="0" err="1">
                <a:solidFill>
                  <a:schemeClr val="bg1"/>
                </a:solidFill>
              </a:rPr>
              <a:t>veće</a:t>
            </a:r>
            <a:r>
              <a:rPr lang="en-US" sz="1500" dirty="0">
                <a:solidFill>
                  <a:schemeClr val="bg1"/>
                </a:solidFill>
              </a:rPr>
              <a:t> </a:t>
            </a:r>
            <a:r>
              <a:rPr lang="en-US" sz="1500" dirty="0" err="1">
                <a:solidFill>
                  <a:schemeClr val="bg1"/>
                </a:solidFill>
              </a:rPr>
              <a:t>probleme</a:t>
            </a:r>
            <a:r>
              <a:rPr lang="en-US" sz="1500" dirty="0">
                <a:solidFill>
                  <a:schemeClr val="bg1"/>
                </a:solidFill>
              </a:rPr>
              <a:t>.</a:t>
            </a:r>
          </a:p>
        </p:txBody>
      </p:sp>
      <p:sp>
        <p:nvSpPr>
          <p:cNvPr id="9" name="Text Placeholder 2"/>
          <p:cNvSpPr txBox="1">
            <a:spLocks/>
          </p:cNvSpPr>
          <p:nvPr/>
        </p:nvSpPr>
        <p:spPr>
          <a:xfrm>
            <a:off x="4218444" y="169343"/>
            <a:ext cx="7744956" cy="6631507"/>
          </a:xfrm>
          <a:prstGeom prst="rect">
            <a:avLst/>
          </a:prstGeom>
          <a:solidFill>
            <a:srgbClr val="0070C0"/>
          </a:solidFill>
          <a:ln w="50800">
            <a:solidFill>
              <a:schemeClr val="bg1"/>
            </a:solidFill>
          </a:ln>
          <a:effectLst>
            <a:outerShdw blurRad="50800" dist="38100" dir="18900000" sx="103000" sy="103000" algn="bl"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500" b="1" dirty="0">
                <a:solidFill>
                  <a:schemeClr val="bg1"/>
                </a:solidFill>
              </a:rPr>
              <a:t>B </a:t>
            </a:r>
            <a:r>
              <a:rPr lang="en-US" sz="1500" b="1" dirty="0" err="1">
                <a:solidFill>
                  <a:schemeClr val="bg1"/>
                </a:solidFill>
              </a:rPr>
              <a:t>kategorija</a:t>
            </a:r>
            <a:r>
              <a:rPr lang="en-US" sz="1500" b="1" dirty="0">
                <a:solidFill>
                  <a:schemeClr val="bg1"/>
                </a:solidFill>
              </a:rPr>
              <a:t>: </a:t>
            </a:r>
            <a:endParaRPr lang="en-US" sz="1500" b="1" dirty="0" smtClean="0">
              <a:solidFill>
                <a:schemeClr val="bg1"/>
              </a:solidFill>
            </a:endParaRPr>
          </a:p>
          <a:p>
            <a:pPr marL="285750" indent="-285750" algn="just">
              <a:lnSpc>
                <a:spcPct val="100000"/>
              </a:lnSpc>
              <a:buFont typeface="Wingdings" panose="05000000000000000000" pitchFamily="2" charset="2"/>
              <a:buChar char="§"/>
            </a:pPr>
            <a:r>
              <a:rPr lang="en-US" sz="1500" dirty="0" smtClean="0">
                <a:solidFill>
                  <a:schemeClr val="bg1"/>
                </a:solidFill>
              </a:rPr>
              <a:t>Ova </a:t>
            </a:r>
            <a:r>
              <a:rPr lang="en-US" sz="1500" dirty="0" err="1">
                <a:solidFill>
                  <a:schemeClr val="bg1"/>
                </a:solidFill>
              </a:rPr>
              <a:t>kategorija</a:t>
            </a:r>
            <a:r>
              <a:rPr lang="en-US" sz="1500" dirty="0">
                <a:solidFill>
                  <a:schemeClr val="bg1"/>
                </a:solidFill>
              </a:rPr>
              <a:t> se </a:t>
            </a:r>
            <a:r>
              <a:rPr lang="en-US" sz="1500" dirty="0" err="1">
                <a:solidFill>
                  <a:schemeClr val="bg1"/>
                </a:solidFill>
              </a:rPr>
              <a:t>odnosi</a:t>
            </a:r>
            <a:r>
              <a:rPr lang="en-US" sz="1500" dirty="0">
                <a:solidFill>
                  <a:schemeClr val="bg1"/>
                </a:solidFill>
              </a:rPr>
              <a:t> </a:t>
            </a:r>
            <a:r>
              <a:rPr lang="en-US" sz="1500" dirty="0" err="1">
                <a:solidFill>
                  <a:schemeClr val="bg1"/>
                </a:solidFill>
              </a:rPr>
              <a:t>na</a:t>
            </a:r>
            <a:r>
              <a:rPr lang="en-US" sz="1500" dirty="0">
                <a:solidFill>
                  <a:schemeClr val="bg1"/>
                </a:solidFill>
              </a:rPr>
              <a:t> one </a:t>
            </a:r>
            <a:r>
              <a:rPr lang="en-US" sz="1500" dirty="0" err="1">
                <a:solidFill>
                  <a:schemeClr val="bg1"/>
                </a:solidFill>
              </a:rPr>
              <a:t>sitacije</a:t>
            </a:r>
            <a:r>
              <a:rPr lang="en-US" sz="1500" dirty="0">
                <a:solidFill>
                  <a:schemeClr val="bg1"/>
                </a:solidFill>
              </a:rPr>
              <a:t> </a:t>
            </a:r>
            <a:r>
              <a:rPr lang="en-US" sz="1500" dirty="0" err="1">
                <a:solidFill>
                  <a:schemeClr val="bg1"/>
                </a:solidFill>
              </a:rPr>
              <a:t>gdje</a:t>
            </a:r>
            <a:r>
              <a:rPr lang="en-US" sz="1500" dirty="0">
                <a:solidFill>
                  <a:schemeClr val="bg1"/>
                </a:solidFill>
              </a:rPr>
              <a:t> je </a:t>
            </a:r>
            <a:r>
              <a:rPr lang="en-US" sz="1500" dirty="0" err="1">
                <a:solidFill>
                  <a:schemeClr val="bg1"/>
                </a:solidFill>
              </a:rPr>
              <a:t>maksimalna</a:t>
            </a:r>
            <a:r>
              <a:rPr lang="en-US" sz="1500" dirty="0">
                <a:solidFill>
                  <a:schemeClr val="bg1"/>
                </a:solidFill>
              </a:rPr>
              <a:t> </a:t>
            </a:r>
            <a:r>
              <a:rPr lang="en-US" sz="1500" dirty="0" err="1">
                <a:solidFill>
                  <a:schemeClr val="bg1"/>
                </a:solidFill>
              </a:rPr>
              <a:t>vertikalna</a:t>
            </a:r>
            <a:r>
              <a:rPr lang="en-US" sz="1500" dirty="0">
                <a:solidFill>
                  <a:schemeClr val="bg1"/>
                </a:solidFill>
              </a:rPr>
              <a:t> </a:t>
            </a:r>
            <a:r>
              <a:rPr lang="en-US" sz="1500" dirty="0" err="1">
                <a:solidFill>
                  <a:schemeClr val="bg1"/>
                </a:solidFill>
              </a:rPr>
              <a:t>deformacija</a:t>
            </a:r>
            <a:r>
              <a:rPr lang="en-US" sz="1500" dirty="0">
                <a:solidFill>
                  <a:schemeClr val="bg1"/>
                </a:solidFill>
              </a:rPr>
              <a:t> </a:t>
            </a:r>
            <a:r>
              <a:rPr lang="en-US" sz="1500" dirty="0" err="1">
                <a:solidFill>
                  <a:schemeClr val="bg1"/>
                </a:solidFill>
              </a:rPr>
              <a:t>nasutog</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veća</a:t>
            </a:r>
            <a:r>
              <a:rPr lang="en-US" sz="1500" dirty="0">
                <a:solidFill>
                  <a:schemeClr val="bg1"/>
                </a:solidFill>
              </a:rPr>
              <a:t> </a:t>
            </a:r>
            <a:r>
              <a:rPr lang="en-US" sz="1500" dirty="0" err="1">
                <a:solidFill>
                  <a:schemeClr val="bg1"/>
                </a:solidFill>
              </a:rPr>
              <a:t>nego</a:t>
            </a:r>
            <a:r>
              <a:rPr lang="en-US" sz="1500" dirty="0">
                <a:solidFill>
                  <a:schemeClr val="bg1"/>
                </a:solidFill>
              </a:rPr>
              <a:t> u </a:t>
            </a:r>
            <a:r>
              <a:rPr lang="en-US" sz="1500" dirty="0" err="1">
                <a:solidFill>
                  <a:schemeClr val="bg1"/>
                </a:solidFill>
              </a:rPr>
              <a:t>situacijama</a:t>
            </a:r>
            <a:r>
              <a:rPr lang="en-US" sz="1500" dirty="0">
                <a:solidFill>
                  <a:schemeClr val="bg1"/>
                </a:solidFill>
              </a:rPr>
              <a:t> </a:t>
            </a:r>
            <a:r>
              <a:rPr lang="en-US" sz="1500" dirty="0" err="1">
                <a:solidFill>
                  <a:schemeClr val="bg1"/>
                </a:solidFill>
              </a:rPr>
              <a:t>kategorije</a:t>
            </a:r>
            <a:r>
              <a:rPr lang="en-US" sz="1500" dirty="0">
                <a:solidFill>
                  <a:schemeClr val="bg1"/>
                </a:solidFill>
              </a:rPr>
              <a:t> A. </a:t>
            </a:r>
            <a:r>
              <a:rPr lang="en-US" sz="1500" dirty="0" err="1">
                <a:solidFill>
                  <a:schemeClr val="bg1"/>
                </a:solidFill>
              </a:rPr>
              <a:t>Potencijalna</a:t>
            </a:r>
            <a:r>
              <a:rPr lang="en-US" sz="1500" dirty="0">
                <a:solidFill>
                  <a:schemeClr val="bg1"/>
                </a:solidFill>
              </a:rPr>
              <a:t> </a:t>
            </a:r>
            <a:r>
              <a:rPr lang="en-US" sz="1500" dirty="0" err="1">
                <a:solidFill>
                  <a:schemeClr val="bg1"/>
                </a:solidFill>
              </a:rPr>
              <a:t>vertikalna</a:t>
            </a:r>
            <a:r>
              <a:rPr lang="en-US" sz="1500" dirty="0">
                <a:solidFill>
                  <a:schemeClr val="bg1"/>
                </a:solidFill>
              </a:rPr>
              <a:t> </a:t>
            </a:r>
            <a:r>
              <a:rPr lang="en-US" sz="1500" dirty="0" err="1">
                <a:solidFill>
                  <a:schemeClr val="bg1"/>
                </a:solidFill>
              </a:rPr>
              <a:t>deformacija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bilo</a:t>
            </a:r>
            <a:r>
              <a:rPr lang="en-US" sz="1500" dirty="0">
                <a:solidFill>
                  <a:schemeClr val="bg1"/>
                </a:solidFill>
              </a:rPr>
              <a:t> </a:t>
            </a:r>
            <a:r>
              <a:rPr lang="en-US" sz="1500" dirty="0" err="1">
                <a:solidFill>
                  <a:schemeClr val="bg1"/>
                </a:solidFill>
              </a:rPr>
              <a:t>kojoj</a:t>
            </a:r>
            <a:r>
              <a:rPr lang="en-US" sz="1500" dirty="0">
                <a:solidFill>
                  <a:schemeClr val="bg1"/>
                </a:solidFill>
              </a:rPr>
              <a:t> </a:t>
            </a:r>
            <a:r>
              <a:rPr lang="en-US" sz="1500" dirty="0" err="1">
                <a:solidFill>
                  <a:schemeClr val="bg1"/>
                </a:solidFill>
              </a:rPr>
              <a:t>lokaciji</a:t>
            </a:r>
            <a:r>
              <a:rPr lang="en-US" sz="1500" dirty="0">
                <a:solidFill>
                  <a:schemeClr val="bg1"/>
                </a:solidFill>
              </a:rPr>
              <a:t> </a:t>
            </a:r>
            <a:r>
              <a:rPr lang="en-US" sz="1500" dirty="0" err="1">
                <a:solidFill>
                  <a:schemeClr val="bg1"/>
                </a:solidFill>
              </a:rPr>
              <a:t>nakon</a:t>
            </a:r>
            <a:r>
              <a:rPr lang="en-US" sz="1500" dirty="0">
                <a:solidFill>
                  <a:schemeClr val="bg1"/>
                </a:solidFill>
              </a:rPr>
              <a:t> </a:t>
            </a:r>
            <a:r>
              <a:rPr lang="en-US" sz="1500" dirty="0" err="1">
                <a:solidFill>
                  <a:schemeClr val="bg1"/>
                </a:solidFill>
              </a:rPr>
              <a:t>konstrukcije</a:t>
            </a:r>
            <a:r>
              <a:rPr lang="en-US" sz="1500" dirty="0">
                <a:solidFill>
                  <a:schemeClr val="bg1"/>
                </a:solidFill>
              </a:rPr>
              <a:t> </a:t>
            </a:r>
            <a:r>
              <a:rPr lang="en-US" sz="1500" dirty="0" err="1">
                <a:solidFill>
                  <a:schemeClr val="bg1"/>
                </a:solidFill>
              </a:rPr>
              <a:t>nije</a:t>
            </a:r>
            <a:r>
              <a:rPr lang="en-US" sz="1500" dirty="0">
                <a:solidFill>
                  <a:schemeClr val="bg1"/>
                </a:solidFill>
              </a:rPr>
              <a:t> </a:t>
            </a:r>
            <a:r>
              <a:rPr lang="en-US" sz="1500" dirty="0" err="1">
                <a:solidFill>
                  <a:schemeClr val="bg1"/>
                </a:solidFill>
              </a:rPr>
              <a:t>veća</a:t>
            </a:r>
            <a:r>
              <a:rPr lang="en-US" sz="1500" dirty="0">
                <a:solidFill>
                  <a:schemeClr val="bg1"/>
                </a:solidFill>
              </a:rPr>
              <a:t> od 2%, </a:t>
            </a:r>
            <a:r>
              <a:rPr lang="en-US" sz="1500" dirty="0" err="1">
                <a:solidFill>
                  <a:schemeClr val="bg1"/>
                </a:solidFill>
              </a:rPr>
              <a:t>odnosno</a:t>
            </a:r>
            <a:r>
              <a:rPr lang="en-US" sz="1500" dirty="0">
                <a:solidFill>
                  <a:schemeClr val="bg1"/>
                </a:solidFill>
              </a:rPr>
              <a:t> 4 % </a:t>
            </a:r>
            <a:r>
              <a:rPr lang="en-US" sz="1500" dirty="0" err="1">
                <a:solidFill>
                  <a:schemeClr val="bg1"/>
                </a:solidFill>
              </a:rPr>
              <a:t>tokom</a:t>
            </a:r>
            <a:r>
              <a:rPr lang="en-US" sz="1500" dirty="0">
                <a:solidFill>
                  <a:schemeClr val="bg1"/>
                </a:solidFill>
              </a:rPr>
              <a:t> </a:t>
            </a:r>
            <a:r>
              <a:rPr lang="en-US" sz="1500" dirty="0" err="1">
                <a:solidFill>
                  <a:schemeClr val="bg1"/>
                </a:solidFill>
              </a:rPr>
              <a:t>izgradnje</a:t>
            </a:r>
            <a:r>
              <a:rPr lang="en-US" sz="1500" dirty="0">
                <a:solidFill>
                  <a:schemeClr val="bg1"/>
                </a:solidFill>
              </a:rPr>
              <a:t>. </a:t>
            </a:r>
            <a:endParaRPr lang="en-US" sz="1500" dirty="0" smtClean="0">
              <a:solidFill>
                <a:schemeClr val="bg1"/>
              </a:solidFill>
            </a:endParaRPr>
          </a:p>
          <a:p>
            <a:pPr marL="285750" indent="-285750" algn="just">
              <a:lnSpc>
                <a:spcPct val="100000"/>
              </a:lnSpc>
              <a:buFont typeface="Wingdings" panose="05000000000000000000" pitchFamily="2" charset="2"/>
              <a:buChar char="§"/>
            </a:pPr>
            <a:r>
              <a:rPr lang="en-US" sz="1500" dirty="0" err="1" smtClean="0">
                <a:solidFill>
                  <a:schemeClr val="bg1"/>
                </a:solidFill>
              </a:rPr>
              <a:t>Mnogi</a:t>
            </a:r>
            <a:r>
              <a:rPr lang="en-US" sz="1500" dirty="0" smtClean="0">
                <a:solidFill>
                  <a:schemeClr val="bg1"/>
                </a:solidFill>
              </a:rPr>
              <a:t> </a:t>
            </a:r>
            <a:r>
              <a:rPr lang="en-US" sz="1500" dirty="0" err="1">
                <a:solidFill>
                  <a:schemeClr val="bg1"/>
                </a:solidFill>
              </a:rPr>
              <a:t>neinženjerski</a:t>
            </a:r>
            <a:r>
              <a:rPr lang="en-US" sz="1500" dirty="0">
                <a:solidFill>
                  <a:schemeClr val="bg1"/>
                </a:solidFill>
              </a:rPr>
              <a:t> </a:t>
            </a:r>
            <a:r>
              <a:rPr lang="en-US" sz="1500" dirty="0" err="1">
                <a:solidFill>
                  <a:schemeClr val="bg1"/>
                </a:solidFill>
              </a:rPr>
              <a:t>nasipispadaju</a:t>
            </a:r>
            <a:r>
              <a:rPr lang="en-US" sz="1500" dirty="0">
                <a:solidFill>
                  <a:schemeClr val="bg1"/>
                </a:solidFill>
              </a:rPr>
              <a:t> pod </a:t>
            </a:r>
            <a:r>
              <a:rPr lang="en-US" sz="1500" dirty="0" err="1">
                <a:solidFill>
                  <a:schemeClr val="bg1"/>
                </a:solidFill>
              </a:rPr>
              <a:t>ovu</a:t>
            </a:r>
            <a:r>
              <a:rPr lang="en-US" sz="1500" dirty="0">
                <a:solidFill>
                  <a:schemeClr val="bg1"/>
                </a:solidFill>
              </a:rPr>
              <a:t> </a:t>
            </a:r>
            <a:r>
              <a:rPr lang="en-US" sz="1500" dirty="0" err="1">
                <a:solidFill>
                  <a:schemeClr val="bg1"/>
                </a:solidFill>
              </a:rPr>
              <a:t>kategoriju</a:t>
            </a:r>
            <a:r>
              <a:rPr lang="en-US" sz="1500" dirty="0">
                <a:solidFill>
                  <a:schemeClr val="bg1"/>
                </a:solidFill>
              </a:rPr>
              <a:t>. Nanos je </a:t>
            </a:r>
            <a:r>
              <a:rPr lang="en-US" sz="1500" dirty="0" err="1">
                <a:solidFill>
                  <a:schemeClr val="bg1"/>
                </a:solidFill>
              </a:rPr>
              <a:t>relativno</a:t>
            </a:r>
            <a:r>
              <a:rPr lang="en-US" sz="1500" dirty="0">
                <a:solidFill>
                  <a:schemeClr val="bg1"/>
                </a:solidFill>
              </a:rPr>
              <a:t> </a:t>
            </a:r>
            <a:r>
              <a:rPr lang="en-US" sz="1500" dirty="0" err="1">
                <a:solidFill>
                  <a:schemeClr val="bg1"/>
                </a:solidFill>
              </a:rPr>
              <a:t>loše</a:t>
            </a:r>
            <a:r>
              <a:rPr lang="en-US" sz="1500" dirty="0">
                <a:solidFill>
                  <a:schemeClr val="bg1"/>
                </a:solidFill>
              </a:rPr>
              <a:t> </a:t>
            </a:r>
            <a:r>
              <a:rPr lang="en-US" sz="1500" dirty="0" err="1">
                <a:solidFill>
                  <a:schemeClr val="bg1"/>
                </a:solidFill>
              </a:rPr>
              <a:t>graduiran</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pomjeranja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nivou</a:t>
            </a:r>
            <a:r>
              <a:rPr lang="en-US" sz="1500" dirty="0">
                <a:solidFill>
                  <a:schemeClr val="bg1"/>
                </a:solidFill>
              </a:rPr>
              <a:t> </a:t>
            </a:r>
            <a:r>
              <a:rPr lang="en-US" sz="1500" dirty="0" err="1">
                <a:solidFill>
                  <a:schemeClr val="bg1"/>
                </a:solidFill>
              </a:rPr>
              <a:t>temelja</a:t>
            </a:r>
            <a:r>
              <a:rPr lang="en-US" sz="1500" dirty="0">
                <a:solidFill>
                  <a:schemeClr val="bg1"/>
                </a:solidFill>
              </a:rPr>
              <a:t> </a:t>
            </a:r>
            <a:r>
              <a:rPr lang="en-US" sz="1500" dirty="0" err="1">
                <a:solidFill>
                  <a:schemeClr val="bg1"/>
                </a:solidFill>
              </a:rPr>
              <a:t>će</a:t>
            </a:r>
            <a:r>
              <a:rPr lang="en-US" sz="1500" dirty="0">
                <a:solidFill>
                  <a:schemeClr val="bg1"/>
                </a:solidFill>
              </a:rPr>
              <a:t> </a:t>
            </a:r>
            <a:r>
              <a:rPr lang="en-US" sz="1500" dirty="0" err="1">
                <a:solidFill>
                  <a:schemeClr val="bg1"/>
                </a:solidFill>
              </a:rPr>
              <a:t>najvjerovatnije</a:t>
            </a:r>
            <a:r>
              <a:rPr lang="en-US" sz="1500" dirty="0">
                <a:solidFill>
                  <a:schemeClr val="bg1"/>
                </a:solidFill>
              </a:rPr>
              <a:t> </a:t>
            </a:r>
            <a:r>
              <a:rPr lang="en-US" sz="1500" dirty="0" err="1">
                <a:solidFill>
                  <a:schemeClr val="bg1"/>
                </a:solidFill>
              </a:rPr>
              <a:t>imati</a:t>
            </a:r>
            <a:r>
              <a:rPr lang="en-US" sz="1500" dirty="0">
                <a:solidFill>
                  <a:schemeClr val="bg1"/>
                </a:solidFill>
              </a:rPr>
              <a:t> </a:t>
            </a:r>
            <a:r>
              <a:rPr lang="en-US" sz="1500" dirty="0" err="1">
                <a:solidFill>
                  <a:schemeClr val="bg1"/>
                </a:solidFill>
              </a:rPr>
              <a:t>ozbiljne</a:t>
            </a:r>
            <a:r>
              <a:rPr lang="en-US" sz="1500" dirty="0">
                <a:solidFill>
                  <a:schemeClr val="bg1"/>
                </a:solidFill>
              </a:rPr>
              <a:t> </a:t>
            </a:r>
            <a:r>
              <a:rPr lang="en-US" sz="1500" dirty="0" err="1">
                <a:solidFill>
                  <a:schemeClr val="bg1"/>
                </a:solidFill>
              </a:rPr>
              <a:t>posledice</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najveći</a:t>
            </a:r>
            <a:r>
              <a:rPr lang="en-US" sz="1500" dirty="0">
                <a:solidFill>
                  <a:schemeClr val="bg1"/>
                </a:solidFill>
              </a:rPr>
              <a:t> </a:t>
            </a:r>
            <a:r>
              <a:rPr lang="en-US" sz="1500" dirty="0" err="1">
                <a:solidFill>
                  <a:schemeClr val="bg1"/>
                </a:solidFill>
              </a:rPr>
              <a:t>broj</a:t>
            </a:r>
            <a:r>
              <a:rPr lang="en-US" sz="1500" dirty="0">
                <a:solidFill>
                  <a:schemeClr val="bg1"/>
                </a:solidFill>
              </a:rPr>
              <a:t> </a:t>
            </a:r>
            <a:r>
              <a:rPr lang="en-US" sz="1500" dirty="0" err="1">
                <a:solidFill>
                  <a:schemeClr val="bg1"/>
                </a:solidFill>
              </a:rPr>
              <a:t>objekata</a:t>
            </a:r>
            <a:r>
              <a:rPr lang="en-US" sz="1500" dirty="0">
                <a:solidFill>
                  <a:schemeClr val="bg1"/>
                </a:solidFill>
              </a:rPr>
              <a:t> </a:t>
            </a:r>
            <a:r>
              <a:rPr lang="en-US" sz="1500" dirty="0" err="1">
                <a:solidFill>
                  <a:schemeClr val="bg1"/>
                </a:solidFill>
              </a:rPr>
              <a:t>koji</a:t>
            </a:r>
            <a:r>
              <a:rPr lang="en-US" sz="1500" dirty="0">
                <a:solidFill>
                  <a:schemeClr val="bg1"/>
                </a:solidFill>
              </a:rPr>
              <a:t> se </a:t>
            </a:r>
            <a:r>
              <a:rPr lang="en-US" sz="1500" dirty="0" err="1">
                <a:solidFill>
                  <a:schemeClr val="bg1"/>
                </a:solidFill>
              </a:rPr>
              <a:t>fundira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ovakvom</a:t>
            </a:r>
            <a:r>
              <a:rPr lang="en-US" sz="1500" dirty="0">
                <a:solidFill>
                  <a:schemeClr val="bg1"/>
                </a:solidFill>
              </a:rPr>
              <a:t> </a:t>
            </a:r>
            <a:r>
              <a:rPr lang="en-US" sz="1500" dirty="0" err="1">
                <a:solidFill>
                  <a:schemeClr val="bg1"/>
                </a:solidFill>
              </a:rPr>
              <a:t>tlu</a:t>
            </a:r>
            <a:r>
              <a:rPr lang="en-US" sz="1500" dirty="0">
                <a:solidFill>
                  <a:schemeClr val="bg1"/>
                </a:solidFill>
              </a:rPr>
              <a:t>. </a:t>
            </a:r>
            <a:r>
              <a:rPr lang="en-US" sz="1500" dirty="0" err="1">
                <a:solidFill>
                  <a:schemeClr val="bg1"/>
                </a:solidFill>
              </a:rPr>
              <a:t>Nevezani</a:t>
            </a:r>
            <a:r>
              <a:rPr lang="en-US" sz="1500" dirty="0">
                <a:solidFill>
                  <a:schemeClr val="bg1"/>
                </a:solidFill>
              </a:rPr>
              <a:t> </a:t>
            </a:r>
            <a:r>
              <a:rPr lang="en-US" sz="1500" dirty="0" err="1">
                <a:solidFill>
                  <a:schemeClr val="bg1"/>
                </a:solidFill>
              </a:rPr>
              <a:t>depozit</a:t>
            </a:r>
            <a:r>
              <a:rPr lang="en-US" sz="1500" dirty="0">
                <a:solidFill>
                  <a:schemeClr val="bg1"/>
                </a:solidFill>
              </a:rPr>
              <a:t>  </a:t>
            </a:r>
            <a:r>
              <a:rPr lang="en-US" sz="1500" dirty="0" err="1">
                <a:solidFill>
                  <a:schemeClr val="bg1"/>
                </a:solidFill>
              </a:rPr>
              <a:t>koji</a:t>
            </a:r>
            <a:r>
              <a:rPr lang="en-US" sz="1500" dirty="0">
                <a:solidFill>
                  <a:schemeClr val="bg1"/>
                </a:solidFill>
              </a:rPr>
              <a:t> je </a:t>
            </a:r>
            <a:r>
              <a:rPr lang="en-US" sz="1500" dirty="0" err="1">
                <a:solidFill>
                  <a:schemeClr val="bg1"/>
                </a:solidFill>
              </a:rPr>
              <a:t>postavljen</a:t>
            </a:r>
            <a:r>
              <a:rPr lang="en-US" sz="1500" dirty="0">
                <a:solidFill>
                  <a:schemeClr val="bg1"/>
                </a:solidFill>
              </a:rPr>
              <a:t> </a:t>
            </a:r>
            <a:r>
              <a:rPr lang="en-US" sz="1500" dirty="0" err="1">
                <a:solidFill>
                  <a:schemeClr val="bg1"/>
                </a:solidFill>
              </a:rPr>
              <a:t>bez</a:t>
            </a:r>
            <a:r>
              <a:rPr lang="en-US" sz="1500" dirty="0">
                <a:solidFill>
                  <a:schemeClr val="bg1"/>
                </a:solidFill>
              </a:rPr>
              <a:t> </a:t>
            </a:r>
            <a:r>
              <a:rPr lang="en-US" sz="1500" dirty="0" err="1">
                <a:solidFill>
                  <a:schemeClr val="bg1"/>
                </a:solidFill>
              </a:rPr>
              <a:t>prethodne</a:t>
            </a:r>
            <a:r>
              <a:rPr lang="en-US" sz="1500" dirty="0">
                <a:solidFill>
                  <a:schemeClr val="bg1"/>
                </a:solidFill>
              </a:rPr>
              <a:t> </a:t>
            </a:r>
            <a:r>
              <a:rPr lang="en-US" sz="1500" dirty="0" err="1">
                <a:solidFill>
                  <a:schemeClr val="bg1"/>
                </a:solidFill>
              </a:rPr>
              <a:t>ozbiljne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sistemske</a:t>
            </a:r>
            <a:r>
              <a:rPr lang="en-US" sz="1500" dirty="0">
                <a:solidFill>
                  <a:schemeClr val="bg1"/>
                </a:solidFill>
              </a:rPr>
              <a:t> </a:t>
            </a:r>
            <a:r>
              <a:rPr lang="en-US" sz="1500" dirty="0" err="1">
                <a:solidFill>
                  <a:schemeClr val="bg1"/>
                </a:solidFill>
              </a:rPr>
              <a:t>kompakcije</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malim</a:t>
            </a:r>
            <a:r>
              <a:rPr lang="en-US" sz="1500" dirty="0">
                <a:solidFill>
                  <a:schemeClr val="bg1"/>
                </a:solidFill>
              </a:rPr>
              <a:t> </a:t>
            </a:r>
            <a:r>
              <a:rPr lang="en-US" sz="1500" dirty="0" err="1">
                <a:solidFill>
                  <a:schemeClr val="bg1"/>
                </a:solidFill>
              </a:rPr>
              <a:t>procentom</a:t>
            </a:r>
            <a:r>
              <a:rPr lang="en-US" sz="1500" dirty="0">
                <a:solidFill>
                  <a:schemeClr val="bg1"/>
                </a:solidFill>
              </a:rPr>
              <a:t> </a:t>
            </a:r>
            <a:r>
              <a:rPr lang="en-US" sz="1500" dirty="0" err="1">
                <a:solidFill>
                  <a:schemeClr val="bg1"/>
                </a:solidFill>
              </a:rPr>
              <a:t>organskog</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već</a:t>
            </a:r>
            <a:r>
              <a:rPr lang="en-US" sz="1500" dirty="0">
                <a:solidFill>
                  <a:schemeClr val="bg1"/>
                </a:solidFill>
              </a:rPr>
              <a:t> </a:t>
            </a:r>
            <a:r>
              <a:rPr lang="en-US" sz="1500" dirty="0" err="1">
                <a:solidFill>
                  <a:schemeClr val="bg1"/>
                </a:solidFill>
              </a:rPr>
              <a:t>neko</a:t>
            </a:r>
            <a:r>
              <a:rPr lang="en-US" sz="1500" dirty="0">
                <a:solidFill>
                  <a:schemeClr val="bg1"/>
                </a:solidFill>
              </a:rPr>
              <a:t> </a:t>
            </a:r>
            <a:r>
              <a:rPr lang="en-US" sz="1500" dirty="0" err="1">
                <a:solidFill>
                  <a:schemeClr val="bg1"/>
                </a:solidFill>
              </a:rPr>
              <a:t>vrijeme</a:t>
            </a:r>
            <a:r>
              <a:rPr lang="en-US" sz="1500" dirty="0">
                <a:solidFill>
                  <a:schemeClr val="bg1"/>
                </a:solidFill>
              </a:rPr>
              <a:t> (</a:t>
            </a:r>
            <a:r>
              <a:rPr lang="en-US" sz="1500" dirty="0" err="1">
                <a:solidFill>
                  <a:schemeClr val="bg1"/>
                </a:solidFill>
              </a:rPr>
              <a:t>okvirno</a:t>
            </a:r>
            <a:r>
              <a:rPr lang="en-US" sz="1500" dirty="0">
                <a:solidFill>
                  <a:schemeClr val="bg1"/>
                </a:solidFill>
              </a:rPr>
              <a:t> </a:t>
            </a:r>
            <a:r>
              <a:rPr lang="en-US" sz="1500" dirty="0" err="1">
                <a:solidFill>
                  <a:schemeClr val="bg1"/>
                </a:solidFill>
              </a:rPr>
              <a:t>nekoliko</a:t>
            </a:r>
            <a:r>
              <a:rPr lang="en-US" sz="1500" dirty="0">
                <a:solidFill>
                  <a:schemeClr val="bg1"/>
                </a:solidFill>
              </a:rPr>
              <a:t> </a:t>
            </a:r>
            <a:r>
              <a:rPr lang="en-US" sz="1500" dirty="0" err="1">
                <a:solidFill>
                  <a:schemeClr val="bg1"/>
                </a:solidFill>
              </a:rPr>
              <a:t>godina</a:t>
            </a:r>
            <a:r>
              <a:rPr lang="en-US" sz="1500" dirty="0">
                <a:solidFill>
                  <a:schemeClr val="bg1"/>
                </a:solidFill>
              </a:rPr>
              <a:t>) </a:t>
            </a:r>
            <a:r>
              <a:rPr lang="en-US" sz="1500" dirty="0" err="1">
                <a:solidFill>
                  <a:schemeClr val="bg1"/>
                </a:solidFill>
              </a:rPr>
              <a:t>leži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određenoj</a:t>
            </a:r>
            <a:r>
              <a:rPr lang="en-US" sz="1500" dirty="0">
                <a:solidFill>
                  <a:schemeClr val="bg1"/>
                </a:solidFill>
              </a:rPr>
              <a:t> </a:t>
            </a:r>
            <a:r>
              <a:rPr lang="en-US" sz="1500" dirty="0" err="1">
                <a:solidFill>
                  <a:schemeClr val="bg1"/>
                </a:solidFill>
              </a:rPr>
              <a:t>lokaciji</a:t>
            </a:r>
            <a:r>
              <a:rPr lang="en-US" sz="1500" dirty="0">
                <a:solidFill>
                  <a:schemeClr val="bg1"/>
                </a:solidFill>
              </a:rPr>
              <a:t> bi </a:t>
            </a:r>
            <a:r>
              <a:rPr lang="en-US" sz="1500" dirty="0" err="1">
                <a:solidFill>
                  <a:schemeClr val="bg1"/>
                </a:solidFill>
              </a:rPr>
              <a:t>moglo</a:t>
            </a:r>
            <a:r>
              <a:rPr lang="en-US" sz="1500" dirty="0">
                <a:solidFill>
                  <a:schemeClr val="bg1"/>
                </a:solidFill>
              </a:rPr>
              <a:t> </a:t>
            </a:r>
            <a:r>
              <a:rPr lang="en-US" sz="1500" dirty="0" err="1">
                <a:solidFill>
                  <a:schemeClr val="bg1"/>
                </a:solidFill>
              </a:rPr>
              <a:t>spasti</a:t>
            </a:r>
            <a:r>
              <a:rPr lang="en-US" sz="1500" dirty="0">
                <a:solidFill>
                  <a:schemeClr val="bg1"/>
                </a:solidFill>
              </a:rPr>
              <a:t> pod </a:t>
            </a:r>
            <a:r>
              <a:rPr lang="en-US" sz="1500" dirty="0" err="1">
                <a:solidFill>
                  <a:schemeClr val="bg1"/>
                </a:solidFill>
              </a:rPr>
              <a:t>ovu</a:t>
            </a:r>
            <a:r>
              <a:rPr lang="en-US" sz="1500" dirty="0">
                <a:solidFill>
                  <a:schemeClr val="bg1"/>
                </a:solidFill>
              </a:rPr>
              <a:t> </a:t>
            </a:r>
            <a:r>
              <a:rPr lang="en-US" sz="1500" dirty="0" err="1">
                <a:solidFill>
                  <a:schemeClr val="bg1"/>
                </a:solidFill>
              </a:rPr>
              <a:t>kategoriju</a:t>
            </a:r>
            <a:r>
              <a:rPr lang="en-US" sz="1500" dirty="0">
                <a:solidFill>
                  <a:schemeClr val="bg1"/>
                </a:solidFill>
              </a:rPr>
              <a:t>.</a:t>
            </a:r>
          </a:p>
          <a:p>
            <a:pPr marL="285750" indent="-285750" algn="just">
              <a:lnSpc>
                <a:spcPct val="100000"/>
              </a:lnSpc>
              <a:buFont typeface="Wingdings" panose="05000000000000000000" pitchFamily="2" charset="2"/>
              <a:buChar char="§"/>
            </a:pPr>
            <a:r>
              <a:rPr lang="en-US" sz="1500" dirty="0">
                <a:solidFill>
                  <a:schemeClr val="bg1"/>
                </a:solidFill>
              </a:rPr>
              <a:t>U </a:t>
            </a:r>
            <a:r>
              <a:rPr lang="en-US" sz="1500" dirty="0" err="1">
                <a:solidFill>
                  <a:schemeClr val="bg1"/>
                </a:solidFill>
              </a:rPr>
              <a:t>ovakvim</a:t>
            </a:r>
            <a:r>
              <a:rPr lang="en-US" sz="1500" dirty="0">
                <a:solidFill>
                  <a:schemeClr val="bg1"/>
                </a:solidFill>
              </a:rPr>
              <a:t> </a:t>
            </a:r>
            <a:r>
              <a:rPr lang="en-US" sz="1500" dirty="0" err="1">
                <a:solidFill>
                  <a:schemeClr val="bg1"/>
                </a:solidFill>
              </a:rPr>
              <a:t>situacijama</a:t>
            </a:r>
            <a:r>
              <a:rPr lang="en-US" sz="1500" dirty="0">
                <a:solidFill>
                  <a:schemeClr val="bg1"/>
                </a:solidFill>
              </a:rPr>
              <a:t>, </a:t>
            </a:r>
            <a:r>
              <a:rPr lang="en-US" sz="1500" dirty="0" err="1">
                <a:solidFill>
                  <a:schemeClr val="bg1"/>
                </a:solidFill>
              </a:rPr>
              <a:t>posebna</a:t>
            </a:r>
            <a:r>
              <a:rPr lang="en-US" sz="1500" dirty="0">
                <a:solidFill>
                  <a:schemeClr val="bg1"/>
                </a:solidFill>
              </a:rPr>
              <a:t> </a:t>
            </a:r>
            <a:r>
              <a:rPr lang="en-US" sz="1500" dirty="0" err="1">
                <a:solidFill>
                  <a:schemeClr val="bg1"/>
                </a:solidFill>
              </a:rPr>
              <a:t>pažnja</a:t>
            </a:r>
            <a:r>
              <a:rPr lang="en-US" sz="1500" dirty="0">
                <a:solidFill>
                  <a:schemeClr val="bg1"/>
                </a:solidFill>
              </a:rPr>
              <a:t> </a:t>
            </a:r>
            <a:r>
              <a:rPr lang="en-US" sz="1500" dirty="0" err="1">
                <a:solidFill>
                  <a:schemeClr val="bg1"/>
                </a:solidFill>
              </a:rPr>
              <a:t>mora</a:t>
            </a:r>
            <a:r>
              <a:rPr lang="en-US" sz="1500" dirty="0">
                <a:solidFill>
                  <a:schemeClr val="bg1"/>
                </a:solidFill>
              </a:rPr>
              <a:t> da se </a:t>
            </a:r>
            <a:r>
              <a:rPr lang="en-US" sz="1500" dirty="0" err="1">
                <a:solidFill>
                  <a:schemeClr val="bg1"/>
                </a:solidFill>
              </a:rPr>
              <a:t>posveti</a:t>
            </a:r>
            <a:r>
              <a:rPr lang="en-US" sz="1500" dirty="0">
                <a:solidFill>
                  <a:schemeClr val="bg1"/>
                </a:solidFill>
              </a:rPr>
              <a:t> </a:t>
            </a:r>
            <a:r>
              <a:rPr lang="en-US" sz="1500" dirty="0" err="1">
                <a:solidFill>
                  <a:schemeClr val="bg1"/>
                </a:solidFill>
              </a:rPr>
              <a:t>načinu</a:t>
            </a:r>
            <a:r>
              <a:rPr lang="en-US" sz="1500" dirty="0">
                <a:solidFill>
                  <a:schemeClr val="bg1"/>
                </a:solidFill>
              </a:rPr>
              <a:t> </a:t>
            </a:r>
            <a:r>
              <a:rPr lang="en-US" sz="1500" dirty="0" err="1">
                <a:solidFill>
                  <a:schemeClr val="bg1"/>
                </a:solidFill>
              </a:rPr>
              <a:t>fundiranja</a:t>
            </a:r>
            <a:r>
              <a:rPr lang="en-US" sz="1500" dirty="0">
                <a:solidFill>
                  <a:schemeClr val="bg1"/>
                </a:solidFill>
              </a:rPr>
              <a:t>. </a:t>
            </a:r>
            <a:r>
              <a:rPr lang="en-US" sz="1500" dirty="0" err="1">
                <a:solidFill>
                  <a:schemeClr val="bg1"/>
                </a:solidFill>
              </a:rPr>
              <a:t>Ukoliko</a:t>
            </a:r>
            <a:r>
              <a:rPr lang="en-US" sz="1500" dirty="0">
                <a:solidFill>
                  <a:schemeClr val="bg1"/>
                </a:solidFill>
              </a:rPr>
              <a:t> se </a:t>
            </a:r>
            <a:r>
              <a:rPr lang="en-US" sz="1500" dirty="0" err="1">
                <a:solidFill>
                  <a:schemeClr val="bg1"/>
                </a:solidFill>
              </a:rPr>
              <a:t>šipovi</a:t>
            </a:r>
            <a:r>
              <a:rPr lang="en-US" sz="1500" dirty="0">
                <a:solidFill>
                  <a:schemeClr val="bg1"/>
                </a:solidFill>
              </a:rPr>
              <a:t> </a:t>
            </a:r>
            <a:r>
              <a:rPr lang="en-US" sz="1500" dirty="0" err="1">
                <a:solidFill>
                  <a:schemeClr val="bg1"/>
                </a:solidFill>
              </a:rPr>
              <a:t>pokažu</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neekonomični</a:t>
            </a:r>
            <a:r>
              <a:rPr lang="en-US" sz="1500" dirty="0">
                <a:solidFill>
                  <a:schemeClr val="bg1"/>
                </a:solidFill>
              </a:rPr>
              <a:t>, </a:t>
            </a:r>
            <a:r>
              <a:rPr lang="en-US" sz="1500" dirty="0" err="1">
                <a:solidFill>
                  <a:schemeClr val="bg1"/>
                </a:solidFill>
              </a:rPr>
              <a:t>najčešća</a:t>
            </a:r>
            <a:r>
              <a:rPr lang="en-US" sz="1500" dirty="0">
                <a:solidFill>
                  <a:schemeClr val="bg1"/>
                </a:solidFill>
              </a:rPr>
              <a:t> </a:t>
            </a:r>
            <a:r>
              <a:rPr lang="en-US" sz="1500" dirty="0" err="1">
                <a:solidFill>
                  <a:schemeClr val="bg1"/>
                </a:solidFill>
              </a:rPr>
              <a:t>alternativa</a:t>
            </a:r>
            <a:r>
              <a:rPr lang="en-US" sz="1500" dirty="0">
                <a:solidFill>
                  <a:schemeClr val="bg1"/>
                </a:solidFill>
              </a:rPr>
              <a:t> </a:t>
            </a:r>
            <a:r>
              <a:rPr lang="en-US" sz="1500" dirty="0" err="1">
                <a:solidFill>
                  <a:schemeClr val="bg1"/>
                </a:solidFill>
              </a:rPr>
              <a:t>jeste</a:t>
            </a:r>
            <a:r>
              <a:rPr lang="en-US" sz="1500" dirty="0">
                <a:solidFill>
                  <a:schemeClr val="bg1"/>
                </a:solidFill>
              </a:rPr>
              <a:t> da se </a:t>
            </a:r>
            <a:r>
              <a:rPr lang="en-US" sz="1500" dirty="0" err="1">
                <a:solidFill>
                  <a:schemeClr val="bg1"/>
                </a:solidFill>
              </a:rPr>
              <a:t>primjene</a:t>
            </a:r>
            <a:r>
              <a:rPr lang="en-US" sz="1500" dirty="0">
                <a:solidFill>
                  <a:schemeClr val="bg1"/>
                </a:solidFill>
              </a:rPr>
              <a:t> </a:t>
            </a:r>
            <a:r>
              <a:rPr lang="en-US" sz="1500" dirty="0" err="1">
                <a:solidFill>
                  <a:schemeClr val="bg1"/>
                </a:solidFill>
              </a:rPr>
              <a:t>neke</a:t>
            </a:r>
            <a:r>
              <a:rPr lang="en-US" sz="1500" dirty="0">
                <a:solidFill>
                  <a:schemeClr val="bg1"/>
                </a:solidFill>
              </a:rPr>
              <a:t> </a:t>
            </a:r>
            <a:r>
              <a:rPr lang="en-US" sz="1500" dirty="0" err="1">
                <a:solidFill>
                  <a:schemeClr val="bg1"/>
                </a:solidFill>
              </a:rPr>
              <a:t>metode</a:t>
            </a:r>
            <a:r>
              <a:rPr lang="en-US" sz="1500" dirty="0">
                <a:solidFill>
                  <a:schemeClr val="bg1"/>
                </a:solidFill>
              </a:rPr>
              <a:t> </a:t>
            </a:r>
            <a:r>
              <a:rPr lang="en-US" sz="1500" dirty="0" err="1">
                <a:solidFill>
                  <a:schemeClr val="bg1"/>
                </a:solidFill>
              </a:rPr>
              <a:t>poboljšanja</a:t>
            </a:r>
            <a:r>
              <a:rPr lang="en-US" sz="1500" dirty="0">
                <a:solidFill>
                  <a:schemeClr val="bg1"/>
                </a:solidFill>
              </a:rPr>
              <a:t> </a:t>
            </a:r>
            <a:r>
              <a:rPr lang="en-US" sz="1500" dirty="0" err="1">
                <a:solidFill>
                  <a:schemeClr val="bg1"/>
                </a:solidFill>
              </a:rPr>
              <a:t>tla</a:t>
            </a:r>
            <a:r>
              <a:rPr lang="en-US" sz="1500" dirty="0">
                <a:solidFill>
                  <a:schemeClr val="bg1"/>
                </a:solidFill>
              </a:rPr>
              <a:t> a </a:t>
            </a:r>
            <a:r>
              <a:rPr lang="en-US" sz="1500" dirty="0" err="1">
                <a:solidFill>
                  <a:schemeClr val="bg1"/>
                </a:solidFill>
              </a:rPr>
              <a:t>sve</a:t>
            </a:r>
            <a:r>
              <a:rPr lang="en-US" sz="1500" dirty="0">
                <a:solidFill>
                  <a:schemeClr val="bg1"/>
                </a:solidFill>
              </a:rPr>
              <a:t> u </a:t>
            </a:r>
            <a:r>
              <a:rPr lang="en-US" sz="1500" dirty="0" err="1">
                <a:solidFill>
                  <a:schemeClr val="bg1"/>
                </a:solidFill>
              </a:rPr>
              <a:t>cilju</a:t>
            </a:r>
            <a:r>
              <a:rPr lang="en-US" sz="1500" dirty="0">
                <a:solidFill>
                  <a:schemeClr val="bg1"/>
                </a:solidFill>
              </a:rPr>
              <a:t> </a:t>
            </a:r>
            <a:r>
              <a:rPr lang="en-US" sz="1500" dirty="0" err="1">
                <a:solidFill>
                  <a:schemeClr val="bg1"/>
                </a:solidFill>
              </a:rPr>
              <a:t>povećavanja</a:t>
            </a:r>
            <a:r>
              <a:rPr lang="en-US" sz="1500" dirty="0">
                <a:solidFill>
                  <a:schemeClr val="bg1"/>
                </a:solidFill>
              </a:rPr>
              <a:t> </a:t>
            </a:r>
            <a:r>
              <a:rPr lang="en-US" sz="1500" dirty="0" err="1">
                <a:solidFill>
                  <a:schemeClr val="bg1"/>
                </a:solidFill>
              </a:rPr>
              <a:t>sposobnosti</a:t>
            </a:r>
            <a:r>
              <a:rPr lang="en-US" sz="1500" dirty="0">
                <a:solidFill>
                  <a:schemeClr val="bg1"/>
                </a:solidFill>
              </a:rPr>
              <a:t> </a:t>
            </a:r>
            <a:r>
              <a:rPr lang="en-US" sz="1500" dirty="0" err="1">
                <a:solidFill>
                  <a:schemeClr val="bg1"/>
                </a:solidFill>
              </a:rPr>
              <a:t>tla</a:t>
            </a:r>
            <a:r>
              <a:rPr lang="en-US" sz="1500" dirty="0">
                <a:solidFill>
                  <a:schemeClr val="bg1"/>
                </a:solidFill>
              </a:rPr>
              <a:t> da </a:t>
            </a:r>
            <a:r>
              <a:rPr lang="en-US" sz="1500" dirty="0" err="1">
                <a:solidFill>
                  <a:schemeClr val="bg1"/>
                </a:solidFill>
              </a:rPr>
              <a:t>prihvati</a:t>
            </a:r>
            <a:r>
              <a:rPr lang="en-US" sz="1500" dirty="0">
                <a:solidFill>
                  <a:schemeClr val="bg1"/>
                </a:solidFill>
              </a:rPr>
              <a:t> </a:t>
            </a:r>
            <a:r>
              <a:rPr lang="en-US" sz="1500" dirty="0" err="1">
                <a:solidFill>
                  <a:schemeClr val="bg1"/>
                </a:solidFill>
              </a:rPr>
              <a:t>spoljno</a:t>
            </a:r>
            <a:r>
              <a:rPr lang="en-US" sz="1500" dirty="0">
                <a:solidFill>
                  <a:schemeClr val="bg1"/>
                </a:solidFill>
              </a:rPr>
              <a:t> </a:t>
            </a:r>
            <a:r>
              <a:rPr lang="en-US" sz="1500" dirty="0" err="1">
                <a:solidFill>
                  <a:schemeClr val="bg1"/>
                </a:solidFill>
              </a:rPr>
              <a:t>opterećenje</a:t>
            </a:r>
            <a:r>
              <a:rPr lang="en-US" sz="1500" dirty="0">
                <a:solidFill>
                  <a:schemeClr val="bg1"/>
                </a:solidFill>
              </a:rPr>
              <a:t>, </a:t>
            </a:r>
            <a:r>
              <a:rPr lang="en-US" sz="1500" dirty="0" err="1">
                <a:solidFill>
                  <a:schemeClr val="bg1"/>
                </a:solidFill>
              </a:rPr>
              <a:t>ili</a:t>
            </a:r>
            <a:r>
              <a:rPr lang="en-US" sz="1500" dirty="0">
                <a:solidFill>
                  <a:schemeClr val="bg1"/>
                </a:solidFill>
              </a:rPr>
              <a:t> da se </a:t>
            </a:r>
            <a:r>
              <a:rPr lang="en-US" sz="1500" dirty="0" err="1">
                <a:solidFill>
                  <a:schemeClr val="bg1"/>
                </a:solidFill>
              </a:rPr>
              <a:t>primjene</a:t>
            </a:r>
            <a:r>
              <a:rPr lang="en-US" sz="1500" dirty="0">
                <a:solidFill>
                  <a:schemeClr val="bg1"/>
                </a:solidFill>
              </a:rPr>
              <a:t> </a:t>
            </a:r>
            <a:r>
              <a:rPr lang="en-US" sz="1500" dirty="0" err="1">
                <a:solidFill>
                  <a:schemeClr val="bg1"/>
                </a:solidFill>
              </a:rPr>
              <a:t>takvi</a:t>
            </a:r>
            <a:r>
              <a:rPr lang="en-US" sz="1500" dirty="0">
                <a:solidFill>
                  <a:schemeClr val="bg1"/>
                </a:solidFill>
              </a:rPr>
              <a:t> </a:t>
            </a:r>
            <a:r>
              <a:rPr lang="en-US" sz="1500" dirty="0" err="1">
                <a:solidFill>
                  <a:schemeClr val="bg1"/>
                </a:solidFill>
              </a:rPr>
              <a:t>način</a:t>
            </a:r>
            <a:r>
              <a:rPr lang="en-US" sz="1500" dirty="0">
                <a:solidFill>
                  <a:schemeClr val="bg1"/>
                </a:solidFill>
              </a:rPr>
              <a:t> </a:t>
            </a:r>
            <a:r>
              <a:rPr lang="en-US" sz="1500" dirty="0" err="1">
                <a:solidFill>
                  <a:schemeClr val="bg1"/>
                </a:solidFill>
              </a:rPr>
              <a:t>fundiranja</a:t>
            </a:r>
            <a:r>
              <a:rPr lang="en-US" sz="1500" dirty="0">
                <a:solidFill>
                  <a:schemeClr val="bg1"/>
                </a:solidFill>
              </a:rPr>
              <a:t> </a:t>
            </a:r>
            <a:r>
              <a:rPr lang="en-US" sz="1500" dirty="0" err="1">
                <a:solidFill>
                  <a:schemeClr val="bg1"/>
                </a:solidFill>
              </a:rPr>
              <a:t>tako</a:t>
            </a:r>
            <a:r>
              <a:rPr lang="en-US" sz="1500" dirty="0">
                <a:solidFill>
                  <a:schemeClr val="bg1"/>
                </a:solidFill>
              </a:rPr>
              <a:t> da </a:t>
            </a:r>
            <a:r>
              <a:rPr lang="en-US" sz="1500" dirty="0" err="1">
                <a:solidFill>
                  <a:schemeClr val="bg1"/>
                </a:solidFill>
              </a:rPr>
              <a:t>dobijemo</a:t>
            </a:r>
            <a:r>
              <a:rPr lang="en-US" sz="1500" dirty="0">
                <a:solidFill>
                  <a:schemeClr val="bg1"/>
                </a:solidFill>
              </a:rPr>
              <a:t> </a:t>
            </a:r>
            <a:r>
              <a:rPr lang="en-US" sz="1500" dirty="0" err="1">
                <a:solidFill>
                  <a:schemeClr val="bg1"/>
                </a:solidFill>
              </a:rPr>
              <a:t>podlogu</a:t>
            </a:r>
            <a:r>
              <a:rPr lang="en-US" sz="1500" dirty="0">
                <a:solidFill>
                  <a:schemeClr val="bg1"/>
                </a:solidFill>
              </a:rPr>
              <a:t> </a:t>
            </a:r>
            <a:r>
              <a:rPr lang="en-US" sz="1500" dirty="0" err="1">
                <a:solidFill>
                  <a:schemeClr val="bg1"/>
                </a:solidFill>
              </a:rPr>
              <a:t>koja</a:t>
            </a:r>
            <a:r>
              <a:rPr lang="en-US" sz="1500" dirty="0">
                <a:solidFill>
                  <a:schemeClr val="bg1"/>
                </a:solidFill>
              </a:rPr>
              <a:t> </a:t>
            </a:r>
            <a:r>
              <a:rPr lang="en-US" sz="1500" dirty="0" err="1">
                <a:solidFill>
                  <a:schemeClr val="bg1"/>
                </a:solidFill>
              </a:rPr>
              <a:t>spada</a:t>
            </a:r>
            <a:r>
              <a:rPr lang="en-US" sz="1500" dirty="0">
                <a:solidFill>
                  <a:schemeClr val="bg1"/>
                </a:solidFill>
              </a:rPr>
              <a:t> u A </a:t>
            </a:r>
            <a:r>
              <a:rPr lang="en-US" sz="1500" dirty="0" err="1">
                <a:solidFill>
                  <a:schemeClr val="bg1"/>
                </a:solidFill>
              </a:rPr>
              <a:t>kategoriju</a:t>
            </a:r>
            <a:r>
              <a:rPr lang="en-US" sz="1500" dirty="0">
                <a:solidFill>
                  <a:schemeClr val="bg1"/>
                </a:solidFill>
              </a:rPr>
              <a:t>. </a:t>
            </a:r>
            <a:r>
              <a:rPr lang="en-US" sz="1500" dirty="0" err="1">
                <a:solidFill>
                  <a:schemeClr val="bg1"/>
                </a:solidFill>
              </a:rPr>
              <a:t>Praksa</a:t>
            </a:r>
            <a:r>
              <a:rPr lang="en-US" sz="1500" dirty="0">
                <a:solidFill>
                  <a:schemeClr val="bg1"/>
                </a:solidFill>
              </a:rPr>
              <a:t> je </a:t>
            </a:r>
            <a:r>
              <a:rPr lang="en-US" sz="1500" dirty="0" err="1">
                <a:solidFill>
                  <a:schemeClr val="bg1"/>
                </a:solidFill>
              </a:rPr>
              <a:t>pokazala</a:t>
            </a:r>
            <a:r>
              <a:rPr lang="en-US" sz="1500" dirty="0">
                <a:solidFill>
                  <a:schemeClr val="bg1"/>
                </a:solidFill>
              </a:rPr>
              <a:t> da je </a:t>
            </a:r>
            <a:r>
              <a:rPr lang="en-US" sz="1500" dirty="0" err="1">
                <a:solidFill>
                  <a:schemeClr val="bg1"/>
                </a:solidFill>
              </a:rPr>
              <a:t>dobro</a:t>
            </a:r>
            <a:r>
              <a:rPr lang="en-US" sz="1500" dirty="0">
                <a:solidFill>
                  <a:schemeClr val="bg1"/>
                </a:solidFill>
              </a:rPr>
              <a:t> </a:t>
            </a:r>
            <a:r>
              <a:rPr lang="en-US" sz="1500" dirty="0" err="1">
                <a:solidFill>
                  <a:schemeClr val="bg1"/>
                </a:solidFill>
              </a:rPr>
              <a:t>rješenje</a:t>
            </a:r>
            <a:r>
              <a:rPr lang="en-US" sz="1500" dirty="0">
                <a:solidFill>
                  <a:schemeClr val="bg1"/>
                </a:solidFill>
              </a:rPr>
              <a:t> </a:t>
            </a:r>
            <a:r>
              <a:rPr lang="en-US" sz="1500" dirty="0" err="1">
                <a:solidFill>
                  <a:schemeClr val="bg1"/>
                </a:solidFill>
              </a:rPr>
              <a:t>primjena</a:t>
            </a:r>
            <a:r>
              <a:rPr lang="en-US" sz="1500" dirty="0">
                <a:solidFill>
                  <a:schemeClr val="bg1"/>
                </a:solidFill>
              </a:rPr>
              <a:t> </a:t>
            </a:r>
            <a:r>
              <a:rPr lang="en-US" sz="1500" dirty="0" err="1">
                <a:solidFill>
                  <a:schemeClr val="bg1"/>
                </a:solidFill>
              </a:rPr>
              <a:t>šljunčanih</a:t>
            </a:r>
            <a:r>
              <a:rPr lang="en-US" sz="1500" dirty="0">
                <a:solidFill>
                  <a:schemeClr val="bg1"/>
                </a:solidFill>
              </a:rPr>
              <a:t> </a:t>
            </a:r>
            <a:r>
              <a:rPr lang="en-US" sz="1500" dirty="0" err="1">
                <a:solidFill>
                  <a:schemeClr val="bg1"/>
                </a:solidFill>
              </a:rPr>
              <a:t>šipova</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zamjena</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prostoru</a:t>
            </a:r>
            <a:r>
              <a:rPr lang="en-US" sz="1500" dirty="0">
                <a:solidFill>
                  <a:schemeClr val="bg1"/>
                </a:solidFill>
              </a:rPr>
              <a:t> </a:t>
            </a:r>
            <a:r>
              <a:rPr lang="en-US" sz="1500" dirty="0" err="1">
                <a:solidFill>
                  <a:schemeClr val="bg1"/>
                </a:solidFill>
              </a:rPr>
              <a:t>predviđenom</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gradnju</a:t>
            </a:r>
            <a:r>
              <a:rPr lang="en-US" sz="1500" dirty="0">
                <a:solidFill>
                  <a:schemeClr val="bg1"/>
                </a:solidFill>
              </a:rPr>
              <a:t> </a:t>
            </a:r>
            <a:r>
              <a:rPr lang="en-US" sz="1500" dirty="0" err="1">
                <a:solidFill>
                  <a:schemeClr val="bg1"/>
                </a:solidFill>
              </a:rPr>
              <a:t>objekta</a:t>
            </a:r>
            <a:r>
              <a:rPr lang="en-US" sz="1500" dirty="0">
                <a:solidFill>
                  <a:schemeClr val="bg1"/>
                </a:solidFill>
              </a:rPr>
              <a:t>.</a:t>
            </a:r>
          </a:p>
          <a:p>
            <a:pPr marL="285750" indent="-285750" algn="just">
              <a:lnSpc>
                <a:spcPct val="100000"/>
              </a:lnSpc>
              <a:buFont typeface="Wingdings" panose="05000000000000000000" pitchFamily="2" charset="2"/>
              <a:buChar char="§"/>
            </a:pPr>
            <a:r>
              <a:rPr lang="en-US" sz="1500" dirty="0" err="1">
                <a:solidFill>
                  <a:schemeClr val="bg1"/>
                </a:solidFill>
              </a:rPr>
              <a:t>Preporučuje</a:t>
            </a:r>
            <a:r>
              <a:rPr lang="en-US" sz="1500" dirty="0">
                <a:solidFill>
                  <a:schemeClr val="bg1"/>
                </a:solidFill>
              </a:rPr>
              <a:t> se </a:t>
            </a:r>
            <a:r>
              <a:rPr lang="en-US" sz="1500" dirty="0" err="1">
                <a:solidFill>
                  <a:schemeClr val="bg1"/>
                </a:solidFill>
              </a:rPr>
              <a:t>duboko</a:t>
            </a:r>
            <a:r>
              <a:rPr lang="en-US" sz="1500" dirty="0">
                <a:solidFill>
                  <a:schemeClr val="bg1"/>
                </a:solidFill>
              </a:rPr>
              <a:t> </a:t>
            </a:r>
            <a:r>
              <a:rPr lang="en-US" sz="1500" dirty="0" err="1">
                <a:solidFill>
                  <a:schemeClr val="bg1"/>
                </a:solidFill>
              </a:rPr>
              <a:t>fundiranje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primjena</a:t>
            </a:r>
            <a:r>
              <a:rPr lang="en-US" sz="1500" dirty="0">
                <a:solidFill>
                  <a:schemeClr val="bg1"/>
                </a:solidFill>
              </a:rPr>
              <a:t> </a:t>
            </a:r>
            <a:r>
              <a:rPr lang="en-US" sz="1500" dirty="0" err="1">
                <a:solidFill>
                  <a:schemeClr val="bg1"/>
                </a:solidFill>
              </a:rPr>
              <a:t>šipova</a:t>
            </a:r>
            <a:r>
              <a:rPr lang="en-US" sz="1500" dirty="0">
                <a:solidFill>
                  <a:schemeClr val="bg1"/>
                </a:solidFill>
              </a:rPr>
              <a:t> </a:t>
            </a:r>
            <a:r>
              <a:rPr lang="en-US" sz="1500" dirty="0" err="1">
                <a:solidFill>
                  <a:schemeClr val="bg1"/>
                </a:solidFill>
              </a:rPr>
              <a:t>ali</a:t>
            </a:r>
            <a:r>
              <a:rPr lang="en-US" sz="1500" dirty="0">
                <a:solidFill>
                  <a:schemeClr val="bg1"/>
                </a:solidFill>
              </a:rPr>
              <a:t> </a:t>
            </a:r>
            <a:r>
              <a:rPr lang="en-US" sz="1500" dirty="0" err="1">
                <a:solidFill>
                  <a:schemeClr val="bg1"/>
                </a:solidFill>
              </a:rPr>
              <a:t>ukoliko</a:t>
            </a:r>
            <a:r>
              <a:rPr lang="en-US" sz="1500" dirty="0">
                <a:solidFill>
                  <a:schemeClr val="bg1"/>
                </a:solidFill>
              </a:rPr>
              <a:t> to </a:t>
            </a:r>
            <a:r>
              <a:rPr lang="en-US" sz="1500" dirty="0" err="1">
                <a:solidFill>
                  <a:schemeClr val="bg1"/>
                </a:solidFill>
              </a:rPr>
              <a:t>nije</a:t>
            </a:r>
            <a:r>
              <a:rPr lang="en-US" sz="1500" dirty="0">
                <a:solidFill>
                  <a:schemeClr val="bg1"/>
                </a:solidFill>
              </a:rPr>
              <a:t> </a:t>
            </a:r>
            <a:r>
              <a:rPr lang="en-US" sz="1500" dirty="0" err="1">
                <a:solidFill>
                  <a:schemeClr val="bg1"/>
                </a:solidFill>
              </a:rPr>
              <a:t>moguće</a:t>
            </a:r>
            <a:r>
              <a:rPr lang="en-US" sz="1500" dirty="0">
                <a:solidFill>
                  <a:schemeClr val="bg1"/>
                </a:solidFill>
              </a:rPr>
              <a:t>, </a:t>
            </a:r>
            <a:r>
              <a:rPr lang="en-US" sz="1500" dirty="0" err="1">
                <a:solidFill>
                  <a:schemeClr val="bg1"/>
                </a:solidFill>
              </a:rPr>
              <a:t>ojačane</a:t>
            </a:r>
            <a:r>
              <a:rPr lang="en-US" sz="1500" dirty="0">
                <a:solidFill>
                  <a:schemeClr val="bg1"/>
                </a:solidFill>
              </a:rPr>
              <a:t> </a:t>
            </a:r>
            <a:r>
              <a:rPr lang="en-US" sz="1500" dirty="0" err="1">
                <a:solidFill>
                  <a:schemeClr val="bg1"/>
                </a:solidFill>
              </a:rPr>
              <a:t>temeljne</a:t>
            </a:r>
            <a:r>
              <a:rPr lang="en-US" sz="1500" dirty="0">
                <a:solidFill>
                  <a:schemeClr val="bg1"/>
                </a:solidFill>
              </a:rPr>
              <a:t> </a:t>
            </a:r>
            <a:r>
              <a:rPr lang="en-US" sz="1500" dirty="0" err="1">
                <a:solidFill>
                  <a:schemeClr val="bg1"/>
                </a:solidFill>
              </a:rPr>
              <a:t>ploče</a:t>
            </a:r>
            <a:r>
              <a:rPr lang="en-US" sz="1500" dirty="0">
                <a:solidFill>
                  <a:schemeClr val="bg1"/>
                </a:solidFill>
              </a:rPr>
              <a:t> (</a:t>
            </a:r>
            <a:r>
              <a:rPr lang="en-US" sz="1500" dirty="0" err="1">
                <a:solidFill>
                  <a:schemeClr val="bg1"/>
                </a:solidFill>
              </a:rPr>
              <a:t>engl.</a:t>
            </a:r>
            <a:r>
              <a:rPr lang="en-US" sz="1500" dirty="0">
                <a:solidFill>
                  <a:schemeClr val="bg1"/>
                </a:solidFill>
              </a:rPr>
              <a:t> Reinforced concrete rafts) </a:t>
            </a:r>
            <a:r>
              <a:rPr lang="en-US" sz="1500" dirty="0" err="1">
                <a:solidFill>
                  <a:schemeClr val="bg1"/>
                </a:solidFill>
              </a:rPr>
              <a:t>sa</a:t>
            </a:r>
            <a:r>
              <a:rPr lang="en-US" sz="1500" dirty="0">
                <a:solidFill>
                  <a:schemeClr val="bg1"/>
                </a:solidFill>
              </a:rPr>
              <a:t> </a:t>
            </a:r>
            <a:r>
              <a:rPr lang="en-US" sz="1500" dirty="0" err="1">
                <a:solidFill>
                  <a:schemeClr val="bg1"/>
                </a:solidFill>
              </a:rPr>
              <a:t>gredama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ivicama</a:t>
            </a:r>
            <a:r>
              <a:rPr lang="en-US" sz="1500" dirty="0">
                <a:solidFill>
                  <a:schemeClr val="bg1"/>
                </a:solidFill>
              </a:rPr>
              <a:t> je </a:t>
            </a:r>
            <a:r>
              <a:rPr lang="en-US" sz="1500" dirty="0" err="1">
                <a:solidFill>
                  <a:schemeClr val="bg1"/>
                </a:solidFill>
              </a:rPr>
              <a:t>standardno</a:t>
            </a:r>
            <a:r>
              <a:rPr lang="en-US" sz="1500" dirty="0">
                <a:solidFill>
                  <a:schemeClr val="bg1"/>
                </a:solidFill>
              </a:rPr>
              <a:t> </a:t>
            </a:r>
            <a:r>
              <a:rPr lang="en-US" sz="1500" dirty="0" err="1">
                <a:solidFill>
                  <a:schemeClr val="bg1"/>
                </a:solidFill>
              </a:rPr>
              <a:t>rješenje</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stambene</a:t>
            </a:r>
            <a:r>
              <a:rPr lang="en-US" sz="1500" dirty="0">
                <a:solidFill>
                  <a:schemeClr val="bg1"/>
                </a:solidFill>
              </a:rPr>
              <a:t> </a:t>
            </a:r>
            <a:r>
              <a:rPr lang="en-US" sz="1500" dirty="0" err="1">
                <a:solidFill>
                  <a:schemeClr val="bg1"/>
                </a:solidFill>
              </a:rPr>
              <a:t>dvospratne</a:t>
            </a:r>
            <a:r>
              <a:rPr lang="en-US" sz="1500" dirty="0">
                <a:solidFill>
                  <a:schemeClr val="bg1"/>
                </a:solidFill>
              </a:rPr>
              <a:t> </a:t>
            </a:r>
            <a:r>
              <a:rPr lang="en-US" sz="1500" dirty="0" err="1">
                <a:solidFill>
                  <a:schemeClr val="bg1"/>
                </a:solidFill>
              </a:rPr>
              <a:t>zgrade</a:t>
            </a:r>
            <a:r>
              <a:rPr lang="en-US" sz="1500" dirty="0">
                <a:solidFill>
                  <a:schemeClr val="bg1"/>
                </a:solidFill>
              </a:rPr>
              <a:t>. </a:t>
            </a:r>
            <a:r>
              <a:rPr lang="en-US" sz="1500" dirty="0" err="1">
                <a:solidFill>
                  <a:schemeClr val="bg1"/>
                </a:solidFill>
              </a:rPr>
              <a:t>Međutim</a:t>
            </a:r>
            <a:r>
              <a:rPr lang="en-US" sz="1500" dirty="0">
                <a:solidFill>
                  <a:schemeClr val="bg1"/>
                </a:solidFill>
              </a:rPr>
              <a:t>, </a:t>
            </a:r>
            <a:r>
              <a:rPr lang="en-US" sz="1500" dirty="0" err="1">
                <a:solidFill>
                  <a:schemeClr val="bg1"/>
                </a:solidFill>
              </a:rPr>
              <a:t>treba</a:t>
            </a:r>
            <a:r>
              <a:rPr lang="en-US" sz="1500" dirty="0">
                <a:solidFill>
                  <a:schemeClr val="bg1"/>
                </a:solidFill>
              </a:rPr>
              <a:t> </a:t>
            </a:r>
            <a:r>
              <a:rPr lang="en-US" sz="1500" dirty="0" err="1">
                <a:solidFill>
                  <a:schemeClr val="bg1"/>
                </a:solidFill>
              </a:rPr>
              <a:t>napomenuti</a:t>
            </a:r>
            <a:r>
              <a:rPr lang="en-US" sz="1500" dirty="0">
                <a:solidFill>
                  <a:schemeClr val="bg1"/>
                </a:solidFill>
              </a:rPr>
              <a:t> da, </a:t>
            </a:r>
            <a:r>
              <a:rPr lang="en-US" sz="1500" dirty="0" err="1">
                <a:solidFill>
                  <a:schemeClr val="bg1"/>
                </a:solidFill>
              </a:rPr>
              <a:t>kako</a:t>
            </a:r>
            <a:r>
              <a:rPr lang="en-US" sz="1500" dirty="0">
                <a:solidFill>
                  <a:schemeClr val="bg1"/>
                </a:solidFill>
              </a:rPr>
              <a:t> se </a:t>
            </a:r>
            <a:r>
              <a:rPr lang="en-US" sz="1500" dirty="0" err="1">
                <a:solidFill>
                  <a:schemeClr val="bg1"/>
                </a:solidFill>
              </a:rPr>
              <a:t>mogu</a:t>
            </a:r>
            <a:r>
              <a:rPr lang="en-US" sz="1500" dirty="0">
                <a:solidFill>
                  <a:schemeClr val="bg1"/>
                </a:solidFill>
              </a:rPr>
              <a:t> </a:t>
            </a:r>
            <a:r>
              <a:rPr lang="en-US" sz="1500" dirty="0" err="1">
                <a:solidFill>
                  <a:schemeClr val="bg1"/>
                </a:solidFill>
              </a:rPr>
              <a:t>pojaviti</a:t>
            </a:r>
            <a:r>
              <a:rPr lang="en-US" sz="1500" dirty="0">
                <a:solidFill>
                  <a:schemeClr val="bg1"/>
                </a:solidFill>
              </a:rPr>
              <a:t> </a:t>
            </a:r>
            <a:r>
              <a:rPr lang="en-US" sz="1500" dirty="0" err="1">
                <a:solidFill>
                  <a:schemeClr val="bg1"/>
                </a:solidFill>
              </a:rPr>
              <a:t>znatna</a:t>
            </a:r>
            <a:r>
              <a:rPr lang="en-US" sz="1500" dirty="0">
                <a:solidFill>
                  <a:schemeClr val="bg1"/>
                </a:solidFill>
              </a:rPr>
              <a:t> </a:t>
            </a:r>
            <a:r>
              <a:rPr lang="en-US" sz="1500" dirty="0" err="1">
                <a:solidFill>
                  <a:schemeClr val="bg1"/>
                </a:solidFill>
              </a:rPr>
              <a:t>diferencijalna</a:t>
            </a:r>
            <a:r>
              <a:rPr lang="en-US" sz="1500" dirty="0">
                <a:solidFill>
                  <a:schemeClr val="bg1"/>
                </a:solidFill>
              </a:rPr>
              <a:t> </a:t>
            </a:r>
            <a:r>
              <a:rPr lang="en-US" sz="1500" dirty="0" err="1">
                <a:solidFill>
                  <a:schemeClr val="bg1"/>
                </a:solidFill>
              </a:rPr>
              <a:t>slijeganja</a:t>
            </a:r>
            <a:r>
              <a:rPr lang="en-US" sz="1500" dirty="0">
                <a:solidFill>
                  <a:schemeClr val="bg1"/>
                </a:solidFill>
              </a:rPr>
              <a:t>, se </a:t>
            </a:r>
            <a:r>
              <a:rPr lang="en-US" sz="1500" dirty="0" err="1">
                <a:solidFill>
                  <a:schemeClr val="bg1"/>
                </a:solidFill>
              </a:rPr>
              <a:t>zahtijevaju</a:t>
            </a:r>
            <a:r>
              <a:rPr lang="en-US" sz="1500" dirty="0">
                <a:solidFill>
                  <a:schemeClr val="bg1"/>
                </a:solidFill>
              </a:rPr>
              <a:t> </a:t>
            </a:r>
            <a:r>
              <a:rPr lang="en-US" sz="1500" dirty="0" err="1">
                <a:solidFill>
                  <a:schemeClr val="bg1"/>
                </a:solidFill>
              </a:rPr>
              <a:t>kruti</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jaki</a:t>
            </a:r>
            <a:r>
              <a:rPr lang="en-US" sz="1500" dirty="0">
                <a:solidFill>
                  <a:schemeClr val="bg1"/>
                </a:solidFill>
              </a:rPr>
              <a:t> </a:t>
            </a:r>
            <a:r>
              <a:rPr lang="en-US" sz="1500" dirty="0" err="1">
                <a:solidFill>
                  <a:schemeClr val="bg1"/>
                </a:solidFill>
              </a:rPr>
              <a:t>fundamenti</a:t>
            </a:r>
            <a:r>
              <a:rPr lang="en-US" sz="1500" dirty="0">
                <a:solidFill>
                  <a:schemeClr val="bg1"/>
                </a:solidFill>
              </a:rPr>
              <a:t> </a:t>
            </a:r>
            <a:r>
              <a:rPr lang="en-US" sz="1500" dirty="0" err="1">
                <a:solidFill>
                  <a:schemeClr val="bg1"/>
                </a:solidFill>
              </a:rPr>
              <a:t>kako</a:t>
            </a:r>
            <a:r>
              <a:rPr lang="en-US" sz="1500" dirty="0">
                <a:solidFill>
                  <a:schemeClr val="bg1"/>
                </a:solidFill>
              </a:rPr>
              <a:t> bi se </a:t>
            </a:r>
            <a:r>
              <a:rPr lang="en-US" sz="1500" dirty="0" err="1">
                <a:solidFill>
                  <a:schemeClr val="bg1"/>
                </a:solidFill>
              </a:rPr>
              <a:t>takav</a:t>
            </a:r>
            <a:r>
              <a:rPr lang="en-US" sz="1500" dirty="0">
                <a:solidFill>
                  <a:schemeClr val="bg1"/>
                </a:solidFill>
              </a:rPr>
              <a:t> scenario </a:t>
            </a:r>
            <a:r>
              <a:rPr lang="en-US" sz="1500" dirty="0" err="1">
                <a:solidFill>
                  <a:schemeClr val="bg1"/>
                </a:solidFill>
              </a:rPr>
              <a:t>izbjegao</a:t>
            </a:r>
            <a:r>
              <a:rPr lang="en-US" sz="1500" dirty="0">
                <a:solidFill>
                  <a:schemeClr val="bg1"/>
                </a:solidFill>
              </a:rPr>
              <a:t>. </a:t>
            </a:r>
            <a:r>
              <a:rPr lang="en-US" sz="1500" dirty="0" err="1">
                <a:solidFill>
                  <a:schemeClr val="bg1"/>
                </a:solidFill>
              </a:rPr>
              <a:t>Objekti</a:t>
            </a:r>
            <a:r>
              <a:rPr lang="en-US" sz="1500" dirty="0">
                <a:solidFill>
                  <a:schemeClr val="bg1"/>
                </a:solidFill>
              </a:rPr>
              <a:t> bi </a:t>
            </a:r>
            <a:r>
              <a:rPr lang="en-US" sz="1500" dirty="0" err="1">
                <a:solidFill>
                  <a:schemeClr val="bg1"/>
                </a:solidFill>
              </a:rPr>
              <a:t>trebalo</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manjih</a:t>
            </a:r>
            <a:r>
              <a:rPr lang="en-US" sz="1500" dirty="0">
                <a:solidFill>
                  <a:schemeClr val="bg1"/>
                </a:solidFill>
              </a:rPr>
              <a:t> </a:t>
            </a:r>
            <a:r>
              <a:rPr lang="en-US" sz="1500" dirty="0" err="1">
                <a:solidFill>
                  <a:schemeClr val="bg1"/>
                </a:solidFill>
              </a:rPr>
              <a:t>dimenzija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jednostavnijih</a:t>
            </a:r>
            <a:r>
              <a:rPr lang="en-US" sz="1500" dirty="0">
                <a:solidFill>
                  <a:schemeClr val="bg1"/>
                </a:solidFill>
              </a:rPr>
              <a:t> </a:t>
            </a:r>
            <a:r>
              <a:rPr lang="en-US" sz="1500" dirty="0" err="1">
                <a:solidFill>
                  <a:schemeClr val="bg1"/>
                </a:solidFill>
              </a:rPr>
              <a:t>osnova</a:t>
            </a:r>
            <a:r>
              <a:rPr lang="en-US" sz="1500" dirty="0">
                <a:solidFill>
                  <a:schemeClr val="bg1"/>
                </a:solidFill>
              </a:rPr>
              <a:t> </a:t>
            </a:r>
            <a:r>
              <a:rPr lang="en-US" sz="1500" dirty="0" err="1">
                <a:solidFill>
                  <a:schemeClr val="bg1"/>
                </a:solidFill>
              </a:rPr>
              <a:t>kako</a:t>
            </a:r>
            <a:r>
              <a:rPr lang="en-US" sz="1500" dirty="0">
                <a:solidFill>
                  <a:schemeClr val="bg1"/>
                </a:solidFill>
              </a:rPr>
              <a:t> bi se </a:t>
            </a:r>
            <a:r>
              <a:rPr lang="en-US" sz="1500" dirty="0" err="1">
                <a:solidFill>
                  <a:schemeClr val="bg1"/>
                </a:solidFill>
              </a:rPr>
              <a:t>izbjegli</a:t>
            </a:r>
            <a:r>
              <a:rPr lang="en-US" sz="1500" dirty="0">
                <a:solidFill>
                  <a:schemeClr val="bg1"/>
                </a:solidFill>
              </a:rPr>
              <a:t> </a:t>
            </a:r>
            <a:r>
              <a:rPr lang="en-US" sz="1500" dirty="0" err="1">
                <a:solidFill>
                  <a:schemeClr val="bg1"/>
                </a:solidFill>
              </a:rPr>
              <a:t>velike</a:t>
            </a:r>
            <a:r>
              <a:rPr lang="en-US" sz="1500" dirty="0">
                <a:solidFill>
                  <a:schemeClr val="bg1"/>
                </a:solidFill>
              </a:rPr>
              <a:t> </a:t>
            </a:r>
            <a:r>
              <a:rPr lang="en-US" sz="1500" dirty="0" err="1">
                <a:solidFill>
                  <a:schemeClr val="bg1"/>
                </a:solidFill>
              </a:rPr>
              <a:t>dimenzije</a:t>
            </a:r>
            <a:r>
              <a:rPr lang="en-US" sz="1500" dirty="0">
                <a:solidFill>
                  <a:schemeClr val="bg1"/>
                </a:solidFill>
              </a:rPr>
              <a:t> </a:t>
            </a:r>
            <a:r>
              <a:rPr lang="en-US" sz="1500" dirty="0" err="1">
                <a:solidFill>
                  <a:schemeClr val="bg1"/>
                </a:solidFill>
              </a:rPr>
              <a:t>betonskih</a:t>
            </a:r>
            <a:r>
              <a:rPr lang="en-US" sz="1500" dirty="0">
                <a:solidFill>
                  <a:schemeClr val="bg1"/>
                </a:solidFill>
              </a:rPr>
              <a:t> </a:t>
            </a:r>
            <a:r>
              <a:rPr lang="en-US" sz="1500" dirty="0" err="1">
                <a:solidFill>
                  <a:schemeClr val="bg1"/>
                </a:solidFill>
              </a:rPr>
              <a:t>ploča</a:t>
            </a:r>
            <a:r>
              <a:rPr lang="en-US" sz="1500" dirty="0">
                <a:solidFill>
                  <a:schemeClr val="bg1"/>
                </a:solidFill>
              </a:rPr>
              <a:t>.</a:t>
            </a:r>
            <a:endParaRPr lang="en-US" sz="1500" dirty="0" smtClean="0">
              <a:solidFill>
                <a:schemeClr val="bg1"/>
              </a:solidFill>
            </a:endParaRPr>
          </a:p>
        </p:txBody>
      </p:sp>
      <p:sp>
        <p:nvSpPr>
          <p:cNvPr id="7" name="Text Placeholder 2"/>
          <p:cNvSpPr txBox="1">
            <a:spLocks/>
          </p:cNvSpPr>
          <p:nvPr/>
        </p:nvSpPr>
        <p:spPr>
          <a:xfrm>
            <a:off x="2473458" y="246295"/>
            <a:ext cx="8119514" cy="6386621"/>
          </a:xfrm>
          <a:prstGeom prst="rect">
            <a:avLst/>
          </a:prstGeom>
          <a:solidFill>
            <a:srgbClr val="C00000"/>
          </a:solidFill>
          <a:ln w="50800">
            <a:solidFill>
              <a:schemeClr val="bg1"/>
            </a:solidFill>
          </a:ln>
          <a:effectLst>
            <a:outerShdw blurRad="50800" dist="38100" dir="18900000" sx="103000" sy="103000" algn="bl"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00000"/>
              </a:lnSpc>
              <a:buFont typeface="Wingdings" panose="05000000000000000000" pitchFamily="2" charset="2"/>
              <a:buChar char="§"/>
            </a:pPr>
            <a:r>
              <a:rPr lang="en-US" sz="1500" b="1" dirty="0" smtClean="0">
                <a:solidFill>
                  <a:schemeClr val="bg1"/>
                </a:solidFill>
              </a:rPr>
              <a:t>C </a:t>
            </a:r>
            <a:r>
              <a:rPr lang="en-US" sz="1500" b="1" dirty="0" err="1">
                <a:solidFill>
                  <a:schemeClr val="bg1"/>
                </a:solidFill>
              </a:rPr>
              <a:t>kategorija</a:t>
            </a:r>
            <a:r>
              <a:rPr lang="en-US" sz="1500" b="1" dirty="0">
                <a:solidFill>
                  <a:schemeClr val="bg1"/>
                </a:solidFill>
              </a:rPr>
              <a:t>: </a:t>
            </a:r>
            <a:r>
              <a:rPr lang="en-US" sz="1500" dirty="0" err="1">
                <a:solidFill>
                  <a:schemeClr val="bg1"/>
                </a:solidFill>
              </a:rPr>
              <a:t>Odnosi</a:t>
            </a:r>
            <a:r>
              <a:rPr lang="en-US" sz="1500" dirty="0">
                <a:solidFill>
                  <a:schemeClr val="bg1"/>
                </a:solidFill>
              </a:rPr>
              <a:t> se </a:t>
            </a:r>
            <a:r>
              <a:rPr lang="en-US" sz="1500" dirty="0" err="1">
                <a:solidFill>
                  <a:schemeClr val="bg1"/>
                </a:solidFill>
              </a:rPr>
              <a:t>na</a:t>
            </a:r>
            <a:r>
              <a:rPr lang="en-US" sz="1500" dirty="0">
                <a:solidFill>
                  <a:schemeClr val="bg1"/>
                </a:solidFill>
              </a:rPr>
              <a:t> </a:t>
            </a:r>
            <a:r>
              <a:rPr lang="en-US" sz="1500" dirty="0" err="1">
                <a:solidFill>
                  <a:schemeClr val="bg1"/>
                </a:solidFill>
              </a:rPr>
              <a:t>situacije</a:t>
            </a:r>
            <a:r>
              <a:rPr lang="en-US" sz="1500" dirty="0">
                <a:solidFill>
                  <a:schemeClr val="bg1"/>
                </a:solidFill>
              </a:rPr>
              <a:t> </a:t>
            </a:r>
            <a:r>
              <a:rPr lang="en-US" sz="1500" dirty="0" err="1">
                <a:solidFill>
                  <a:schemeClr val="bg1"/>
                </a:solidFill>
              </a:rPr>
              <a:t>gdje</a:t>
            </a:r>
            <a:r>
              <a:rPr lang="en-US" sz="1500" dirty="0">
                <a:solidFill>
                  <a:schemeClr val="bg1"/>
                </a:solidFill>
              </a:rPr>
              <a:t> je </a:t>
            </a:r>
            <a:r>
              <a:rPr lang="en-US" sz="1500" dirty="0" err="1">
                <a:solidFill>
                  <a:schemeClr val="bg1"/>
                </a:solidFill>
              </a:rPr>
              <a:t>maksimalna</a:t>
            </a:r>
            <a:r>
              <a:rPr lang="en-US" sz="1500" dirty="0">
                <a:solidFill>
                  <a:schemeClr val="bg1"/>
                </a:solidFill>
              </a:rPr>
              <a:t> </a:t>
            </a:r>
            <a:r>
              <a:rPr lang="en-US" sz="1500" dirty="0" err="1">
                <a:solidFill>
                  <a:schemeClr val="bg1"/>
                </a:solidFill>
              </a:rPr>
              <a:t>vertikalna</a:t>
            </a:r>
            <a:r>
              <a:rPr lang="en-US" sz="1500" dirty="0">
                <a:solidFill>
                  <a:schemeClr val="bg1"/>
                </a:solidFill>
              </a:rPr>
              <a:t> </a:t>
            </a:r>
            <a:r>
              <a:rPr lang="en-US" sz="1500" dirty="0" err="1">
                <a:solidFill>
                  <a:schemeClr val="bg1"/>
                </a:solidFill>
              </a:rPr>
              <a:t>deformacija</a:t>
            </a:r>
            <a:r>
              <a:rPr lang="en-US" sz="1500" dirty="0">
                <a:solidFill>
                  <a:schemeClr val="bg1"/>
                </a:solidFill>
              </a:rPr>
              <a:t> </a:t>
            </a:r>
            <a:r>
              <a:rPr lang="en-US" sz="1500" dirty="0" err="1">
                <a:solidFill>
                  <a:schemeClr val="bg1"/>
                </a:solidFill>
              </a:rPr>
              <a:t>tako</a:t>
            </a:r>
            <a:r>
              <a:rPr lang="en-US" sz="1500" dirty="0">
                <a:solidFill>
                  <a:schemeClr val="bg1"/>
                </a:solidFill>
              </a:rPr>
              <a:t> </a:t>
            </a:r>
            <a:r>
              <a:rPr lang="en-US" sz="1500" dirty="0" err="1">
                <a:solidFill>
                  <a:schemeClr val="bg1"/>
                </a:solidFill>
              </a:rPr>
              <a:t>velika</a:t>
            </a:r>
            <a:r>
              <a:rPr lang="en-US" sz="1500" dirty="0">
                <a:solidFill>
                  <a:schemeClr val="bg1"/>
                </a:solidFill>
              </a:rPr>
              <a:t> da se ne </a:t>
            </a:r>
            <a:r>
              <a:rPr lang="en-US" sz="1500" dirty="0" err="1">
                <a:solidFill>
                  <a:schemeClr val="bg1"/>
                </a:solidFill>
              </a:rPr>
              <a:t>može</a:t>
            </a:r>
            <a:r>
              <a:rPr lang="en-US" sz="1500" dirty="0">
                <a:solidFill>
                  <a:schemeClr val="bg1"/>
                </a:solidFill>
              </a:rPr>
              <a:t> </a:t>
            </a:r>
            <a:r>
              <a:rPr lang="en-US" sz="1500" dirty="0" err="1">
                <a:solidFill>
                  <a:schemeClr val="bg1"/>
                </a:solidFill>
              </a:rPr>
              <a:t>klasifikovati</a:t>
            </a:r>
            <a:r>
              <a:rPr lang="en-US" sz="1500" dirty="0">
                <a:solidFill>
                  <a:schemeClr val="bg1"/>
                </a:solidFill>
              </a:rPr>
              <a:t> </a:t>
            </a:r>
            <a:r>
              <a:rPr lang="en-US" sz="1500" dirty="0" err="1">
                <a:solidFill>
                  <a:schemeClr val="bg1"/>
                </a:solidFill>
              </a:rPr>
              <a:t>niti</a:t>
            </a:r>
            <a:r>
              <a:rPr lang="en-US" sz="1500" dirty="0">
                <a:solidFill>
                  <a:schemeClr val="bg1"/>
                </a:solidFill>
              </a:rPr>
              <a:t> u A, </a:t>
            </a:r>
            <a:r>
              <a:rPr lang="en-US" sz="1500" dirty="0" err="1">
                <a:solidFill>
                  <a:schemeClr val="bg1"/>
                </a:solidFill>
              </a:rPr>
              <a:t>niti</a:t>
            </a:r>
            <a:r>
              <a:rPr lang="en-US" sz="1500" dirty="0">
                <a:solidFill>
                  <a:schemeClr val="bg1"/>
                </a:solidFill>
              </a:rPr>
              <a:t> u B </a:t>
            </a:r>
            <a:r>
              <a:rPr lang="en-US" sz="1500" dirty="0" err="1">
                <a:solidFill>
                  <a:schemeClr val="bg1"/>
                </a:solidFill>
              </a:rPr>
              <a:t>kategoriju</a:t>
            </a:r>
            <a:r>
              <a:rPr lang="en-US" sz="1500" dirty="0">
                <a:solidFill>
                  <a:schemeClr val="bg1"/>
                </a:solidFill>
              </a:rPr>
              <a:t>. </a:t>
            </a:r>
            <a:r>
              <a:rPr lang="en-US" sz="1500" dirty="0" err="1">
                <a:solidFill>
                  <a:schemeClr val="bg1"/>
                </a:solidFill>
              </a:rPr>
              <a:t>Potencijalna</a:t>
            </a:r>
            <a:r>
              <a:rPr lang="en-US" sz="1500" dirty="0">
                <a:solidFill>
                  <a:schemeClr val="bg1"/>
                </a:solidFill>
              </a:rPr>
              <a:t> </a:t>
            </a:r>
            <a:r>
              <a:rPr lang="en-US" sz="1500" dirty="0" err="1">
                <a:solidFill>
                  <a:schemeClr val="bg1"/>
                </a:solidFill>
              </a:rPr>
              <a:t>vertikalna</a:t>
            </a:r>
            <a:r>
              <a:rPr lang="en-US" sz="1500" dirty="0">
                <a:solidFill>
                  <a:schemeClr val="bg1"/>
                </a:solidFill>
              </a:rPr>
              <a:t> </a:t>
            </a:r>
            <a:r>
              <a:rPr lang="en-US" sz="1500" dirty="0" err="1">
                <a:solidFill>
                  <a:schemeClr val="bg1"/>
                </a:solidFill>
              </a:rPr>
              <a:t>deformacija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bilo</a:t>
            </a:r>
            <a:r>
              <a:rPr lang="en-US" sz="1500" dirty="0">
                <a:solidFill>
                  <a:schemeClr val="bg1"/>
                </a:solidFill>
              </a:rPr>
              <a:t> </a:t>
            </a:r>
            <a:r>
              <a:rPr lang="en-US" sz="1500" dirty="0" err="1">
                <a:solidFill>
                  <a:schemeClr val="bg1"/>
                </a:solidFill>
              </a:rPr>
              <a:t>kojoj</a:t>
            </a:r>
            <a:r>
              <a:rPr lang="en-US" sz="1500" dirty="0">
                <a:solidFill>
                  <a:schemeClr val="bg1"/>
                </a:solidFill>
              </a:rPr>
              <a:t> </a:t>
            </a:r>
            <a:r>
              <a:rPr lang="en-US" sz="1500" dirty="0" err="1">
                <a:solidFill>
                  <a:schemeClr val="bg1"/>
                </a:solidFill>
              </a:rPr>
              <a:t>lokaciji</a:t>
            </a:r>
            <a:r>
              <a:rPr lang="en-US" sz="1500" dirty="0">
                <a:solidFill>
                  <a:schemeClr val="bg1"/>
                </a:solidFill>
              </a:rPr>
              <a:t> je </a:t>
            </a:r>
            <a:r>
              <a:rPr lang="en-US" sz="1500" dirty="0" err="1">
                <a:solidFill>
                  <a:schemeClr val="bg1"/>
                </a:solidFill>
              </a:rPr>
              <a:t>veća</a:t>
            </a:r>
            <a:r>
              <a:rPr lang="en-US" sz="1500" dirty="0">
                <a:solidFill>
                  <a:schemeClr val="bg1"/>
                </a:solidFill>
              </a:rPr>
              <a:t> od 2% </a:t>
            </a:r>
            <a:r>
              <a:rPr lang="en-US" sz="1500" dirty="0" err="1">
                <a:solidFill>
                  <a:schemeClr val="bg1"/>
                </a:solidFill>
              </a:rPr>
              <a:t>nakon</a:t>
            </a:r>
            <a:r>
              <a:rPr lang="en-US" sz="1500" dirty="0">
                <a:solidFill>
                  <a:schemeClr val="bg1"/>
                </a:solidFill>
              </a:rPr>
              <a:t> </a:t>
            </a:r>
            <a:r>
              <a:rPr lang="en-US" sz="1500" dirty="0" err="1">
                <a:solidFill>
                  <a:schemeClr val="bg1"/>
                </a:solidFill>
              </a:rPr>
              <a:t>završetka</a:t>
            </a:r>
            <a:r>
              <a:rPr lang="en-US" sz="1500" dirty="0">
                <a:solidFill>
                  <a:schemeClr val="bg1"/>
                </a:solidFill>
              </a:rPr>
              <a:t> </a:t>
            </a:r>
            <a:r>
              <a:rPr lang="en-US" sz="1500" dirty="0" err="1">
                <a:solidFill>
                  <a:schemeClr val="bg1"/>
                </a:solidFill>
              </a:rPr>
              <a:t>konstrukcije</a:t>
            </a:r>
            <a:r>
              <a:rPr lang="en-US" sz="1500" dirty="0">
                <a:solidFill>
                  <a:schemeClr val="bg1"/>
                </a:solidFill>
              </a:rPr>
              <a:t>, </a:t>
            </a:r>
            <a:r>
              <a:rPr lang="en-US" sz="1500" dirty="0" err="1">
                <a:solidFill>
                  <a:schemeClr val="bg1"/>
                </a:solidFill>
              </a:rPr>
              <a:t>odnosno</a:t>
            </a:r>
            <a:r>
              <a:rPr lang="en-US" sz="1500" dirty="0">
                <a:solidFill>
                  <a:schemeClr val="bg1"/>
                </a:solidFill>
              </a:rPr>
              <a:t> </a:t>
            </a:r>
            <a:r>
              <a:rPr lang="en-US" sz="1500" dirty="0" err="1">
                <a:solidFill>
                  <a:schemeClr val="bg1"/>
                </a:solidFill>
              </a:rPr>
              <a:t>veća</a:t>
            </a:r>
            <a:r>
              <a:rPr lang="en-US" sz="1500" dirty="0">
                <a:solidFill>
                  <a:schemeClr val="bg1"/>
                </a:solidFill>
              </a:rPr>
              <a:t> od 4% </a:t>
            </a:r>
            <a:r>
              <a:rPr lang="en-US" sz="1500" dirty="0" err="1">
                <a:solidFill>
                  <a:schemeClr val="bg1"/>
                </a:solidFill>
              </a:rPr>
              <a:t>tokom</a:t>
            </a:r>
            <a:r>
              <a:rPr lang="en-US" sz="1500" dirty="0">
                <a:solidFill>
                  <a:schemeClr val="bg1"/>
                </a:solidFill>
              </a:rPr>
              <a:t> same </a:t>
            </a:r>
            <a:r>
              <a:rPr lang="en-US" sz="1500" dirty="0" err="1">
                <a:solidFill>
                  <a:schemeClr val="bg1"/>
                </a:solidFill>
              </a:rPr>
              <a:t>gradnje</a:t>
            </a:r>
            <a:r>
              <a:rPr lang="en-US" sz="1500" dirty="0">
                <a:solidFill>
                  <a:schemeClr val="bg1"/>
                </a:solidFill>
              </a:rPr>
              <a:t>. U </a:t>
            </a:r>
            <a:r>
              <a:rPr lang="en-US" sz="1500" dirty="0" err="1">
                <a:solidFill>
                  <a:schemeClr val="bg1"/>
                </a:solidFill>
              </a:rPr>
              <a:t>ovog</a:t>
            </a:r>
            <a:r>
              <a:rPr lang="en-US" sz="1500" dirty="0">
                <a:solidFill>
                  <a:schemeClr val="bg1"/>
                </a:solidFill>
              </a:rPr>
              <a:t> </a:t>
            </a:r>
            <a:r>
              <a:rPr lang="en-US" sz="1500" dirty="0" err="1">
                <a:solidFill>
                  <a:schemeClr val="bg1"/>
                </a:solidFill>
              </a:rPr>
              <a:t>kategoriji</a:t>
            </a:r>
            <a:r>
              <a:rPr lang="en-US" sz="1500" dirty="0">
                <a:solidFill>
                  <a:schemeClr val="bg1"/>
                </a:solidFill>
              </a:rPr>
              <a:t> </a:t>
            </a:r>
            <a:r>
              <a:rPr lang="en-US" sz="1500" dirty="0" err="1">
                <a:solidFill>
                  <a:schemeClr val="bg1"/>
                </a:solidFill>
              </a:rPr>
              <a:t>slijeganja</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predstavljaju</a:t>
            </a:r>
            <a:r>
              <a:rPr lang="en-US" sz="1500" dirty="0">
                <a:solidFill>
                  <a:schemeClr val="bg1"/>
                </a:solidFill>
              </a:rPr>
              <a:t> </a:t>
            </a:r>
            <a:r>
              <a:rPr lang="en-US" sz="1500" dirty="0" err="1">
                <a:solidFill>
                  <a:schemeClr val="bg1"/>
                </a:solidFill>
              </a:rPr>
              <a:t>takav</a:t>
            </a:r>
            <a:r>
              <a:rPr lang="en-US" sz="1500" dirty="0">
                <a:solidFill>
                  <a:schemeClr val="bg1"/>
                </a:solidFill>
              </a:rPr>
              <a:t> </a:t>
            </a:r>
            <a:r>
              <a:rPr lang="en-US" sz="1500" dirty="0" err="1">
                <a:solidFill>
                  <a:schemeClr val="bg1"/>
                </a:solidFill>
              </a:rPr>
              <a:t>veliki</a:t>
            </a:r>
            <a:r>
              <a:rPr lang="en-US" sz="1500" dirty="0">
                <a:solidFill>
                  <a:schemeClr val="bg1"/>
                </a:solidFill>
              </a:rPr>
              <a:t> problem da </a:t>
            </a:r>
            <a:r>
              <a:rPr lang="en-US" sz="1500" dirty="0" err="1">
                <a:solidFill>
                  <a:schemeClr val="bg1"/>
                </a:solidFill>
              </a:rPr>
              <a:t>neki</a:t>
            </a:r>
            <a:r>
              <a:rPr lang="en-US" sz="1500" dirty="0">
                <a:solidFill>
                  <a:schemeClr val="bg1"/>
                </a:solidFill>
              </a:rPr>
              <a:t> </a:t>
            </a:r>
            <a:r>
              <a:rPr lang="en-US" sz="1500" dirty="0" err="1">
                <a:solidFill>
                  <a:schemeClr val="bg1"/>
                </a:solidFill>
              </a:rPr>
              <a:t>tipovi</a:t>
            </a:r>
            <a:r>
              <a:rPr lang="en-US" sz="1500" dirty="0">
                <a:solidFill>
                  <a:schemeClr val="bg1"/>
                </a:solidFill>
              </a:rPr>
              <a:t> </a:t>
            </a:r>
            <a:r>
              <a:rPr lang="en-US" sz="1500" dirty="0" err="1">
                <a:solidFill>
                  <a:schemeClr val="bg1"/>
                </a:solidFill>
              </a:rPr>
              <a:t>objekata</a:t>
            </a:r>
            <a:r>
              <a:rPr lang="en-US" sz="1500" dirty="0">
                <a:solidFill>
                  <a:schemeClr val="bg1"/>
                </a:solidFill>
              </a:rPr>
              <a:t> </a:t>
            </a:r>
            <a:r>
              <a:rPr lang="en-US" sz="1500" dirty="0" err="1">
                <a:solidFill>
                  <a:schemeClr val="bg1"/>
                </a:solidFill>
              </a:rPr>
              <a:t>tehnički</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ekonomski</a:t>
            </a:r>
            <a:r>
              <a:rPr lang="en-US" sz="1500" dirty="0">
                <a:solidFill>
                  <a:schemeClr val="bg1"/>
                </a:solidFill>
              </a:rPr>
              <a:t> </a:t>
            </a:r>
            <a:r>
              <a:rPr lang="en-US" sz="1500" dirty="0" err="1">
                <a:solidFill>
                  <a:schemeClr val="bg1"/>
                </a:solidFill>
              </a:rPr>
              <a:t>uopšte</a:t>
            </a:r>
            <a:r>
              <a:rPr lang="en-US" sz="1500" dirty="0">
                <a:solidFill>
                  <a:schemeClr val="bg1"/>
                </a:solidFill>
              </a:rPr>
              <a:t> ne </a:t>
            </a:r>
            <a:r>
              <a:rPr lang="en-US" sz="1500" dirty="0" err="1">
                <a:solidFill>
                  <a:schemeClr val="bg1"/>
                </a:solidFill>
              </a:rPr>
              <a:t>mogu</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isplativi</a:t>
            </a:r>
            <a:r>
              <a:rPr lang="en-US" sz="1500" dirty="0">
                <a:solidFill>
                  <a:schemeClr val="bg1"/>
                </a:solidFill>
              </a:rPr>
              <a:t>. </a:t>
            </a:r>
            <a:r>
              <a:rPr lang="en-US" sz="1500" dirty="0" err="1">
                <a:solidFill>
                  <a:schemeClr val="bg1"/>
                </a:solidFill>
              </a:rPr>
              <a:t>Metode</a:t>
            </a:r>
            <a:r>
              <a:rPr lang="en-US" sz="1500" dirty="0">
                <a:solidFill>
                  <a:schemeClr val="bg1"/>
                </a:solidFill>
              </a:rPr>
              <a:t> </a:t>
            </a:r>
            <a:r>
              <a:rPr lang="en-US" sz="1500" dirty="0" err="1">
                <a:solidFill>
                  <a:schemeClr val="bg1"/>
                </a:solidFill>
              </a:rPr>
              <a:t>poboljšanja</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mogu</a:t>
            </a:r>
            <a:r>
              <a:rPr lang="en-US" sz="1500" dirty="0">
                <a:solidFill>
                  <a:schemeClr val="bg1"/>
                </a:solidFill>
              </a:rPr>
              <a:t> </a:t>
            </a:r>
            <a:r>
              <a:rPr lang="en-US" sz="1500" dirty="0" err="1">
                <a:solidFill>
                  <a:schemeClr val="bg1"/>
                </a:solidFill>
              </a:rPr>
              <a:t>imati</a:t>
            </a:r>
            <a:r>
              <a:rPr lang="en-US" sz="1500" dirty="0">
                <a:solidFill>
                  <a:schemeClr val="bg1"/>
                </a:solidFill>
              </a:rPr>
              <a:t> </a:t>
            </a:r>
            <a:r>
              <a:rPr lang="en-US" sz="1500" dirty="0" err="1">
                <a:solidFill>
                  <a:schemeClr val="bg1"/>
                </a:solidFill>
              </a:rPr>
              <a:t>ograničen</a:t>
            </a:r>
            <a:r>
              <a:rPr lang="en-US" sz="1500" dirty="0">
                <a:solidFill>
                  <a:schemeClr val="bg1"/>
                </a:solidFill>
              </a:rPr>
              <a:t> </a:t>
            </a:r>
            <a:r>
              <a:rPr lang="en-US" sz="1500" dirty="0" err="1">
                <a:solidFill>
                  <a:schemeClr val="bg1"/>
                </a:solidFill>
              </a:rPr>
              <a:t>uspjeh</a:t>
            </a:r>
            <a:r>
              <a:rPr lang="en-US" sz="1500" dirty="0">
                <a:solidFill>
                  <a:schemeClr val="bg1"/>
                </a:solidFill>
              </a:rPr>
              <a:t>. </a:t>
            </a:r>
            <a:endParaRPr lang="en-US" sz="1500" dirty="0" smtClean="0">
              <a:solidFill>
                <a:schemeClr val="bg1"/>
              </a:solidFill>
            </a:endParaRPr>
          </a:p>
          <a:p>
            <a:pPr marL="285750" indent="-285750" algn="just">
              <a:lnSpc>
                <a:spcPct val="100000"/>
              </a:lnSpc>
              <a:buFont typeface="Wingdings" panose="05000000000000000000" pitchFamily="2" charset="2"/>
              <a:buChar char="§"/>
            </a:pPr>
            <a:r>
              <a:rPr lang="en-US" sz="1500" dirty="0" err="1" smtClean="0">
                <a:solidFill>
                  <a:schemeClr val="bg1"/>
                </a:solidFill>
              </a:rPr>
              <a:t>Potencijalne</a:t>
            </a:r>
            <a:r>
              <a:rPr lang="en-US" sz="1500" dirty="0" smtClean="0">
                <a:solidFill>
                  <a:schemeClr val="bg1"/>
                </a:solidFill>
              </a:rPr>
              <a:t> </a:t>
            </a:r>
            <a:r>
              <a:rPr lang="en-US" sz="1500" dirty="0" err="1">
                <a:solidFill>
                  <a:schemeClr val="bg1"/>
                </a:solidFill>
              </a:rPr>
              <a:t>uzroci</a:t>
            </a:r>
            <a:r>
              <a:rPr lang="en-US" sz="1500" dirty="0">
                <a:solidFill>
                  <a:schemeClr val="bg1"/>
                </a:solidFill>
              </a:rPr>
              <a:t> </a:t>
            </a:r>
            <a:r>
              <a:rPr lang="en-US" sz="1500" dirty="0" err="1">
                <a:solidFill>
                  <a:schemeClr val="bg1"/>
                </a:solidFill>
              </a:rPr>
              <a:t>opasnosti</a:t>
            </a:r>
            <a:r>
              <a:rPr lang="en-US" sz="1500" dirty="0">
                <a:solidFill>
                  <a:schemeClr val="bg1"/>
                </a:solidFill>
              </a:rPr>
              <a:t> </a:t>
            </a:r>
            <a:r>
              <a:rPr lang="en-US" sz="1500" dirty="0" err="1">
                <a:solidFill>
                  <a:schemeClr val="bg1"/>
                </a:solidFill>
              </a:rPr>
              <a:t>koje</a:t>
            </a:r>
            <a:r>
              <a:rPr lang="en-US" sz="1500" dirty="0">
                <a:solidFill>
                  <a:schemeClr val="bg1"/>
                </a:solidFill>
              </a:rPr>
              <a:t> se </a:t>
            </a:r>
            <a:r>
              <a:rPr lang="en-US" sz="1500" dirty="0" err="1">
                <a:solidFill>
                  <a:schemeClr val="bg1"/>
                </a:solidFill>
              </a:rPr>
              <a:t>mogu</a:t>
            </a:r>
            <a:r>
              <a:rPr lang="en-US" sz="1500" dirty="0">
                <a:solidFill>
                  <a:schemeClr val="bg1"/>
                </a:solidFill>
              </a:rPr>
              <a:t> </a:t>
            </a:r>
            <a:r>
              <a:rPr lang="en-US" sz="1500" dirty="0" err="1">
                <a:solidFill>
                  <a:schemeClr val="bg1"/>
                </a:solidFill>
              </a:rPr>
              <a:t>javiti</a:t>
            </a:r>
            <a:r>
              <a:rPr lang="en-US" sz="1500" dirty="0">
                <a:solidFill>
                  <a:schemeClr val="bg1"/>
                </a:solidFill>
              </a:rPr>
              <a:t> </a:t>
            </a:r>
            <a:r>
              <a:rPr lang="en-US" sz="1500" dirty="0" err="1">
                <a:solidFill>
                  <a:schemeClr val="bg1"/>
                </a:solidFill>
              </a:rPr>
              <a:t>nakon</a:t>
            </a:r>
            <a:r>
              <a:rPr lang="en-US" sz="1500" dirty="0">
                <a:solidFill>
                  <a:schemeClr val="bg1"/>
                </a:solidFill>
              </a:rPr>
              <a:t> </a:t>
            </a:r>
            <a:r>
              <a:rPr lang="en-US" sz="1500" dirty="0" err="1">
                <a:solidFill>
                  <a:schemeClr val="bg1"/>
                </a:solidFill>
              </a:rPr>
              <a:t>završetka</a:t>
            </a:r>
            <a:r>
              <a:rPr lang="en-US" sz="1500" dirty="0">
                <a:solidFill>
                  <a:schemeClr val="bg1"/>
                </a:solidFill>
              </a:rPr>
              <a:t> </a:t>
            </a:r>
            <a:r>
              <a:rPr lang="en-US" sz="1500" dirty="0" err="1">
                <a:solidFill>
                  <a:schemeClr val="bg1"/>
                </a:solidFill>
              </a:rPr>
              <a:t>građenja</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sledeće</a:t>
            </a:r>
            <a:r>
              <a:rPr lang="en-US" sz="1500" dirty="0">
                <a:solidFill>
                  <a:schemeClr val="bg1"/>
                </a:solidFill>
              </a:rPr>
              <a:t>:</a:t>
            </a:r>
          </a:p>
          <a:p>
            <a:pPr marL="285750" indent="-285750" algn="just">
              <a:lnSpc>
                <a:spcPct val="100000"/>
              </a:lnSpc>
              <a:buFont typeface="Wingdings" panose="05000000000000000000" pitchFamily="2" charset="2"/>
              <a:buChar char="Ø"/>
            </a:pPr>
            <a:r>
              <a:rPr lang="en-US" sz="1500" dirty="0" err="1" smtClean="0">
                <a:solidFill>
                  <a:schemeClr val="bg1"/>
                </a:solidFill>
              </a:rPr>
              <a:t>Nedovoljna</a:t>
            </a:r>
            <a:r>
              <a:rPr lang="en-US" sz="1500" dirty="0" smtClean="0">
                <a:solidFill>
                  <a:schemeClr val="bg1"/>
                </a:solidFill>
              </a:rPr>
              <a:t> </a:t>
            </a:r>
            <a:r>
              <a:rPr lang="en-US" sz="1500" dirty="0" err="1">
                <a:solidFill>
                  <a:schemeClr val="bg1"/>
                </a:solidFill>
              </a:rPr>
              <a:t>kompakcija</a:t>
            </a:r>
            <a:r>
              <a:rPr lang="en-US" sz="1500" dirty="0">
                <a:solidFill>
                  <a:schemeClr val="bg1"/>
                </a:solidFill>
              </a:rPr>
              <a:t> </a:t>
            </a:r>
            <a:r>
              <a:rPr lang="en-US" sz="1500" dirty="0" err="1">
                <a:solidFill>
                  <a:schemeClr val="bg1"/>
                </a:solidFill>
              </a:rPr>
              <a:t>djelimično</a:t>
            </a:r>
            <a:r>
              <a:rPr lang="en-US" sz="1500" dirty="0">
                <a:solidFill>
                  <a:schemeClr val="bg1"/>
                </a:solidFill>
              </a:rPr>
              <a:t> </a:t>
            </a:r>
            <a:r>
              <a:rPr lang="en-US" sz="1500" dirty="0" err="1">
                <a:solidFill>
                  <a:schemeClr val="bg1"/>
                </a:solidFill>
              </a:rPr>
              <a:t>zasićenog</a:t>
            </a:r>
            <a:r>
              <a:rPr lang="en-US" sz="1500" dirty="0">
                <a:solidFill>
                  <a:schemeClr val="bg1"/>
                </a:solidFill>
              </a:rPr>
              <a:t> </a:t>
            </a:r>
            <a:r>
              <a:rPr lang="en-US" sz="1500" dirty="0" err="1">
                <a:solidFill>
                  <a:schemeClr val="bg1"/>
                </a:solidFill>
              </a:rPr>
              <a:t>depozita</a:t>
            </a:r>
            <a:r>
              <a:rPr lang="en-US" sz="1500" dirty="0">
                <a:solidFill>
                  <a:schemeClr val="bg1"/>
                </a:solidFill>
              </a:rPr>
              <a:t>.</a:t>
            </a:r>
          </a:p>
          <a:p>
            <a:pPr marL="285750" indent="-285750" algn="just">
              <a:lnSpc>
                <a:spcPct val="100000"/>
              </a:lnSpc>
              <a:buFont typeface="Wingdings" panose="05000000000000000000" pitchFamily="2" charset="2"/>
              <a:buChar char="Ø"/>
            </a:pPr>
            <a:r>
              <a:rPr lang="en-US" sz="1500" dirty="0" err="1" smtClean="0">
                <a:solidFill>
                  <a:schemeClr val="bg1"/>
                </a:solidFill>
              </a:rPr>
              <a:t>Redukcija</a:t>
            </a:r>
            <a:r>
              <a:rPr lang="en-US" sz="1500" dirty="0" smtClean="0">
                <a:solidFill>
                  <a:schemeClr val="bg1"/>
                </a:solidFill>
              </a:rPr>
              <a:t> </a:t>
            </a:r>
            <a:r>
              <a:rPr lang="en-US" sz="1500" dirty="0" err="1">
                <a:solidFill>
                  <a:schemeClr val="bg1"/>
                </a:solidFill>
              </a:rPr>
              <a:t>zapremine</a:t>
            </a:r>
            <a:r>
              <a:rPr lang="en-US" sz="1500" dirty="0">
                <a:solidFill>
                  <a:schemeClr val="bg1"/>
                </a:solidFill>
              </a:rPr>
              <a:t> </a:t>
            </a:r>
            <a:r>
              <a:rPr lang="en-US" sz="1500" dirty="0" err="1">
                <a:solidFill>
                  <a:schemeClr val="bg1"/>
                </a:solidFill>
              </a:rPr>
              <a:t>depozita</a:t>
            </a:r>
            <a:r>
              <a:rPr lang="en-US" sz="1500" dirty="0">
                <a:solidFill>
                  <a:schemeClr val="bg1"/>
                </a:solidFill>
              </a:rPr>
              <a:t> </a:t>
            </a:r>
            <a:r>
              <a:rPr lang="en-US" sz="1500" dirty="0" err="1">
                <a:solidFill>
                  <a:schemeClr val="bg1"/>
                </a:solidFill>
              </a:rPr>
              <a:t>uzrokovana</a:t>
            </a:r>
            <a:r>
              <a:rPr lang="en-US" sz="1500" dirty="0">
                <a:solidFill>
                  <a:schemeClr val="bg1"/>
                </a:solidFill>
              </a:rPr>
              <a:t> </a:t>
            </a:r>
            <a:r>
              <a:rPr lang="en-US" sz="1500" dirty="0" err="1">
                <a:solidFill>
                  <a:schemeClr val="bg1"/>
                </a:solidFill>
              </a:rPr>
              <a:t>propadanjem</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dekompozicijom</a:t>
            </a:r>
            <a:r>
              <a:rPr lang="en-US" sz="1500" dirty="0">
                <a:solidFill>
                  <a:schemeClr val="bg1"/>
                </a:solidFill>
              </a:rPr>
              <a:t> </a:t>
            </a:r>
            <a:r>
              <a:rPr lang="en-US" sz="1500" dirty="0" err="1">
                <a:solidFill>
                  <a:schemeClr val="bg1"/>
                </a:solidFill>
              </a:rPr>
              <a:t>biorazgradivog</a:t>
            </a:r>
            <a:r>
              <a:rPr lang="en-US" sz="1500" dirty="0">
                <a:solidFill>
                  <a:schemeClr val="bg1"/>
                </a:solidFill>
              </a:rPr>
              <a:t> </a:t>
            </a:r>
            <a:r>
              <a:rPr lang="en-US" sz="1500" dirty="0" err="1">
                <a:solidFill>
                  <a:schemeClr val="bg1"/>
                </a:solidFill>
              </a:rPr>
              <a:t>otpada</a:t>
            </a:r>
            <a:r>
              <a:rPr lang="en-US" sz="1500" dirty="0">
                <a:solidFill>
                  <a:schemeClr val="bg1"/>
                </a:solidFill>
              </a:rPr>
              <a:t>.</a:t>
            </a:r>
          </a:p>
          <a:p>
            <a:pPr marL="285750" indent="-285750" algn="just">
              <a:lnSpc>
                <a:spcPct val="100000"/>
              </a:lnSpc>
              <a:buFont typeface="Wingdings" panose="05000000000000000000" pitchFamily="2" charset="2"/>
              <a:buChar char="Ø"/>
            </a:pPr>
            <a:r>
              <a:rPr lang="en-US" sz="1500" dirty="0" err="1" smtClean="0">
                <a:solidFill>
                  <a:schemeClr val="bg1"/>
                </a:solidFill>
              </a:rPr>
              <a:t>Ekspanzija</a:t>
            </a:r>
            <a:r>
              <a:rPr lang="en-US" sz="1500" dirty="0" smtClean="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uslijed</a:t>
            </a:r>
            <a:r>
              <a:rPr lang="en-US" sz="1500" dirty="0">
                <a:solidFill>
                  <a:schemeClr val="bg1"/>
                </a:solidFill>
              </a:rPr>
              <a:t> </a:t>
            </a:r>
            <a:r>
              <a:rPr lang="en-US" sz="1500" dirty="0" err="1">
                <a:solidFill>
                  <a:schemeClr val="bg1"/>
                </a:solidFill>
              </a:rPr>
              <a:t>hemijskih</a:t>
            </a:r>
            <a:r>
              <a:rPr lang="en-US" sz="1500" dirty="0">
                <a:solidFill>
                  <a:schemeClr val="bg1"/>
                </a:solidFill>
              </a:rPr>
              <a:t> </a:t>
            </a:r>
            <a:r>
              <a:rPr lang="en-US" sz="1500" dirty="0" err="1">
                <a:solidFill>
                  <a:schemeClr val="bg1"/>
                </a:solidFill>
              </a:rPr>
              <a:t>reakcija</a:t>
            </a:r>
            <a:r>
              <a:rPr lang="en-US" sz="1500" dirty="0">
                <a:solidFill>
                  <a:schemeClr val="bg1"/>
                </a:solidFill>
              </a:rPr>
              <a:t> </a:t>
            </a:r>
            <a:r>
              <a:rPr lang="en-US" sz="1500" dirty="0" err="1">
                <a:solidFill>
                  <a:schemeClr val="bg1"/>
                </a:solidFill>
              </a:rPr>
              <a:t>unutar</a:t>
            </a:r>
            <a:r>
              <a:rPr lang="en-US" sz="1500" dirty="0">
                <a:solidFill>
                  <a:schemeClr val="bg1"/>
                </a:solidFill>
              </a:rPr>
              <a:t> </a:t>
            </a:r>
            <a:r>
              <a:rPr lang="en-US" sz="1500" dirty="0" err="1">
                <a:solidFill>
                  <a:schemeClr val="bg1"/>
                </a:solidFill>
              </a:rPr>
              <a:t>nasutog</a:t>
            </a:r>
            <a:r>
              <a:rPr lang="en-US" sz="1500" dirty="0">
                <a:solidFill>
                  <a:schemeClr val="bg1"/>
                </a:solidFill>
              </a:rPr>
              <a:t> </a:t>
            </a:r>
            <a:r>
              <a:rPr lang="en-US" sz="1500" dirty="0" err="1">
                <a:solidFill>
                  <a:schemeClr val="bg1"/>
                </a:solidFill>
              </a:rPr>
              <a:t>tla</a:t>
            </a:r>
            <a:r>
              <a:rPr lang="en-US" sz="1500" dirty="0">
                <a:solidFill>
                  <a:schemeClr val="bg1"/>
                </a:solidFill>
              </a:rPr>
              <a:t>.</a:t>
            </a:r>
          </a:p>
          <a:p>
            <a:pPr marL="285750" indent="-285750" algn="just">
              <a:lnSpc>
                <a:spcPct val="100000"/>
              </a:lnSpc>
              <a:buFont typeface="Wingdings" panose="05000000000000000000" pitchFamily="2" charset="2"/>
              <a:buChar char="Ø"/>
            </a:pPr>
            <a:r>
              <a:rPr lang="en-US" sz="1500" dirty="0" err="1" smtClean="0">
                <a:solidFill>
                  <a:schemeClr val="bg1"/>
                </a:solidFill>
              </a:rPr>
              <a:t>Slijeganje</a:t>
            </a:r>
            <a:r>
              <a:rPr lang="en-US" sz="1500" dirty="0" smtClean="0">
                <a:solidFill>
                  <a:schemeClr val="bg1"/>
                </a:solidFill>
              </a:rPr>
              <a:t> </a:t>
            </a:r>
            <a:r>
              <a:rPr lang="en-US" sz="1500" dirty="0" err="1">
                <a:solidFill>
                  <a:schemeClr val="bg1"/>
                </a:solidFill>
              </a:rPr>
              <a:t>uslijed</a:t>
            </a:r>
            <a:r>
              <a:rPr lang="en-US" sz="1500" dirty="0">
                <a:solidFill>
                  <a:schemeClr val="bg1"/>
                </a:solidFill>
              </a:rPr>
              <a:t> </a:t>
            </a:r>
            <a:r>
              <a:rPr lang="en-US" sz="1500" dirty="0" err="1">
                <a:solidFill>
                  <a:schemeClr val="bg1"/>
                </a:solidFill>
              </a:rPr>
              <a:t>likvefakcije</a:t>
            </a:r>
            <a:r>
              <a:rPr lang="en-US" sz="1500" dirty="0">
                <a:solidFill>
                  <a:schemeClr val="bg1"/>
                </a:solidFill>
              </a:rPr>
              <a:t> </a:t>
            </a:r>
            <a:r>
              <a:rPr lang="en-US" sz="1500" dirty="0" err="1">
                <a:solidFill>
                  <a:schemeClr val="bg1"/>
                </a:solidFill>
              </a:rPr>
              <a:t>tla</a:t>
            </a:r>
            <a:r>
              <a:rPr lang="en-US" sz="1500" dirty="0">
                <a:solidFill>
                  <a:schemeClr val="bg1"/>
                </a:solidFill>
              </a:rPr>
              <a:t>.</a:t>
            </a:r>
          </a:p>
          <a:p>
            <a:pPr marL="285750" indent="-285750" algn="just">
              <a:lnSpc>
                <a:spcPct val="100000"/>
              </a:lnSpc>
              <a:buFont typeface="Wingdings" panose="05000000000000000000" pitchFamily="2" charset="2"/>
              <a:buChar char="Ø"/>
            </a:pPr>
            <a:r>
              <a:rPr lang="en-US" sz="1500" dirty="0" err="1" smtClean="0">
                <a:solidFill>
                  <a:schemeClr val="bg1"/>
                </a:solidFill>
              </a:rPr>
              <a:t>Visoka</a:t>
            </a:r>
            <a:r>
              <a:rPr lang="en-US" sz="1500" dirty="0" smtClean="0">
                <a:solidFill>
                  <a:schemeClr val="bg1"/>
                </a:solidFill>
              </a:rPr>
              <a:t> </a:t>
            </a:r>
            <a:r>
              <a:rPr lang="en-US" sz="1500" dirty="0" err="1">
                <a:solidFill>
                  <a:schemeClr val="bg1"/>
                </a:solidFill>
              </a:rPr>
              <a:t>kompresibilnost</a:t>
            </a:r>
            <a:r>
              <a:rPr lang="en-US" sz="1500" dirty="0">
                <a:solidFill>
                  <a:schemeClr val="bg1"/>
                </a:solidFill>
              </a:rPr>
              <a:t> </a:t>
            </a:r>
            <a:r>
              <a:rPr lang="en-US" sz="1500" dirty="0" err="1">
                <a:solidFill>
                  <a:schemeClr val="bg1"/>
                </a:solidFill>
              </a:rPr>
              <a:t>nanosa</a:t>
            </a:r>
            <a:r>
              <a:rPr lang="en-US" sz="1500" dirty="0">
                <a:solidFill>
                  <a:schemeClr val="bg1"/>
                </a:solidFill>
              </a:rPr>
              <a:t> od </a:t>
            </a:r>
            <a:r>
              <a:rPr lang="en-US" sz="1500" dirty="0" err="1">
                <a:solidFill>
                  <a:schemeClr val="bg1"/>
                </a:solidFill>
              </a:rPr>
              <a:t>finozrnog</a:t>
            </a:r>
            <a:r>
              <a:rPr lang="en-US" sz="1500" dirty="0">
                <a:solidFill>
                  <a:schemeClr val="bg1"/>
                </a:solidFill>
              </a:rPr>
              <a:t> </a:t>
            </a:r>
            <a:r>
              <a:rPr lang="en-US" sz="1500" dirty="0" err="1">
                <a:solidFill>
                  <a:schemeClr val="bg1"/>
                </a:solidFill>
              </a:rPr>
              <a:t>tla</a:t>
            </a:r>
            <a:r>
              <a:rPr lang="en-US" sz="1500" dirty="0">
                <a:solidFill>
                  <a:schemeClr val="bg1"/>
                </a:solidFill>
              </a:rPr>
              <a:t>.</a:t>
            </a:r>
          </a:p>
          <a:p>
            <a:pPr marL="285750" indent="-285750" algn="just">
              <a:lnSpc>
                <a:spcPct val="100000"/>
              </a:lnSpc>
              <a:buFont typeface="Wingdings" panose="05000000000000000000" pitchFamily="2" charset="2"/>
              <a:buChar char="§"/>
            </a:pPr>
            <a:r>
              <a:rPr lang="en-US" sz="1500" dirty="0">
                <a:solidFill>
                  <a:schemeClr val="bg1"/>
                </a:solidFill>
              </a:rPr>
              <a:t>Na </a:t>
            </a:r>
            <a:r>
              <a:rPr lang="en-US" sz="1500" dirty="0" err="1">
                <a:solidFill>
                  <a:schemeClr val="bg1"/>
                </a:solidFill>
              </a:rPr>
              <a:t>kraju</a:t>
            </a:r>
            <a:r>
              <a:rPr lang="en-US" sz="1500" dirty="0">
                <a:solidFill>
                  <a:schemeClr val="bg1"/>
                </a:solidFill>
              </a:rPr>
              <a:t> </a:t>
            </a:r>
            <a:r>
              <a:rPr lang="en-US" sz="1500" dirty="0" err="1">
                <a:solidFill>
                  <a:schemeClr val="bg1"/>
                </a:solidFill>
              </a:rPr>
              <a:t>treba</a:t>
            </a:r>
            <a:r>
              <a:rPr lang="en-US" sz="1500" dirty="0">
                <a:solidFill>
                  <a:schemeClr val="bg1"/>
                </a:solidFill>
              </a:rPr>
              <a:t> </a:t>
            </a:r>
            <a:r>
              <a:rPr lang="en-US" sz="1500" dirty="0" err="1">
                <a:solidFill>
                  <a:schemeClr val="bg1"/>
                </a:solidFill>
              </a:rPr>
              <a:t>dodati</a:t>
            </a:r>
            <a:r>
              <a:rPr lang="en-US" sz="1500" dirty="0">
                <a:solidFill>
                  <a:schemeClr val="bg1"/>
                </a:solidFill>
              </a:rPr>
              <a:t> </a:t>
            </a:r>
            <a:r>
              <a:rPr lang="en-US" sz="1500" dirty="0" err="1">
                <a:solidFill>
                  <a:schemeClr val="bg1"/>
                </a:solidFill>
              </a:rPr>
              <a:t>i</a:t>
            </a:r>
            <a:r>
              <a:rPr lang="en-US" sz="1500" dirty="0">
                <a:solidFill>
                  <a:schemeClr val="bg1"/>
                </a:solidFill>
              </a:rPr>
              <a:t> to da se </a:t>
            </a:r>
            <a:r>
              <a:rPr lang="en-US" sz="1500" dirty="0" err="1">
                <a:solidFill>
                  <a:schemeClr val="bg1"/>
                </a:solidFill>
              </a:rPr>
              <a:t>velika</a:t>
            </a:r>
            <a:r>
              <a:rPr lang="en-US" sz="1500" dirty="0">
                <a:solidFill>
                  <a:schemeClr val="bg1"/>
                </a:solidFill>
              </a:rPr>
              <a:t> </a:t>
            </a:r>
            <a:r>
              <a:rPr lang="en-US" sz="1500" dirty="0" err="1">
                <a:solidFill>
                  <a:schemeClr val="bg1"/>
                </a:solidFill>
              </a:rPr>
              <a:t>diferencijalna</a:t>
            </a:r>
            <a:r>
              <a:rPr lang="en-US" sz="1500" dirty="0">
                <a:solidFill>
                  <a:schemeClr val="bg1"/>
                </a:solidFill>
              </a:rPr>
              <a:t> </a:t>
            </a:r>
            <a:r>
              <a:rPr lang="en-US" sz="1500" dirty="0" err="1">
                <a:solidFill>
                  <a:schemeClr val="bg1"/>
                </a:solidFill>
              </a:rPr>
              <a:t>slijeganja</a:t>
            </a:r>
            <a:r>
              <a:rPr lang="en-US" sz="1500" dirty="0">
                <a:solidFill>
                  <a:schemeClr val="bg1"/>
                </a:solidFill>
              </a:rPr>
              <a:t> </a:t>
            </a:r>
            <a:r>
              <a:rPr lang="en-US" sz="1500" dirty="0" err="1">
                <a:solidFill>
                  <a:schemeClr val="bg1"/>
                </a:solidFill>
              </a:rPr>
              <a:t>mogu</a:t>
            </a:r>
            <a:r>
              <a:rPr lang="en-US" sz="1500" dirty="0">
                <a:solidFill>
                  <a:schemeClr val="bg1"/>
                </a:solidFill>
              </a:rPr>
              <a:t> </a:t>
            </a:r>
            <a:r>
              <a:rPr lang="en-US" sz="1500" dirty="0" err="1">
                <a:solidFill>
                  <a:schemeClr val="bg1"/>
                </a:solidFill>
              </a:rPr>
              <a:t>očekivati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mjestima</a:t>
            </a:r>
            <a:r>
              <a:rPr lang="en-US" sz="1500" dirty="0">
                <a:solidFill>
                  <a:schemeClr val="bg1"/>
                </a:solidFill>
              </a:rPr>
              <a:t> </a:t>
            </a:r>
            <a:r>
              <a:rPr lang="en-US" sz="1500" dirty="0" err="1">
                <a:solidFill>
                  <a:schemeClr val="bg1"/>
                </a:solidFill>
              </a:rPr>
              <a:t>gdje</a:t>
            </a:r>
            <a:r>
              <a:rPr lang="en-US" sz="1500" dirty="0">
                <a:solidFill>
                  <a:schemeClr val="bg1"/>
                </a:solidFill>
              </a:rPr>
              <a:t> </a:t>
            </a:r>
            <a:r>
              <a:rPr lang="en-US" sz="1500" dirty="0" err="1">
                <a:solidFill>
                  <a:schemeClr val="bg1"/>
                </a:solidFill>
              </a:rPr>
              <a:t>postoji</a:t>
            </a:r>
            <a:r>
              <a:rPr lang="en-US" sz="1500" dirty="0">
                <a:solidFill>
                  <a:schemeClr val="bg1"/>
                </a:solidFill>
              </a:rPr>
              <a:t> </a:t>
            </a:r>
            <a:r>
              <a:rPr lang="en-US" sz="1500" dirty="0" err="1">
                <a:solidFill>
                  <a:schemeClr val="bg1"/>
                </a:solidFill>
              </a:rPr>
              <a:t>velika</a:t>
            </a:r>
            <a:r>
              <a:rPr lang="en-US" sz="1500" dirty="0">
                <a:solidFill>
                  <a:schemeClr val="bg1"/>
                </a:solidFill>
              </a:rPr>
              <a:t> </a:t>
            </a:r>
            <a:r>
              <a:rPr lang="en-US" sz="1500" dirty="0" err="1">
                <a:solidFill>
                  <a:schemeClr val="bg1"/>
                </a:solidFill>
              </a:rPr>
              <a:t>heterogenost</a:t>
            </a:r>
            <a:r>
              <a:rPr lang="en-US" sz="1500" dirty="0">
                <a:solidFill>
                  <a:schemeClr val="bg1"/>
                </a:solidFill>
              </a:rPr>
              <a:t> u </a:t>
            </a:r>
            <a:r>
              <a:rPr lang="en-US" sz="1500" dirty="0" err="1">
                <a:solidFill>
                  <a:schemeClr val="bg1"/>
                </a:solidFill>
              </a:rPr>
              <a:t>samom</a:t>
            </a:r>
            <a:r>
              <a:rPr lang="en-US" sz="1500" dirty="0">
                <a:solidFill>
                  <a:schemeClr val="bg1"/>
                </a:solidFill>
              </a:rPr>
              <a:t> </a:t>
            </a:r>
            <a:r>
              <a:rPr lang="en-US" sz="1500" dirty="0" err="1">
                <a:solidFill>
                  <a:schemeClr val="bg1"/>
                </a:solidFill>
              </a:rPr>
              <a:t>tlu</a:t>
            </a:r>
            <a:r>
              <a:rPr lang="en-US" sz="1500" dirty="0">
                <a:solidFill>
                  <a:schemeClr val="bg1"/>
                </a:solidFill>
              </a:rPr>
              <a:t> </a:t>
            </a:r>
            <a:r>
              <a:rPr lang="en-US" sz="1500" dirty="0" err="1" smtClean="0">
                <a:solidFill>
                  <a:schemeClr val="bg1"/>
                </a:solidFill>
              </a:rPr>
              <a:t>nasipa</a:t>
            </a:r>
            <a:r>
              <a:rPr lang="en-US" sz="1500" dirty="0" smtClean="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njegovim</a:t>
            </a:r>
            <a:r>
              <a:rPr lang="en-US" sz="1500" dirty="0">
                <a:solidFill>
                  <a:schemeClr val="bg1"/>
                </a:solidFill>
              </a:rPr>
              <a:t> </a:t>
            </a:r>
            <a:r>
              <a:rPr lang="en-US" sz="1500" dirty="0" err="1">
                <a:solidFill>
                  <a:schemeClr val="bg1"/>
                </a:solidFill>
              </a:rPr>
              <a:t>ivicama</a:t>
            </a:r>
            <a:r>
              <a:rPr lang="en-US" sz="1500" dirty="0">
                <a:solidFill>
                  <a:schemeClr val="bg1"/>
                </a:solidFill>
              </a:rPr>
              <a:t>.</a:t>
            </a:r>
          </a:p>
          <a:p>
            <a:pPr marL="285750" indent="-285750" algn="just">
              <a:lnSpc>
                <a:spcPct val="100000"/>
              </a:lnSpc>
              <a:buFont typeface="Wingdings" panose="05000000000000000000" pitchFamily="2" charset="2"/>
              <a:buChar char="§"/>
            </a:pPr>
            <a:r>
              <a:rPr lang="en-US" sz="1500" dirty="0" err="1" smtClean="0">
                <a:solidFill>
                  <a:schemeClr val="bg1"/>
                </a:solidFill>
              </a:rPr>
              <a:t>Međutim</a:t>
            </a:r>
            <a:r>
              <a:rPr lang="en-US" sz="1500" dirty="0">
                <a:solidFill>
                  <a:schemeClr val="bg1"/>
                </a:solidFill>
              </a:rPr>
              <a:t>, </a:t>
            </a:r>
            <a:r>
              <a:rPr lang="en-US" sz="1500" dirty="0" err="1">
                <a:solidFill>
                  <a:schemeClr val="bg1"/>
                </a:solidFill>
              </a:rPr>
              <a:t>treba</a:t>
            </a:r>
            <a:r>
              <a:rPr lang="en-US" sz="1500" dirty="0">
                <a:solidFill>
                  <a:schemeClr val="bg1"/>
                </a:solidFill>
              </a:rPr>
              <a:t> </a:t>
            </a:r>
            <a:r>
              <a:rPr lang="en-US" sz="1500" dirty="0" err="1">
                <a:solidFill>
                  <a:schemeClr val="bg1"/>
                </a:solidFill>
              </a:rPr>
              <a:t>napomenuti</a:t>
            </a:r>
            <a:r>
              <a:rPr lang="en-US" sz="1500" dirty="0">
                <a:solidFill>
                  <a:schemeClr val="bg1"/>
                </a:solidFill>
              </a:rPr>
              <a:t> da, </a:t>
            </a:r>
            <a:r>
              <a:rPr lang="en-US" sz="1500" dirty="0" err="1">
                <a:solidFill>
                  <a:schemeClr val="bg1"/>
                </a:solidFill>
              </a:rPr>
              <a:t>kako</a:t>
            </a:r>
            <a:r>
              <a:rPr lang="en-US" sz="1500" dirty="0">
                <a:solidFill>
                  <a:schemeClr val="bg1"/>
                </a:solidFill>
              </a:rPr>
              <a:t> se </a:t>
            </a:r>
            <a:r>
              <a:rPr lang="en-US" sz="1500" dirty="0" err="1">
                <a:solidFill>
                  <a:schemeClr val="bg1"/>
                </a:solidFill>
              </a:rPr>
              <a:t>mogu</a:t>
            </a:r>
            <a:r>
              <a:rPr lang="en-US" sz="1500" dirty="0">
                <a:solidFill>
                  <a:schemeClr val="bg1"/>
                </a:solidFill>
              </a:rPr>
              <a:t> </a:t>
            </a:r>
            <a:r>
              <a:rPr lang="en-US" sz="1500" dirty="0" err="1">
                <a:solidFill>
                  <a:schemeClr val="bg1"/>
                </a:solidFill>
              </a:rPr>
              <a:t>pojaviti</a:t>
            </a:r>
            <a:r>
              <a:rPr lang="en-US" sz="1500" dirty="0">
                <a:solidFill>
                  <a:schemeClr val="bg1"/>
                </a:solidFill>
              </a:rPr>
              <a:t> </a:t>
            </a:r>
            <a:r>
              <a:rPr lang="en-US" sz="1500" dirty="0" err="1">
                <a:solidFill>
                  <a:schemeClr val="bg1"/>
                </a:solidFill>
              </a:rPr>
              <a:t>znatna</a:t>
            </a:r>
            <a:r>
              <a:rPr lang="en-US" sz="1500" dirty="0">
                <a:solidFill>
                  <a:schemeClr val="bg1"/>
                </a:solidFill>
              </a:rPr>
              <a:t> </a:t>
            </a:r>
            <a:r>
              <a:rPr lang="en-US" sz="1500" dirty="0" err="1">
                <a:solidFill>
                  <a:schemeClr val="bg1"/>
                </a:solidFill>
              </a:rPr>
              <a:t>diferencijalna</a:t>
            </a:r>
            <a:r>
              <a:rPr lang="en-US" sz="1500" dirty="0">
                <a:solidFill>
                  <a:schemeClr val="bg1"/>
                </a:solidFill>
              </a:rPr>
              <a:t> </a:t>
            </a:r>
            <a:r>
              <a:rPr lang="en-US" sz="1500" dirty="0" err="1">
                <a:solidFill>
                  <a:schemeClr val="bg1"/>
                </a:solidFill>
              </a:rPr>
              <a:t>slijeganja</a:t>
            </a:r>
            <a:r>
              <a:rPr lang="en-US" sz="1500" dirty="0">
                <a:solidFill>
                  <a:schemeClr val="bg1"/>
                </a:solidFill>
              </a:rPr>
              <a:t>, </a:t>
            </a:r>
            <a:r>
              <a:rPr lang="en-US" sz="1500" dirty="0" err="1" smtClean="0">
                <a:solidFill>
                  <a:schemeClr val="bg1"/>
                </a:solidFill>
              </a:rPr>
              <a:t>zahtijevaju</a:t>
            </a:r>
            <a:r>
              <a:rPr lang="en-US" sz="1500" dirty="0" smtClean="0">
                <a:solidFill>
                  <a:schemeClr val="bg1"/>
                </a:solidFill>
              </a:rPr>
              <a:t> se </a:t>
            </a:r>
            <a:r>
              <a:rPr lang="en-US" sz="1500" dirty="0" err="1" smtClean="0">
                <a:solidFill>
                  <a:schemeClr val="bg1"/>
                </a:solidFill>
              </a:rPr>
              <a:t>kruti</a:t>
            </a:r>
            <a:r>
              <a:rPr lang="en-US" sz="1500" dirty="0" smtClean="0">
                <a:solidFill>
                  <a:schemeClr val="bg1"/>
                </a:solidFill>
              </a:rPr>
              <a:t> </a:t>
            </a:r>
            <a:r>
              <a:rPr lang="en-US" sz="1500" dirty="0" err="1" smtClean="0">
                <a:solidFill>
                  <a:schemeClr val="bg1"/>
                </a:solidFill>
              </a:rPr>
              <a:t>fundamenti</a:t>
            </a:r>
            <a:r>
              <a:rPr lang="en-US" sz="1500" dirty="0" smtClean="0">
                <a:solidFill>
                  <a:schemeClr val="bg1"/>
                </a:solidFill>
              </a:rPr>
              <a:t> </a:t>
            </a:r>
            <a:r>
              <a:rPr lang="en-US" sz="1500" dirty="0" err="1">
                <a:solidFill>
                  <a:schemeClr val="bg1"/>
                </a:solidFill>
              </a:rPr>
              <a:t>kako</a:t>
            </a:r>
            <a:r>
              <a:rPr lang="en-US" sz="1500" dirty="0">
                <a:solidFill>
                  <a:schemeClr val="bg1"/>
                </a:solidFill>
              </a:rPr>
              <a:t> bi se </a:t>
            </a:r>
            <a:r>
              <a:rPr lang="en-US" sz="1500" dirty="0" err="1">
                <a:solidFill>
                  <a:schemeClr val="bg1"/>
                </a:solidFill>
              </a:rPr>
              <a:t>takav</a:t>
            </a:r>
            <a:r>
              <a:rPr lang="en-US" sz="1500" dirty="0">
                <a:solidFill>
                  <a:schemeClr val="bg1"/>
                </a:solidFill>
              </a:rPr>
              <a:t> scenario </a:t>
            </a:r>
            <a:r>
              <a:rPr lang="en-US" sz="1500" dirty="0" err="1">
                <a:solidFill>
                  <a:schemeClr val="bg1"/>
                </a:solidFill>
              </a:rPr>
              <a:t>izbjegao</a:t>
            </a:r>
            <a:r>
              <a:rPr lang="en-US" sz="1500" dirty="0">
                <a:solidFill>
                  <a:schemeClr val="bg1"/>
                </a:solidFill>
              </a:rPr>
              <a:t>. </a:t>
            </a:r>
            <a:r>
              <a:rPr lang="en-US" sz="1500" dirty="0" err="1">
                <a:solidFill>
                  <a:schemeClr val="bg1"/>
                </a:solidFill>
              </a:rPr>
              <a:t>Objekti</a:t>
            </a:r>
            <a:r>
              <a:rPr lang="en-US" sz="1500" dirty="0">
                <a:solidFill>
                  <a:schemeClr val="bg1"/>
                </a:solidFill>
              </a:rPr>
              <a:t> bi </a:t>
            </a:r>
            <a:r>
              <a:rPr lang="en-US" sz="1500" dirty="0" err="1">
                <a:solidFill>
                  <a:schemeClr val="bg1"/>
                </a:solidFill>
              </a:rPr>
              <a:t>trebalo</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manjih</a:t>
            </a:r>
            <a:r>
              <a:rPr lang="en-US" sz="1500" dirty="0">
                <a:solidFill>
                  <a:schemeClr val="bg1"/>
                </a:solidFill>
              </a:rPr>
              <a:t> </a:t>
            </a:r>
            <a:r>
              <a:rPr lang="en-US" sz="1500" dirty="0" err="1">
                <a:solidFill>
                  <a:schemeClr val="bg1"/>
                </a:solidFill>
              </a:rPr>
              <a:t>dimenzija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jednostavnijih</a:t>
            </a:r>
            <a:r>
              <a:rPr lang="en-US" sz="1500" dirty="0">
                <a:solidFill>
                  <a:schemeClr val="bg1"/>
                </a:solidFill>
              </a:rPr>
              <a:t> </a:t>
            </a:r>
            <a:r>
              <a:rPr lang="en-US" sz="1500" dirty="0" err="1">
                <a:solidFill>
                  <a:schemeClr val="bg1"/>
                </a:solidFill>
              </a:rPr>
              <a:t>osnova</a:t>
            </a:r>
            <a:r>
              <a:rPr lang="en-US" sz="1500" dirty="0">
                <a:solidFill>
                  <a:schemeClr val="bg1"/>
                </a:solidFill>
              </a:rPr>
              <a:t> </a:t>
            </a:r>
            <a:r>
              <a:rPr lang="en-US" sz="1500" dirty="0" err="1">
                <a:solidFill>
                  <a:schemeClr val="bg1"/>
                </a:solidFill>
              </a:rPr>
              <a:t>kako</a:t>
            </a:r>
            <a:r>
              <a:rPr lang="en-US" sz="1500" dirty="0">
                <a:solidFill>
                  <a:schemeClr val="bg1"/>
                </a:solidFill>
              </a:rPr>
              <a:t> bi se </a:t>
            </a:r>
            <a:r>
              <a:rPr lang="en-US" sz="1500" dirty="0" err="1">
                <a:solidFill>
                  <a:schemeClr val="bg1"/>
                </a:solidFill>
              </a:rPr>
              <a:t>izbjegli</a:t>
            </a:r>
            <a:r>
              <a:rPr lang="en-US" sz="1500" dirty="0">
                <a:solidFill>
                  <a:schemeClr val="bg1"/>
                </a:solidFill>
              </a:rPr>
              <a:t> </a:t>
            </a:r>
            <a:r>
              <a:rPr lang="en-US" sz="1500" dirty="0" err="1">
                <a:solidFill>
                  <a:schemeClr val="bg1"/>
                </a:solidFill>
              </a:rPr>
              <a:t>velike</a:t>
            </a:r>
            <a:r>
              <a:rPr lang="en-US" sz="1500" dirty="0">
                <a:solidFill>
                  <a:schemeClr val="bg1"/>
                </a:solidFill>
              </a:rPr>
              <a:t> </a:t>
            </a:r>
            <a:r>
              <a:rPr lang="en-US" sz="1500" dirty="0" err="1">
                <a:solidFill>
                  <a:schemeClr val="bg1"/>
                </a:solidFill>
              </a:rPr>
              <a:t>dimenzije</a:t>
            </a:r>
            <a:r>
              <a:rPr lang="en-US" sz="1500" dirty="0">
                <a:solidFill>
                  <a:schemeClr val="bg1"/>
                </a:solidFill>
              </a:rPr>
              <a:t> </a:t>
            </a:r>
            <a:r>
              <a:rPr lang="en-US" sz="1500" dirty="0" err="1">
                <a:solidFill>
                  <a:schemeClr val="bg1"/>
                </a:solidFill>
              </a:rPr>
              <a:t>betonskih</a:t>
            </a:r>
            <a:r>
              <a:rPr lang="en-US" sz="1500" dirty="0">
                <a:solidFill>
                  <a:schemeClr val="bg1"/>
                </a:solidFill>
              </a:rPr>
              <a:t> </a:t>
            </a:r>
            <a:r>
              <a:rPr lang="en-US" sz="1500" dirty="0" err="1">
                <a:solidFill>
                  <a:schemeClr val="bg1"/>
                </a:solidFill>
              </a:rPr>
              <a:t>ploča</a:t>
            </a:r>
            <a:r>
              <a:rPr lang="en-US" sz="1500" dirty="0">
                <a:solidFill>
                  <a:schemeClr val="bg1"/>
                </a:solidFill>
              </a:rPr>
              <a:t>.</a:t>
            </a:r>
            <a:endParaRPr lang="en-US" sz="1500" dirty="0" smtClean="0">
              <a:solidFill>
                <a:schemeClr val="bg1"/>
              </a:solidFill>
            </a:endParaRPr>
          </a:p>
        </p:txBody>
      </p:sp>
    </p:spTree>
    <p:extLst>
      <p:ext uri="{BB962C8B-B14F-4D97-AF65-F5344CB8AC3E}">
        <p14:creationId xmlns:p14="http://schemas.microsoft.com/office/powerpoint/2010/main" val="1043552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p:cTn id="7" dur="500" fill="hold"/>
                                        <p:tgtEl>
                                          <p:spTgt spid="5">
                                            <p:bg/>
                                          </p:spTgt>
                                        </p:tgtEl>
                                        <p:attrNameLst>
                                          <p:attrName>ppt_w</p:attrName>
                                        </p:attrNameLst>
                                      </p:cBhvr>
                                      <p:tavLst>
                                        <p:tav tm="0">
                                          <p:val>
                                            <p:fltVal val="0"/>
                                          </p:val>
                                        </p:tav>
                                        <p:tav tm="100000">
                                          <p:val>
                                            <p:strVal val="#ppt_w"/>
                                          </p:val>
                                        </p:tav>
                                      </p:tavLst>
                                    </p:anim>
                                    <p:anim calcmode="lin" valueType="num">
                                      <p:cBhvr>
                                        <p:cTn id="8" dur="500" fill="hold"/>
                                        <p:tgtEl>
                                          <p:spTgt spid="5">
                                            <p:bg/>
                                          </p:spTgt>
                                        </p:tgtEl>
                                        <p:attrNameLst>
                                          <p:attrName>ppt_h</p:attrName>
                                        </p:attrNameLst>
                                      </p:cBhvr>
                                      <p:tavLst>
                                        <p:tav tm="0">
                                          <p:val>
                                            <p:fltVal val="0"/>
                                          </p:val>
                                        </p:tav>
                                        <p:tav tm="100000">
                                          <p:val>
                                            <p:strVal val="#ppt_h"/>
                                          </p:val>
                                        </p:tav>
                                      </p:tavLst>
                                    </p:anim>
                                    <p:animEffect transition="in" filter="fade">
                                      <p:cBhvr>
                                        <p:cTn id="9" dur="500"/>
                                        <p:tgtEl>
                                          <p:spTgt spid="5">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 calcmode="lin" valueType="num">
                                      <p:cBhvr>
                                        <p:cTn id="35"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 calcmode="lin" valueType="num">
                                      <p:cBhvr>
                                        <p:cTn id="42"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43"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44" dur="500"/>
                                        <p:tgtEl>
                                          <p:spTgt spid="5">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9">
                                            <p:bg/>
                                          </p:spTgt>
                                        </p:tgtEl>
                                        <p:attrNameLst>
                                          <p:attrName>style.visibility</p:attrName>
                                        </p:attrNameLst>
                                      </p:cBhvr>
                                      <p:to>
                                        <p:strVal val="visible"/>
                                      </p:to>
                                    </p:set>
                                    <p:anim calcmode="lin" valueType="num">
                                      <p:cBhvr>
                                        <p:cTn id="61" dur="500" fill="hold"/>
                                        <p:tgtEl>
                                          <p:spTgt spid="9">
                                            <p:bg/>
                                          </p:spTgt>
                                        </p:tgtEl>
                                        <p:attrNameLst>
                                          <p:attrName>ppt_w</p:attrName>
                                        </p:attrNameLst>
                                      </p:cBhvr>
                                      <p:tavLst>
                                        <p:tav tm="0">
                                          <p:val>
                                            <p:fltVal val="0"/>
                                          </p:val>
                                        </p:tav>
                                        <p:tav tm="100000">
                                          <p:val>
                                            <p:strVal val="#ppt_w"/>
                                          </p:val>
                                        </p:tav>
                                      </p:tavLst>
                                    </p:anim>
                                    <p:anim calcmode="lin" valueType="num">
                                      <p:cBhvr>
                                        <p:cTn id="62" dur="500" fill="hold"/>
                                        <p:tgtEl>
                                          <p:spTgt spid="9">
                                            <p:bg/>
                                          </p:spTgt>
                                        </p:tgtEl>
                                        <p:attrNameLst>
                                          <p:attrName>ppt_h</p:attrName>
                                        </p:attrNameLst>
                                      </p:cBhvr>
                                      <p:tavLst>
                                        <p:tav tm="0">
                                          <p:val>
                                            <p:fltVal val="0"/>
                                          </p:val>
                                        </p:tav>
                                        <p:tav tm="100000">
                                          <p:val>
                                            <p:strVal val="#ppt_h"/>
                                          </p:val>
                                        </p:tav>
                                      </p:tavLst>
                                    </p:anim>
                                    <p:animEffect transition="in" filter="fade">
                                      <p:cBhvr>
                                        <p:cTn id="63" dur="500"/>
                                        <p:tgtEl>
                                          <p:spTgt spid="9">
                                            <p:bg/>
                                          </p:spTgt>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9">
                                            <p:txEl>
                                              <p:pRg st="0" end="0"/>
                                            </p:txEl>
                                          </p:spTgt>
                                        </p:tgtEl>
                                        <p:attrNameLst>
                                          <p:attrName>style.visibility</p:attrName>
                                        </p:attrNameLst>
                                      </p:cBhvr>
                                      <p:to>
                                        <p:strVal val="visible"/>
                                      </p:to>
                                    </p:set>
                                    <p:anim calcmode="lin" valueType="num">
                                      <p:cBhvr>
                                        <p:cTn id="68"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69"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70" dur="500"/>
                                        <p:tgtEl>
                                          <p:spTgt spid="9">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9">
                                            <p:txEl>
                                              <p:pRg st="1" end="1"/>
                                            </p:txEl>
                                          </p:spTgt>
                                        </p:tgtEl>
                                        <p:attrNameLst>
                                          <p:attrName>style.visibility</p:attrName>
                                        </p:attrNameLst>
                                      </p:cBhvr>
                                      <p:to>
                                        <p:strVal val="visible"/>
                                      </p:to>
                                    </p:set>
                                    <p:anim calcmode="lin" valueType="num">
                                      <p:cBhvr>
                                        <p:cTn id="75"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76" dur="5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77" dur="500"/>
                                        <p:tgtEl>
                                          <p:spTgt spid="9">
                                            <p:txEl>
                                              <p:pRg st="1" end="1"/>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9">
                                            <p:txEl>
                                              <p:pRg st="2" end="2"/>
                                            </p:txEl>
                                          </p:spTgt>
                                        </p:tgtEl>
                                        <p:attrNameLst>
                                          <p:attrName>style.visibility</p:attrName>
                                        </p:attrNameLst>
                                      </p:cBhvr>
                                      <p:to>
                                        <p:strVal val="visible"/>
                                      </p:to>
                                    </p:set>
                                    <p:anim calcmode="lin" valueType="num">
                                      <p:cBhvr>
                                        <p:cTn id="82"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83"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84" dur="500"/>
                                        <p:tgtEl>
                                          <p:spTgt spid="9">
                                            <p:txEl>
                                              <p:pRg st="2" end="2"/>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53" presetClass="entr" presetSubtype="16" fill="hold" grpId="0" nodeType="clickEffect">
                                  <p:stCondLst>
                                    <p:cond delay="0"/>
                                  </p:stCondLst>
                                  <p:childTnLst>
                                    <p:set>
                                      <p:cBhvr>
                                        <p:cTn id="88" dur="1" fill="hold">
                                          <p:stCondLst>
                                            <p:cond delay="0"/>
                                          </p:stCondLst>
                                        </p:cTn>
                                        <p:tgtEl>
                                          <p:spTgt spid="9">
                                            <p:txEl>
                                              <p:pRg st="3" end="3"/>
                                            </p:txEl>
                                          </p:spTgt>
                                        </p:tgtEl>
                                        <p:attrNameLst>
                                          <p:attrName>style.visibility</p:attrName>
                                        </p:attrNameLst>
                                      </p:cBhvr>
                                      <p:to>
                                        <p:strVal val="visible"/>
                                      </p:to>
                                    </p:set>
                                    <p:anim calcmode="lin" valueType="num">
                                      <p:cBhvr>
                                        <p:cTn id="89"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90" dur="500" fill="hold"/>
                                        <p:tgtEl>
                                          <p:spTgt spid="9">
                                            <p:txEl>
                                              <p:pRg st="3" end="3"/>
                                            </p:txEl>
                                          </p:spTgt>
                                        </p:tgtEl>
                                        <p:attrNameLst>
                                          <p:attrName>ppt_h</p:attrName>
                                        </p:attrNameLst>
                                      </p:cBhvr>
                                      <p:tavLst>
                                        <p:tav tm="0">
                                          <p:val>
                                            <p:fltVal val="0"/>
                                          </p:val>
                                        </p:tav>
                                        <p:tav tm="100000">
                                          <p:val>
                                            <p:strVal val="#ppt_h"/>
                                          </p:val>
                                        </p:tav>
                                      </p:tavLst>
                                    </p:anim>
                                    <p:animEffect transition="in" filter="fade">
                                      <p:cBhvr>
                                        <p:cTn id="91" dur="500"/>
                                        <p:tgtEl>
                                          <p:spTgt spid="9">
                                            <p:txEl>
                                              <p:pRg st="3" end="3"/>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9">
                                            <p:txEl>
                                              <p:pRg st="4" end="4"/>
                                            </p:txEl>
                                          </p:spTgt>
                                        </p:tgtEl>
                                        <p:attrNameLst>
                                          <p:attrName>style.visibility</p:attrName>
                                        </p:attrNameLst>
                                      </p:cBhvr>
                                      <p:to>
                                        <p:strVal val="visible"/>
                                      </p:to>
                                    </p:set>
                                    <p:anim calcmode="lin" valueType="num">
                                      <p:cBhvr>
                                        <p:cTn id="96" dur="500" fill="hold"/>
                                        <p:tgtEl>
                                          <p:spTgt spid="9">
                                            <p:txEl>
                                              <p:pRg st="4" end="4"/>
                                            </p:txEl>
                                          </p:spTgt>
                                        </p:tgtEl>
                                        <p:attrNameLst>
                                          <p:attrName>ppt_w</p:attrName>
                                        </p:attrNameLst>
                                      </p:cBhvr>
                                      <p:tavLst>
                                        <p:tav tm="0">
                                          <p:val>
                                            <p:fltVal val="0"/>
                                          </p:val>
                                        </p:tav>
                                        <p:tav tm="100000">
                                          <p:val>
                                            <p:strVal val="#ppt_w"/>
                                          </p:val>
                                        </p:tav>
                                      </p:tavLst>
                                    </p:anim>
                                    <p:anim calcmode="lin" valueType="num">
                                      <p:cBhvr>
                                        <p:cTn id="97" dur="500" fill="hold"/>
                                        <p:tgtEl>
                                          <p:spTgt spid="9">
                                            <p:txEl>
                                              <p:pRg st="4" end="4"/>
                                            </p:txEl>
                                          </p:spTgt>
                                        </p:tgtEl>
                                        <p:attrNameLst>
                                          <p:attrName>ppt_h</p:attrName>
                                        </p:attrNameLst>
                                      </p:cBhvr>
                                      <p:tavLst>
                                        <p:tav tm="0">
                                          <p:val>
                                            <p:fltVal val="0"/>
                                          </p:val>
                                        </p:tav>
                                        <p:tav tm="100000">
                                          <p:val>
                                            <p:strVal val="#ppt_h"/>
                                          </p:val>
                                        </p:tav>
                                      </p:tavLst>
                                    </p:anim>
                                    <p:animEffect transition="in" filter="fade">
                                      <p:cBhvr>
                                        <p:cTn id="98" dur="500"/>
                                        <p:tgtEl>
                                          <p:spTgt spid="9">
                                            <p:txEl>
                                              <p:pRg st="4" end="4"/>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grpId="0" nodeType="clickEffect">
                                  <p:stCondLst>
                                    <p:cond delay="0"/>
                                  </p:stCondLst>
                                  <p:childTnLst>
                                    <p:set>
                                      <p:cBhvr>
                                        <p:cTn id="102" dur="1" fill="hold">
                                          <p:stCondLst>
                                            <p:cond delay="0"/>
                                          </p:stCondLst>
                                        </p:cTn>
                                        <p:tgtEl>
                                          <p:spTgt spid="7">
                                            <p:bg/>
                                          </p:spTgt>
                                        </p:tgtEl>
                                        <p:attrNameLst>
                                          <p:attrName>style.visibility</p:attrName>
                                        </p:attrNameLst>
                                      </p:cBhvr>
                                      <p:to>
                                        <p:strVal val="visible"/>
                                      </p:to>
                                    </p:set>
                                    <p:anim calcmode="lin" valueType="num">
                                      <p:cBhvr>
                                        <p:cTn id="103" dur="500" fill="hold"/>
                                        <p:tgtEl>
                                          <p:spTgt spid="7">
                                            <p:bg/>
                                          </p:spTgt>
                                        </p:tgtEl>
                                        <p:attrNameLst>
                                          <p:attrName>ppt_w</p:attrName>
                                        </p:attrNameLst>
                                      </p:cBhvr>
                                      <p:tavLst>
                                        <p:tav tm="0">
                                          <p:val>
                                            <p:fltVal val="0"/>
                                          </p:val>
                                        </p:tav>
                                        <p:tav tm="100000">
                                          <p:val>
                                            <p:strVal val="#ppt_w"/>
                                          </p:val>
                                        </p:tav>
                                      </p:tavLst>
                                    </p:anim>
                                    <p:anim calcmode="lin" valueType="num">
                                      <p:cBhvr>
                                        <p:cTn id="104" dur="500" fill="hold"/>
                                        <p:tgtEl>
                                          <p:spTgt spid="7">
                                            <p:bg/>
                                          </p:spTgt>
                                        </p:tgtEl>
                                        <p:attrNameLst>
                                          <p:attrName>ppt_h</p:attrName>
                                        </p:attrNameLst>
                                      </p:cBhvr>
                                      <p:tavLst>
                                        <p:tav tm="0">
                                          <p:val>
                                            <p:fltVal val="0"/>
                                          </p:val>
                                        </p:tav>
                                        <p:tav tm="100000">
                                          <p:val>
                                            <p:strVal val="#ppt_h"/>
                                          </p:val>
                                        </p:tav>
                                      </p:tavLst>
                                    </p:anim>
                                    <p:animEffect transition="in" filter="fade">
                                      <p:cBhvr>
                                        <p:cTn id="105" dur="500"/>
                                        <p:tgtEl>
                                          <p:spTgt spid="7">
                                            <p:bg/>
                                          </p:spTgt>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7">
                                            <p:txEl>
                                              <p:pRg st="0" end="0"/>
                                            </p:txEl>
                                          </p:spTgt>
                                        </p:tgtEl>
                                        <p:attrNameLst>
                                          <p:attrName>style.visibility</p:attrName>
                                        </p:attrNameLst>
                                      </p:cBhvr>
                                      <p:to>
                                        <p:strVal val="visible"/>
                                      </p:to>
                                    </p:set>
                                    <p:anim calcmode="lin" valueType="num">
                                      <p:cBhvr>
                                        <p:cTn id="110"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11"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112" dur="500"/>
                                        <p:tgtEl>
                                          <p:spTgt spid="7">
                                            <p:txEl>
                                              <p:pRg st="0" end="0"/>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53" presetClass="entr" presetSubtype="16" fill="hold" grpId="0" nodeType="clickEffect">
                                  <p:stCondLst>
                                    <p:cond delay="0"/>
                                  </p:stCondLst>
                                  <p:childTnLst>
                                    <p:set>
                                      <p:cBhvr>
                                        <p:cTn id="116" dur="1" fill="hold">
                                          <p:stCondLst>
                                            <p:cond delay="0"/>
                                          </p:stCondLst>
                                        </p:cTn>
                                        <p:tgtEl>
                                          <p:spTgt spid="7">
                                            <p:txEl>
                                              <p:pRg st="1" end="1"/>
                                            </p:txEl>
                                          </p:spTgt>
                                        </p:tgtEl>
                                        <p:attrNameLst>
                                          <p:attrName>style.visibility</p:attrName>
                                        </p:attrNameLst>
                                      </p:cBhvr>
                                      <p:to>
                                        <p:strVal val="visible"/>
                                      </p:to>
                                    </p:set>
                                    <p:anim calcmode="lin" valueType="num">
                                      <p:cBhvr>
                                        <p:cTn id="117"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18" dur="5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119" dur="500"/>
                                        <p:tgtEl>
                                          <p:spTgt spid="7">
                                            <p:txEl>
                                              <p:pRg st="1" end="1"/>
                                            </p:txEl>
                                          </p:spTgt>
                                        </p:tgtEl>
                                      </p:cBhvr>
                                    </p:animEffect>
                                  </p:childTnLst>
                                </p:cTn>
                              </p:par>
                            </p:childTnLst>
                          </p:cTn>
                        </p:par>
                      </p:childTnLst>
                    </p:cTn>
                  </p:par>
                  <p:par>
                    <p:cTn id="120" fill="hold">
                      <p:stCondLst>
                        <p:cond delay="indefinite"/>
                      </p:stCondLst>
                      <p:childTnLst>
                        <p:par>
                          <p:cTn id="121" fill="hold">
                            <p:stCondLst>
                              <p:cond delay="0"/>
                            </p:stCondLst>
                            <p:childTnLst>
                              <p:par>
                                <p:cTn id="122" presetID="53" presetClass="entr" presetSubtype="16" fill="hold" grpId="0" nodeType="clickEffect">
                                  <p:stCondLst>
                                    <p:cond delay="0"/>
                                  </p:stCondLst>
                                  <p:childTnLst>
                                    <p:set>
                                      <p:cBhvr>
                                        <p:cTn id="123" dur="1" fill="hold">
                                          <p:stCondLst>
                                            <p:cond delay="0"/>
                                          </p:stCondLst>
                                        </p:cTn>
                                        <p:tgtEl>
                                          <p:spTgt spid="7">
                                            <p:txEl>
                                              <p:pRg st="2" end="2"/>
                                            </p:txEl>
                                          </p:spTgt>
                                        </p:tgtEl>
                                        <p:attrNameLst>
                                          <p:attrName>style.visibility</p:attrName>
                                        </p:attrNameLst>
                                      </p:cBhvr>
                                      <p:to>
                                        <p:strVal val="visible"/>
                                      </p:to>
                                    </p:set>
                                    <p:anim calcmode="lin" valueType="num">
                                      <p:cBhvr>
                                        <p:cTn id="124"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25" dur="500" fill="hold"/>
                                        <p:tgtEl>
                                          <p:spTgt spid="7">
                                            <p:txEl>
                                              <p:pRg st="2" end="2"/>
                                            </p:txEl>
                                          </p:spTgt>
                                        </p:tgtEl>
                                        <p:attrNameLst>
                                          <p:attrName>ppt_h</p:attrName>
                                        </p:attrNameLst>
                                      </p:cBhvr>
                                      <p:tavLst>
                                        <p:tav tm="0">
                                          <p:val>
                                            <p:fltVal val="0"/>
                                          </p:val>
                                        </p:tav>
                                        <p:tav tm="100000">
                                          <p:val>
                                            <p:strVal val="#ppt_h"/>
                                          </p:val>
                                        </p:tav>
                                      </p:tavLst>
                                    </p:anim>
                                    <p:animEffect transition="in" filter="fade">
                                      <p:cBhvr>
                                        <p:cTn id="126" dur="500"/>
                                        <p:tgtEl>
                                          <p:spTgt spid="7">
                                            <p:txEl>
                                              <p:pRg st="2" end="2"/>
                                            </p:txEl>
                                          </p:spTgt>
                                        </p:tgtEl>
                                      </p:cBhvr>
                                    </p:animEffect>
                                  </p:childTnLst>
                                </p:cTn>
                              </p:par>
                            </p:childTnLst>
                          </p:cTn>
                        </p:par>
                      </p:childTnLst>
                    </p:cTn>
                  </p:par>
                  <p:par>
                    <p:cTn id="127" fill="hold">
                      <p:stCondLst>
                        <p:cond delay="indefinite"/>
                      </p:stCondLst>
                      <p:childTnLst>
                        <p:par>
                          <p:cTn id="128" fill="hold">
                            <p:stCondLst>
                              <p:cond delay="0"/>
                            </p:stCondLst>
                            <p:childTnLst>
                              <p:par>
                                <p:cTn id="129" presetID="53" presetClass="entr" presetSubtype="16" fill="hold" grpId="0" nodeType="clickEffect">
                                  <p:stCondLst>
                                    <p:cond delay="0"/>
                                  </p:stCondLst>
                                  <p:childTnLst>
                                    <p:set>
                                      <p:cBhvr>
                                        <p:cTn id="130" dur="1" fill="hold">
                                          <p:stCondLst>
                                            <p:cond delay="0"/>
                                          </p:stCondLst>
                                        </p:cTn>
                                        <p:tgtEl>
                                          <p:spTgt spid="7">
                                            <p:txEl>
                                              <p:pRg st="3" end="3"/>
                                            </p:txEl>
                                          </p:spTgt>
                                        </p:tgtEl>
                                        <p:attrNameLst>
                                          <p:attrName>style.visibility</p:attrName>
                                        </p:attrNameLst>
                                      </p:cBhvr>
                                      <p:to>
                                        <p:strVal val="visible"/>
                                      </p:to>
                                    </p:set>
                                    <p:anim calcmode="lin" valueType="num">
                                      <p:cBhvr>
                                        <p:cTn id="1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132" dur="500" fill="hold"/>
                                        <p:tgtEl>
                                          <p:spTgt spid="7">
                                            <p:txEl>
                                              <p:pRg st="3" end="3"/>
                                            </p:txEl>
                                          </p:spTgt>
                                        </p:tgtEl>
                                        <p:attrNameLst>
                                          <p:attrName>ppt_h</p:attrName>
                                        </p:attrNameLst>
                                      </p:cBhvr>
                                      <p:tavLst>
                                        <p:tav tm="0">
                                          <p:val>
                                            <p:fltVal val="0"/>
                                          </p:val>
                                        </p:tav>
                                        <p:tav tm="100000">
                                          <p:val>
                                            <p:strVal val="#ppt_h"/>
                                          </p:val>
                                        </p:tav>
                                      </p:tavLst>
                                    </p:anim>
                                    <p:animEffect transition="in" filter="fade">
                                      <p:cBhvr>
                                        <p:cTn id="133" dur="500"/>
                                        <p:tgtEl>
                                          <p:spTgt spid="7">
                                            <p:txEl>
                                              <p:pRg st="3" end="3"/>
                                            </p:txEl>
                                          </p:spTgt>
                                        </p:tgtEl>
                                      </p:cBhvr>
                                    </p:animEffect>
                                  </p:childTnLst>
                                </p:cTn>
                              </p:par>
                            </p:childTnLst>
                          </p:cTn>
                        </p:par>
                      </p:childTnLst>
                    </p:cTn>
                  </p:par>
                  <p:par>
                    <p:cTn id="134" fill="hold">
                      <p:stCondLst>
                        <p:cond delay="indefinite"/>
                      </p:stCondLst>
                      <p:childTnLst>
                        <p:par>
                          <p:cTn id="135" fill="hold">
                            <p:stCondLst>
                              <p:cond delay="0"/>
                            </p:stCondLst>
                            <p:childTnLst>
                              <p:par>
                                <p:cTn id="136" presetID="53" presetClass="entr" presetSubtype="16" fill="hold" grpId="0" nodeType="clickEffect">
                                  <p:stCondLst>
                                    <p:cond delay="0"/>
                                  </p:stCondLst>
                                  <p:childTnLst>
                                    <p:set>
                                      <p:cBhvr>
                                        <p:cTn id="137" dur="1" fill="hold">
                                          <p:stCondLst>
                                            <p:cond delay="0"/>
                                          </p:stCondLst>
                                        </p:cTn>
                                        <p:tgtEl>
                                          <p:spTgt spid="7">
                                            <p:txEl>
                                              <p:pRg st="4" end="4"/>
                                            </p:txEl>
                                          </p:spTgt>
                                        </p:tgtEl>
                                        <p:attrNameLst>
                                          <p:attrName>style.visibility</p:attrName>
                                        </p:attrNameLst>
                                      </p:cBhvr>
                                      <p:to>
                                        <p:strVal val="visible"/>
                                      </p:to>
                                    </p:set>
                                    <p:anim calcmode="lin" valueType="num">
                                      <p:cBhvr>
                                        <p:cTn id="138"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139" dur="500" fill="hold"/>
                                        <p:tgtEl>
                                          <p:spTgt spid="7">
                                            <p:txEl>
                                              <p:pRg st="4" end="4"/>
                                            </p:txEl>
                                          </p:spTgt>
                                        </p:tgtEl>
                                        <p:attrNameLst>
                                          <p:attrName>ppt_h</p:attrName>
                                        </p:attrNameLst>
                                      </p:cBhvr>
                                      <p:tavLst>
                                        <p:tav tm="0">
                                          <p:val>
                                            <p:fltVal val="0"/>
                                          </p:val>
                                        </p:tav>
                                        <p:tav tm="100000">
                                          <p:val>
                                            <p:strVal val="#ppt_h"/>
                                          </p:val>
                                        </p:tav>
                                      </p:tavLst>
                                    </p:anim>
                                    <p:animEffect transition="in" filter="fade">
                                      <p:cBhvr>
                                        <p:cTn id="140" dur="500"/>
                                        <p:tgtEl>
                                          <p:spTgt spid="7">
                                            <p:txEl>
                                              <p:pRg st="4" end="4"/>
                                            </p:txEl>
                                          </p:spTgt>
                                        </p:tgtEl>
                                      </p:cBhvr>
                                    </p:animEffect>
                                  </p:childTnLst>
                                </p:cTn>
                              </p:par>
                            </p:childTnLst>
                          </p:cTn>
                        </p:par>
                      </p:childTnLst>
                    </p:cTn>
                  </p:par>
                  <p:par>
                    <p:cTn id="141" fill="hold">
                      <p:stCondLst>
                        <p:cond delay="indefinite"/>
                      </p:stCondLst>
                      <p:childTnLst>
                        <p:par>
                          <p:cTn id="142" fill="hold">
                            <p:stCondLst>
                              <p:cond delay="0"/>
                            </p:stCondLst>
                            <p:childTnLst>
                              <p:par>
                                <p:cTn id="143" presetID="53" presetClass="entr" presetSubtype="16" fill="hold" grpId="0" nodeType="clickEffect">
                                  <p:stCondLst>
                                    <p:cond delay="0"/>
                                  </p:stCondLst>
                                  <p:childTnLst>
                                    <p:set>
                                      <p:cBhvr>
                                        <p:cTn id="144" dur="1" fill="hold">
                                          <p:stCondLst>
                                            <p:cond delay="0"/>
                                          </p:stCondLst>
                                        </p:cTn>
                                        <p:tgtEl>
                                          <p:spTgt spid="7">
                                            <p:txEl>
                                              <p:pRg st="5" end="5"/>
                                            </p:txEl>
                                          </p:spTgt>
                                        </p:tgtEl>
                                        <p:attrNameLst>
                                          <p:attrName>style.visibility</p:attrName>
                                        </p:attrNameLst>
                                      </p:cBhvr>
                                      <p:to>
                                        <p:strVal val="visible"/>
                                      </p:to>
                                    </p:set>
                                    <p:anim calcmode="lin" valueType="num">
                                      <p:cBhvr>
                                        <p:cTn id="145"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146" dur="500" fill="hold"/>
                                        <p:tgtEl>
                                          <p:spTgt spid="7">
                                            <p:txEl>
                                              <p:pRg st="5" end="5"/>
                                            </p:txEl>
                                          </p:spTgt>
                                        </p:tgtEl>
                                        <p:attrNameLst>
                                          <p:attrName>ppt_h</p:attrName>
                                        </p:attrNameLst>
                                      </p:cBhvr>
                                      <p:tavLst>
                                        <p:tav tm="0">
                                          <p:val>
                                            <p:fltVal val="0"/>
                                          </p:val>
                                        </p:tav>
                                        <p:tav tm="100000">
                                          <p:val>
                                            <p:strVal val="#ppt_h"/>
                                          </p:val>
                                        </p:tav>
                                      </p:tavLst>
                                    </p:anim>
                                    <p:animEffect transition="in" filter="fade">
                                      <p:cBhvr>
                                        <p:cTn id="147" dur="500"/>
                                        <p:tgtEl>
                                          <p:spTgt spid="7">
                                            <p:txEl>
                                              <p:pRg st="5" end="5"/>
                                            </p:txEl>
                                          </p:spTgt>
                                        </p:tgtEl>
                                      </p:cBhvr>
                                    </p:animEffect>
                                  </p:childTnLst>
                                </p:cTn>
                              </p:par>
                            </p:childTnLst>
                          </p:cTn>
                        </p:par>
                      </p:childTnLst>
                    </p:cTn>
                  </p:par>
                  <p:par>
                    <p:cTn id="148" fill="hold">
                      <p:stCondLst>
                        <p:cond delay="indefinite"/>
                      </p:stCondLst>
                      <p:childTnLst>
                        <p:par>
                          <p:cTn id="149" fill="hold">
                            <p:stCondLst>
                              <p:cond delay="0"/>
                            </p:stCondLst>
                            <p:childTnLst>
                              <p:par>
                                <p:cTn id="150" presetID="53" presetClass="entr" presetSubtype="16" fill="hold" grpId="0" nodeType="clickEffect">
                                  <p:stCondLst>
                                    <p:cond delay="0"/>
                                  </p:stCondLst>
                                  <p:childTnLst>
                                    <p:set>
                                      <p:cBhvr>
                                        <p:cTn id="151" dur="1" fill="hold">
                                          <p:stCondLst>
                                            <p:cond delay="0"/>
                                          </p:stCondLst>
                                        </p:cTn>
                                        <p:tgtEl>
                                          <p:spTgt spid="7">
                                            <p:txEl>
                                              <p:pRg st="6" end="6"/>
                                            </p:txEl>
                                          </p:spTgt>
                                        </p:tgtEl>
                                        <p:attrNameLst>
                                          <p:attrName>style.visibility</p:attrName>
                                        </p:attrNameLst>
                                      </p:cBhvr>
                                      <p:to>
                                        <p:strVal val="visible"/>
                                      </p:to>
                                    </p:set>
                                    <p:anim calcmode="lin" valueType="num">
                                      <p:cBhvr>
                                        <p:cTn id="152" dur="500" fill="hold"/>
                                        <p:tgtEl>
                                          <p:spTgt spid="7">
                                            <p:txEl>
                                              <p:pRg st="6" end="6"/>
                                            </p:txEl>
                                          </p:spTgt>
                                        </p:tgtEl>
                                        <p:attrNameLst>
                                          <p:attrName>ppt_w</p:attrName>
                                        </p:attrNameLst>
                                      </p:cBhvr>
                                      <p:tavLst>
                                        <p:tav tm="0">
                                          <p:val>
                                            <p:fltVal val="0"/>
                                          </p:val>
                                        </p:tav>
                                        <p:tav tm="100000">
                                          <p:val>
                                            <p:strVal val="#ppt_w"/>
                                          </p:val>
                                        </p:tav>
                                      </p:tavLst>
                                    </p:anim>
                                    <p:anim calcmode="lin" valueType="num">
                                      <p:cBhvr>
                                        <p:cTn id="153" dur="500" fill="hold"/>
                                        <p:tgtEl>
                                          <p:spTgt spid="7">
                                            <p:txEl>
                                              <p:pRg st="6" end="6"/>
                                            </p:txEl>
                                          </p:spTgt>
                                        </p:tgtEl>
                                        <p:attrNameLst>
                                          <p:attrName>ppt_h</p:attrName>
                                        </p:attrNameLst>
                                      </p:cBhvr>
                                      <p:tavLst>
                                        <p:tav tm="0">
                                          <p:val>
                                            <p:fltVal val="0"/>
                                          </p:val>
                                        </p:tav>
                                        <p:tav tm="100000">
                                          <p:val>
                                            <p:strVal val="#ppt_h"/>
                                          </p:val>
                                        </p:tav>
                                      </p:tavLst>
                                    </p:anim>
                                    <p:animEffect transition="in" filter="fade">
                                      <p:cBhvr>
                                        <p:cTn id="154" dur="500"/>
                                        <p:tgtEl>
                                          <p:spTgt spid="7">
                                            <p:txEl>
                                              <p:pRg st="6" end="6"/>
                                            </p:txEl>
                                          </p:spTgt>
                                        </p:tgtEl>
                                      </p:cBhvr>
                                    </p:animEffect>
                                  </p:childTnLst>
                                </p:cTn>
                              </p:par>
                            </p:childTnLst>
                          </p:cTn>
                        </p:par>
                      </p:childTnLst>
                    </p:cTn>
                  </p:par>
                  <p:par>
                    <p:cTn id="155" fill="hold">
                      <p:stCondLst>
                        <p:cond delay="indefinite"/>
                      </p:stCondLst>
                      <p:childTnLst>
                        <p:par>
                          <p:cTn id="156" fill="hold">
                            <p:stCondLst>
                              <p:cond delay="0"/>
                            </p:stCondLst>
                            <p:childTnLst>
                              <p:par>
                                <p:cTn id="157" presetID="53" presetClass="entr" presetSubtype="16" fill="hold" grpId="0" nodeType="clickEffect">
                                  <p:stCondLst>
                                    <p:cond delay="0"/>
                                  </p:stCondLst>
                                  <p:childTnLst>
                                    <p:set>
                                      <p:cBhvr>
                                        <p:cTn id="158" dur="1" fill="hold">
                                          <p:stCondLst>
                                            <p:cond delay="0"/>
                                          </p:stCondLst>
                                        </p:cTn>
                                        <p:tgtEl>
                                          <p:spTgt spid="7">
                                            <p:txEl>
                                              <p:pRg st="7" end="7"/>
                                            </p:txEl>
                                          </p:spTgt>
                                        </p:tgtEl>
                                        <p:attrNameLst>
                                          <p:attrName>style.visibility</p:attrName>
                                        </p:attrNameLst>
                                      </p:cBhvr>
                                      <p:to>
                                        <p:strVal val="visible"/>
                                      </p:to>
                                    </p:set>
                                    <p:anim calcmode="lin" valueType="num">
                                      <p:cBhvr>
                                        <p:cTn id="159" dur="500" fill="hold"/>
                                        <p:tgtEl>
                                          <p:spTgt spid="7">
                                            <p:txEl>
                                              <p:pRg st="7" end="7"/>
                                            </p:txEl>
                                          </p:spTgt>
                                        </p:tgtEl>
                                        <p:attrNameLst>
                                          <p:attrName>ppt_w</p:attrName>
                                        </p:attrNameLst>
                                      </p:cBhvr>
                                      <p:tavLst>
                                        <p:tav tm="0">
                                          <p:val>
                                            <p:fltVal val="0"/>
                                          </p:val>
                                        </p:tav>
                                        <p:tav tm="100000">
                                          <p:val>
                                            <p:strVal val="#ppt_w"/>
                                          </p:val>
                                        </p:tav>
                                      </p:tavLst>
                                    </p:anim>
                                    <p:anim calcmode="lin" valueType="num">
                                      <p:cBhvr>
                                        <p:cTn id="160" dur="500" fill="hold"/>
                                        <p:tgtEl>
                                          <p:spTgt spid="7">
                                            <p:txEl>
                                              <p:pRg st="7" end="7"/>
                                            </p:txEl>
                                          </p:spTgt>
                                        </p:tgtEl>
                                        <p:attrNameLst>
                                          <p:attrName>ppt_h</p:attrName>
                                        </p:attrNameLst>
                                      </p:cBhvr>
                                      <p:tavLst>
                                        <p:tav tm="0">
                                          <p:val>
                                            <p:fltVal val="0"/>
                                          </p:val>
                                        </p:tav>
                                        <p:tav tm="100000">
                                          <p:val>
                                            <p:strVal val="#ppt_h"/>
                                          </p:val>
                                        </p:tav>
                                      </p:tavLst>
                                    </p:anim>
                                    <p:animEffect transition="in" filter="fade">
                                      <p:cBhvr>
                                        <p:cTn id="161" dur="500"/>
                                        <p:tgtEl>
                                          <p:spTgt spid="7">
                                            <p:txEl>
                                              <p:pRg st="7" end="7"/>
                                            </p:txEl>
                                          </p:spTgt>
                                        </p:tgtEl>
                                      </p:cBhvr>
                                    </p:animEffect>
                                  </p:childTnLst>
                                </p:cTn>
                              </p:par>
                            </p:childTnLst>
                          </p:cTn>
                        </p:par>
                      </p:childTnLst>
                    </p:cTn>
                  </p:par>
                  <p:par>
                    <p:cTn id="162" fill="hold">
                      <p:stCondLst>
                        <p:cond delay="indefinite"/>
                      </p:stCondLst>
                      <p:childTnLst>
                        <p:par>
                          <p:cTn id="163" fill="hold">
                            <p:stCondLst>
                              <p:cond delay="0"/>
                            </p:stCondLst>
                            <p:childTnLst>
                              <p:par>
                                <p:cTn id="164" presetID="53" presetClass="entr" presetSubtype="16" fill="hold" grpId="0" nodeType="clickEffect">
                                  <p:stCondLst>
                                    <p:cond delay="0"/>
                                  </p:stCondLst>
                                  <p:childTnLst>
                                    <p:set>
                                      <p:cBhvr>
                                        <p:cTn id="165" dur="1" fill="hold">
                                          <p:stCondLst>
                                            <p:cond delay="0"/>
                                          </p:stCondLst>
                                        </p:cTn>
                                        <p:tgtEl>
                                          <p:spTgt spid="7">
                                            <p:txEl>
                                              <p:pRg st="8" end="8"/>
                                            </p:txEl>
                                          </p:spTgt>
                                        </p:tgtEl>
                                        <p:attrNameLst>
                                          <p:attrName>style.visibility</p:attrName>
                                        </p:attrNameLst>
                                      </p:cBhvr>
                                      <p:to>
                                        <p:strVal val="visible"/>
                                      </p:to>
                                    </p:set>
                                    <p:anim calcmode="lin" valueType="num">
                                      <p:cBhvr>
                                        <p:cTn id="166" dur="500" fill="hold"/>
                                        <p:tgtEl>
                                          <p:spTgt spid="7">
                                            <p:txEl>
                                              <p:pRg st="8" end="8"/>
                                            </p:txEl>
                                          </p:spTgt>
                                        </p:tgtEl>
                                        <p:attrNameLst>
                                          <p:attrName>ppt_w</p:attrName>
                                        </p:attrNameLst>
                                      </p:cBhvr>
                                      <p:tavLst>
                                        <p:tav tm="0">
                                          <p:val>
                                            <p:fltVal val="0"/>
                                          </p:val>
                                        </p:tav>
                                        <p:tav tm="100000">
                                          <p:val>
                                            <p:strVal val="#ppt_w"/>
                                          </p:val>
                                        </p:tav>
                                      </p:tavLst>
                                    </p:anim>
                                    <p:anim calcmode="lin" valueType="num">
                                      <p:cBhvr>
                                        <p:cTn id="167" dur="500" fill="hold"/>
                                        <p:tgtEl>
                                          <p:spTgt spid="7">
                                            <p:txEl>
                                              <p:pRg st="8" end="8"/>
                                            </p:txEl>
                                          </p:spTgt>
                                        </p:tgtEl>
                                        <p:attrNameLst>
                                          <p:attrName>ppt_h</p:attrName>
                                        </p:attrNameLst>
                                      </p:cBhvr>
                                      <p:tavLst>
                                        <p:tav tm="0">
                                          <p:val>
                                            <p:fltVal val="0"/>
                                          </p:val>
                                        </p:tav>
                                        <p:tav tm="100000">
                                          <p:val>
                                            <p:strVal val="#ppt_h"/>
                                          </p:val>
                                        </p:tav>
                                      </p:tavLst>
                                    </p:anim>
                                    <p:animEffect transition="in" filter="fade">
                                      <p:cBhvr>
                                        <p:cTn id="168"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animBg="1"/>
      <p:bldP spid="9" grpId="0" build="p" animBg="1"/>
      <p:bldP spid="7"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0" y="581717"/>
            <a:ext cx="5994400" cy="3990283"/>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en-US" sz="1500" b="1" dirty="0" err="1">
                <a:solidFill>
                  <a:schemeClr val="bg1"/>
                </a:solidFill>
              </a:rPr>
              <a:t>Metode</a:t>
            </a:r>
            <a:r>
              <a:rPr lang="en-US" sz="1500" b="1" dirty="0">
                <a:solidFill>
                  <a:schemeClr val="bg1"/>
                </a:solidFill>
              </a:rPr>
              <a:t> </a:t>
            </a:r>
            <a:r>
              <a:rPr lang="en-US" sz="1500" b="1" dirty="0" err="1">
                <a:solidFill>
                  <a:schemeClr val="bg1"/>
                </a:solidFill>
              </a:rPr>
              <a:t>ugradnje</a:t>
            </a:r>
            <a:r>
              <a:rPr lang="en-US" sz="1500" b="1" dirty="0">
                <a:solidFill>
                  <a:schemeClr val="bg1"/>
                </a:solidFill>
              </a:rPr>
              <a:t> </a:t>
            </a:r>
            <a:r>
              <a:rPr lang="en-US" sz="1500" b="1" dirty="0" err="1">
                <a:solidFill>
                  <a:schemeClr val="bg1"/>
                </a:solidFill>
              </a:rPr>
              <a:t>i</a:t>
            </a:r>
            <a:r>
              <a:rPr lang="en-US" sz="1500" b="1" dirty="0">
                <a:solidFill>
                  <a:schemeClr val="bg1"/>
                </a:solidFill>
              </a:rPr>
              <a:t> </a:t>
            </a:r>
            <a:r>
              <a:rPr lang="en-US" sz="1500" b="1" dirty="0" err="1">
                <a:solidFill>
                  <a:schemeClr val="bg1"/>
                </a:solidFill>
              </a:rPr>
              <a:t>njegovanja</a:t>
            </a:r>
            <a:r>
              <a:rPr lang="en-US" sz="1500" b="1" dirty="0">
                <a:solidFill>
                  <a:schemeClr val="bg1"/>
                </a:solidFill>
              </a:rPr>
              <a:t> </a:t>
            </a:r>
            <a:r>
              <a:rPr lang="en-US" sz="1500" b="1" dirty="0" err="1">
                <a:solidFill>
                  <a:schemeClr val="bg1"/>
                </a:solidFill>
              </a:rPr>
              <a:t>nasutog</a:t>
            </a:r>
            <a:r>
              <a:rPr lang="en-US" sz="1500" b="1" dirty="0">
                <a:solidFill>
                  <a:schemeClr val="bg1"/>
                </a:solidFill>
              </a:rPr>
              <a:t> </a:t>
            </a:r>
            <a:r>
              <a:rPr lang="en-US" sz="1500" b="1" dirty="0" err="1" smtClean="0">
                <a:solidFill>
                  <a:schemeClr val="bg1"/>
                </a:solidFill>
              </a:rPr>
              <a:t>materijala</a:t>
            </a:r>
            <a:endParaRPr lang="sr-Latn-ME" sz="1500" b="1" dirty="0" smtClean="0">
              <a:solidFill>
                <a:schemeClr val="bg1"/>
              </a:solidFill>
            </a:endParaRPr>
          </a:p>
          <a:p>
            <a:pPr marL="342900" indent="-342900" algn="just">
              <a:lnSpc>
                <a:spcPct val="100000"/>
              </a:lnSpc>
              <a:buFont typeface="Wingdings" panose="05000000000000000000" pitchFamily="2" charset="2"/>
              <a:buChar char="§"/>
            </a:pPr>
            <a:r>
              <a:rPr lang="en-US" sz="1500" dirty="0" err="1">
                <a:solidFill>
                  <a:schemeClr val="bg1"/>
                </a:solidFill>
              </a:rPr>
              <a:t>Kada</a:t>
            </a:r>
            <a:r>
              <a:rPr lang="en-US" sz="1500" dirty="0">
                <a:solidFill>
                  <a:schemeClr val="bg1"/>
                </a:solidFill>
              </a:rPr>
              <a:t> se </a:t>
            </a:r>
            <a:r>
              <a:rPr lang="en-US" sz="1500" dirty="0" err="1" smtClean="0">
                <a:solidFill>
                  <a:schemeClr val="bg1"/>
                </a:solidFill>
              </a:rPr>
              <a:t>ve</a:t>
            </a:r>
            <a:r>
              <a:rPr lang="sr-Latn-ME" sz="1500" dirty="0" smtClean="0">
                <a:solidFill>
                  <a:schemeClr val="bg1"/>
                </a:solidFill>
              </a:rPr>
              <a:t>ća</a:t>
            </a:r>
            <a:r>
              <a:rPr lang="en-US" sz="1500" dirty="0" smtClean="0">
                <a:solidFill>
                  <a:schemeClr val="bg1"/>
                </a:solidFill>
              </a:rPr>
              <a:t> </a:t>
            </a:r>
            <a:r>
              <a:rPr lang="en-US" sz="1500" dirty="0" err="1">
                <a:solidFill>
                  <a:schemeClr val="bg1"/>
                </a:solidFill>
              </a:rPr>
              <a:t>konstrukcija</a:t>
            </a:r>
            <a:r>
              <a:rPr lang="en-US" sz="1500" dirty="0">
                <a:solidFill>
                  <a:schemeClr val="bg1"/>
                </a:solidFill>
              </a:rPr>
              <a:t> </a:t>
            </a:r>
            <a:r>
              <a:rPr lang="en-US" sz="1500" dirty="0" err="1">
                <a:solidFill>
                  <a:schemeClr val="bg1"/>
                </a:solidFill>
              </a:rPr>
              <a:t>gradi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plitkom</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nasipu</a:t>
            </a:r>
            <a:r>
              <a:rPr lang="en-US" sz="1500" dirty="0">
                <a:solidFill>
                  <a:schemeClr val="bg1"/>
                </a:solidFill>
              </a:rPr>
              <a:t> </a:t>
            </a:r>
            <a:r>
              <a:rPr lang="en-US" sz="1500" dirty="0" err="1">
                <a:solidFill>
                  <a:schemeClr val="bg1"/>
                </a:solidFill>
              </a:rPr>
              <a:t>srednje</a:t>
            </a:r>
            <a:r>
              <a:rPr lang="en-US" sz="1500" dirty="0">
                <a:solidFill>
                  <a:schemeClr val="bg1"/>
                </a:solidFill>
              </a:rPr>
              <a:t> </a:t>
            </a:r>
            <a:r>
              <a:rPr lang="en-US" sz="1500" dirty="0" err="1">
                <a:solidFill>
                  <a:schemeClr val="bg1"/>
                </a:solidFill>
              </a:rPr>
              <a:t>dubine</a:t>
            </a:r>
            <a:r>
              <a:rPr lang="en-US" sz="1500" dirty="0">
                <a:solidFill>
                  <a:schemeClr val="bg1"/>
                </a:solidFill>
              </a:rPr>
              <a:t>, </a:t>
            </a:r>
            <a:r>
              <a:rPr lang="en-US" sz="1500" dirty="0" err="1">
                <a:solidFill>
                  <a:schemeClr val="bg1"/>
                </a:solidFill>
              </a:rPr>
              <a:t>loše</a:t>
            </a:r>
            <a:r>
              <a:rPr lang="en-US" sz="1500" dirty="0">
                <a:solidFill>
                  <a:schemeClr val="bg1"/>
                </a:solidFill>
              </a:rPr>
              <a:t> </a:t>
            </a:r>
            <a:r>
              <a:rPr lang="en-US" sz="1500" dirty="0" err="1">
                <a:solidFill>
                  <a:schemeClr val="bg1"/>
                </a:solidFill>
              </a:rPr>
              <a:t>fizičko-mehaničke</a:t>
            </a:r>
            <a:r>
              <a:rPr lang="en-US" sz="1500" dirty="0">
                <a:solidFill>
                  <a:schemeClr val="bg1"/>
                </a:solidFill>
              </a:rPr>
              <a:t> </a:t>
            </a:r>
            <a:r>
              <a:rPr lang="en-US" sz="1500" dirty="0" err="1">
                <a:solidFill>
                  <a:schemeClr val="bg1"/>
                </a:solidFill>
              </a:rPr>
              <a:t>karakteristike</a:t>
            </a:r>
            <a:r>
              <a:rPr lang="en-US" sz="1500" dirty="0">
                <a:solidFill>
                  <a:schemeClr val="bg1"/>
                </a:solidFill>
              </a:rPr>
              <a:t> </a:t>
            </a:r>
            <a:r>
              <a:rPr lang="en-US" sz="1500" dirty="0" err="1">
                <a:solidFill>
                  <a:schemeClr val="bg1"/>
                </a:solidFill>
              </a:rPr>
              <a:t>tla</a:t>
            </a:r>
            <a:r>
              <a:rPr lang="en-US" sz="1500" dirty="0">
                <a:solidFill>
                  <a:schemeClr val="bg1"/>
                </a:solidFill>
              </a:rPr>
              <a:t> se </a:t>
            </a:r>
            <a:r>
              <a:rPr lang="en-US" sz="1500" dirty="0" err="1">
                <a:solidFill>
                  <a:schemeClr val="bg1"/>
                </a:solidFill>
              </a:rPr>
              <a:t>mogu</a:t>
            </a:r>
            <a:r>
              <a:rPr lang="en-US" sz="1500" dirty="0">
                <a:solidFill>
                  <a:schemeClr val="bg1"/>
                </a:solidFill>
              </a:rPr>
              <a:t> </a:t>
            </a:r>
            <a:r>
              <a:rPr lang="en-US" sz="1500" dirty="0" err="1">
                <a:solidFill>
                  <a:schemeClr val="bg1"/>
                </a:solidFill>
              </a:rPr>
              <a:t>zaobići</a:t>
            </a:r>
            <a:r>
              <a:rPr lang="en-US" sz="1500" dirty="0">
                <a:solidFill>
                  <a:schemeClr val="bg1"/>
                </a:solidFill>
              </a:rPr>
              <a:t> </a:t>
            </a:r>
            <a:r>
              <a:rPr lang="en-US" sz="1500" dirty="0" err="1">
                <a:solidFill>
                  <a:schemeClr val="bg1"/>
                </a:solidFill>
              </a:rPr>
              <a:t>korišćenjem</a:t>
            </a:r>
            <a:r>
              <a:rPr lang="en-US" sz="1500" dirty="0">
                <a:solidFill>
                  <a:schemeClr val="bg1"/>
                </a:solidFill>
              </a:rPr>
              <a:t> </a:t>
            </a:r>
            <a:r>
              <a:rPr lang="en-US" sz="1500" dirty="0" err="1">
                <a:solidFill>
                  <a:schemeClr val="bg1"/>
                </a:solidFill>
              </a:rPr>
              <a:t>šipova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visećeg</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izdignutog</a:t>
            </a:r>
            <a:r>
              <a:rPr lang="en-US" sz="1500" dirty="0">
                <a:solidFill>
                  <a:schemeClr val="bg1"/>
                </a:solidFill>
              </a:rPr>
              <a:t> </a:t>
            </a:r>
            <a:r>
              <a:rPr lang="en-US" sz="1500" dirty="0" err="1">
                <a:solidFill>
                  <a:schemeClr val="bg1"/>
                </a:solidFill>
              </a:rPr>
              <a:t>poda</a:t>
            </a:r>
            <a:r>
              <a:rPr lang="en-US" sz="1500" dirty="0">
                <a:solidFill>
                  <a:schemeClr val="bg1"/>
                </a:solidFill>
              </a:rPr>
              <a:t> (</a:t>
            </a:r>
            <a:r>
              <a:rPr lang="en-US" sz="1500" dirty="0" err="1">
                <a:solidFill>
                  <a:schemeClr val="bg1"/>
                </a:solidFill>
              </a:rPr>
              <a:t>engl.</a:t>
            </a:r>
            <a:r>
              <a:rPr lang="en-US" sz="1500" dirty="0">
                <a:solidFill>
                  <a:schemeClr val="bg1"/>
                </a:solidFill>
              </a:rPr>
              <a:t> suspended floor). </a:t>
            </a:r>
            <a:endParaRPr lang="en-US"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Viseći</a:t>
            </a:r>
            <a:r>
              <a:rPr lang="en-US" sz="1500" dirty="0" smtClean="0">
                <a:solidFill>
                  <a:schemeClr val="bg1"/>
                </a:solidFill>
              </a:rPr>
              <a:t> </a:t>
            </a:r>
            <a:r>
              <a:rPr lang="en-US" sz="1500" dirty="0">
                <a:solidFill>
                  <a:schemeClr val="bg1"/>
                </a:solidFill>
              </a:rPr>
              <a:t>pod je </a:t>
            </a:r>
            <a:r>
              <a:rPr lang="en-US" sz="1500" dirty="0" err="1">
                <a:solidFill>
                  <a:schemeClr val="bg1"/>
                </a:solidFill>
              </a:rPr>
              <a:t>postupak</a:t>
            </a:r>
            <a:r>
              <a:rPr lang="en-US" sz="1500" dirty="0">
                <a:solidFill>
                  <a:schemeClr val="bg1"/>
                </a:solidFill>
              </a:rPr>
              <a:t> u </a:t>
            </a:r>
            <a:r>
              <a:rPr lang="en-US" sz="1500" dirty="0" err="1">
                <a:solidFill>
                  <a:schemeClr val="bg1"/>
                </a:solidFill>
              </a:rPr>
              <a:t>kom</a:t>
            </a:r>
            <a:r>
              <a:rPr lang="en-US" sz="1500" dirty="0">
                <a:solidFill>
                  <a:schemeClr val="bg1"/>
                </a:solidFill>
              </a:rPr>
              <a:t> se </a:t>
            </a:r>
            <a:r>
              <a:rPr lang="en-US" sz="1500" dirty="0" err="1">
                <a:solidFill>
                  <a:schemeClr val="bg1"/>
                </a:solidFill>
              </a:rPr>
              <a:t>konstrukcija</a:t>
            </a:r>
            <a:r>
              <a:rPr lang="en-US" sz="1500" dirty="0">
                <a:solidFill>
                  <a:schemeClr val="bg1"/>
                </a:solidFill>
              </a:rPr>
              <a:t> </a:t>
            </a:r>
            <a:r>
              <a:rPr lang="en-US" sz="1500" dirty="0" err="1">
                <a:solidFill>
                  <a:schemeClr val="bg1"/>
                </a:solidFill>
              </a:rPr>
              <a:t>fundira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šipovima</a:t>
            </a:r>
            <a:r>
              <a:rPr lang="en-US" sz="1500" dirty="0">
                <a:solidFill>
                  <a:schemeClr val="bg1"/>
                </a:solidFill>
              </a:rPr>
              <a:t> </a:t>
            </a:r>
            <a:r>
              <a:rPr lang="en-US" sz="1500" dirty="0" err="1">
                <a:solidFill>
                  <a:schemeClr val="bg1"/>
                </a:solidFill>
              </a:rPr>
              <a:t>pri</a:t>
            </a:r>
            <a:r>
              <a:rPr lang="en-US" sz="1500" dirty="0">
                <a:solidFill>
                  <a:schemeClr val="bg1"/>
                </a:solidFill>
              </a:rPr>
              <a:t> </a:t>
            </a:r>
            <a:r>
              <a:rPr lang="en-US" sz="1500" dirty="0" err="1">
                <a:solidFill>
                  <a:schemeClr val="bg1"/>
                </a:solidFill>
              </a:rPr>
              <a:t>čemu</a:t>
            </a:r>
            <a:r>
              <a:rPr lang="en-US" sz="1500" dirty="0">
                <a:solidFill>
                  <a:schemeClr val="bg1"/>
                </a:solidFill>
              </a:rPr>
              <a:t> se </a:t>
            </a:r>
            <a:r>
              <a:rPr lang="en-US" sz="1500" dirty="0" err="1">
                <a:solidFill>
                  <a:schemeClr val="bg1"/>
                </a:solidFill>
              </a:rPr>
              <a:t>sam</a:t>
            </a:r>
            <a:r>
              <a:rPr lang="en-US" sz="1500" dirty="0">
                <a:solidFill>
                  <a:schemeClr val="bg1"/>
                </a:solidFill>
              </a:rPr>
              <a:t> </a:t>
            </a:r>
            <a:r>
              <a:rPr lang="en-US" sz="1500" dirty="0" err="1">
                <a:solidFill>
                  <a:schemeClr val="bg1"/>
                </a:solidFill>
              </a:rPr>
              <a:t>objekat</a:t>
            </a:r>
            <a:r>
              <a:rPr lang="en-US" sz="1500" dirty="0">
                <a:solidFill>
                  <a:schemeClr val="bg1"/>
                </a:solidFill>
              </a:rPr>
              <a:t> </a:t>
            </a:r>
            <a:r>
              <a:rPr lang="en-US" sz="1500" dirty="0" err="1">
                <a:solidFill>
                  <a:schemeClr val="bg1"/>
                </a:solidFill>
              </a:rPr>
              <a:t>izdiže</a:t>
            </a:r>
            <a:r>
              <a:rPr lang="en-US" sz="1500" dirty="0">
                <a:solidFill>
                  <a:schemeClr val="bg1"/>
                </a:solidFill>
              </a:rPr>
              <a:t> </a:t>
            </a:r>
            <a:r>
              <a:rPr lang="en-US" sz="1500" dirty="0" err="1">
                <a:solidFill>
                  <a:schemeClr val="bg1"/>
                </a:solidFill>
              </a:rPr>
              <a:t>iznad</a:t>
            </a:r>
            <a:r>
              <a:rPr lang="en-US" sz="1500" dirty="0">
                <a:solidFill>
                  <a:schemeClr val="bg1"/>
                </a:solidFill>
              </a:rPr>
              <a:t> </a:t>
            </a:r>
            <a:r>
              <a:rPr lang="en-US" sz="1500" dirty="0" err="1">
                <a:solidFill>
                  <a:schemeClr val="bg1"/>
                </a:solidFill>
              </a:rPr>
              <a:t>terena</a:t>
            </a:r>
            <a:r>
              <a:rPr lang="en-US" sz="1500" dirty="0">
                <a:solidFill>
                  <a:schemeClr val="bg1"/>
                </a:solidFill>
              </a:rPr>
              <a:t> u </a:t>
            </a:r>
            <a:r>
              <a:rPr lang="en-US" sz="1500" dirty="0" err="1">
                <a:solidFill>
                  <a:schemeClr val="bg1"/>
                </a:solidFill>
              </a:rPr>
              <a:t>visini</a:t>
            </a:r>
            <a:r>
              <a:rPr lang="en-US" sz="1500" dirty="0">
                <a:solidFill>
                  <a:schemeClr val="bg1"/>
                </a:solidFill>
              </a:rPr>
              <a:t> </a:t>
            </a:r>
            <a:r>
              <a:rPr lang="en-US" sz="1500" dirty="0" err="1">
                <a:solidFill>
                  <a:schemeClr val="bg1"/>
                </a:solidFill>
              </a:rPr>
              <a:t>raspona</a:t>
            </a:r>
            <a:r>
              <a:rPr lang="en-US" sz="1500" dirty="0">
                <a:solidFill>
                  <a:schemeClr val="bg1"/>
                </a:solidFill>
              </a:rPr>
              <a:t> 0.2-1.0 m </a:t>
            </a:r>
            <a:r>
              <a:rPr lang="en-US" sz="1500" dirty="0" err="1">
                <a:solidFill>
                  <a:schemeClr val="bg1"/>
                </a:solidFill>
              </a:rPr>
              <a:t>kako</a:t>
            </a:r>
            <a:r>
              <a:rPr lang="en-US" sz="1500" dirty="0">
                <a:solidFill>
                  <a:schemeClr val="bg1"/>
                </a:solidFill>
              </a:rPr>
              <a:t> bi se </a:t>
            </a:r>
            <a:r>
              <a:rPr lang="en-US" sz="1500" dirty="0" err="1">
                <a:solidFill>
                  <a:schemeClr val="bg1"/>
                </a:solidFill>
              </a:rPr>
              <a:t>izbjegao</a:t>
            </a:r>
            <a:r>
              <a:rPr lang="en-US" sz="1500" dirty="0">
                <a:solidFill>
                  <a:schemeClr val="bg1"/>
                </a:solidFill>
              </a:rPr>
              <a:t> </a:t>
            </a:r>
            <a:r>
              <a:rPr lang="en-US" sz="1500" dirty="0" err="1">
                <a:solidFill>
                  <a:schemeClr val="bg1"/>
                </a:solidFill>
              </a:rPr>
              <a:t>sam</a:t>
            </a:r>
            <a:r>
              <a:rPr lang="en-US" sz="1500" dirty="0">
                <a:solidFill>
                  <a:schemeClr val="bg1"/>
                </a:solidFill>
              </a:rPr>
              <a:t> </a:t>
            </a:r>
            <a:r>
              <a:rPr lang="en-US" sz="1500" dirty="0" err="1">
                <a:solidFill>
                  <a:schemeClr val="bg1"/>
                </a:solidFill>
              </a:rPr>
              <a:t>kontakt</a:t>
            </a:r>
            <a:r>
              <a:rPr lang="en-US" sz="1500" dirty="0">
                <a:solidFill>
                  <a:schemeClr val="bg1"/>
                </a:solidFill>
              </a:rPr>
              <a:t> </a:t>
            </a:r>
            <a:r>
              <a:rPr lang="en-US" sz="1500" dirty="0" err="1">
                <a:solidFill>
                  <a:schemeClr val="bg1"/>
                </a:solidFill>
              </a:rPr>
              <a:t>objekta</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smtClean="0">
                <a:solidFill>
                  <a:schemeClr val="bg1"/>
                </a:solidFill>
              </a:rPr>
              <a:t>tlom</a:t>
            </a:r>
            <a:r>
              <a:rPr lang="en-US" sz="1500" dirty="0" smtClean="0">
                <a:solidFill>
                  <a:schemeClr val="bg1"/>
                </a:solidFill>
              </a:rPr>
              <a:t>. </a:t>
            </a:r>
          </a:p>
          <a:p>
            <a:pPr marL="342900" indent="-342900" algn="just">
              <a:lnSpc>
                <a:spcPct val="100000"/>
              </a:lnSpc>
              <a:buFont typeface="Wingdings" panose="05000000000000000000" pitchFamily="2" charset="2"/>
              <a:buChar char="§"/>
            </a:pPr>
            <a:r>
              <a:rPr lang="en-US" sz="1500" dirty="0" err="1" smtClean="0">
                <a:solidFill>
                  <a:schemeClr val="bg1"/>
                </a:solidFill>
              </a:rPr>
              <a:t>Ponekad</a:t>
            </a:r>
            <a:r>
              <a:rPr lang="en-US" sz="1500" dirty="0" smtClean="0">
                <a:solidFill>
                  <a:schemeClr val="bg1"/>
                </a:solidFill>
              </a:rPr>
              <a:t> </a:t>
            </a:r>
            <a:r>
              <a:rPr lang="en-US" sz="1500" dirty="0">
                <a:solidFill>
                  <a:schemeClr val="bg1"/>
                </a:solidFill>
              </a:rPr>
              <a:t>se, </a:t>
            </a:r>
            <a:r>
              <a:rPr lang="en-US" sz="1500" dirty="0" err="1">
                <a:solidFill>
                  <a:schemeClr val="bg1"/>
                </a:solidFill>
              </a:rPr>
              <a:t>ukoliko</a:t>
            </a:r>
            <a:r>
              <a:rPr lang="en-US" sz="1500" dirty="0">
                <a:solidFill>
                  <a:schemeClr val="bg1"/>
                </a:solidFill>
              </a:rPr>
              <a:t> je to </a:t>
            </a:r>
            <a:r>
              <a:rPr lang="en-US" sz="1500" dirty="0" err="1">
                <a:solidFill>
                  <a:schemeClr val="bg1"/>
                </a:solidFill>
              </a:rPr>
              <a:t>neophodno</a:t>
            </a:r>
            <a:r>
              <a:rPr lang="en-US" sz="1500" dirty="0">
                <a:solidFill>
                  <a:schemeClr val="bg1"/>
                </a:solidFill>
              </a:rPr>
              <a:t>, </a:t>
            </a:r>
            <a:r>
              <a:rPr lang="en-US" sz="1500" dirty="0" err="1">
                <a:solidFill>
                  <a:schemeClr val="bg1"/>
                </a:solidFill>
              </a:rPr>
              <a:t>vrši</a:t>
            </a:r>
            <a:r>
              <a:rPr lang="en-US" sz="1500" dirty="0">
                <a:solidFill>
                  <a:schemeClr val="bg1"/>
                </a:solidFill>
              </a:rPr>
              <a:t> </a:t>
            </a:r>
            <a:r>
              <a:rPr lang="en-US" sz="1500" dirty="0" err="1">
                <a:solidFill>
                  <a:schemeClr val="bg1"/>
                </a:solidFill>
              </a:rPr>
              <a:t>ventilacija</a:t>
            </a:r>
            <a:r>
              <a:rPr lang="en-US" sz="1500" dirty="0">
                <a:solidFill>
                  <a:schemeClr val="bg1"/>
                </a:solidFill>
              </a:rPr>
              <a:t> </a:t>
            </a:r>
            <a:r>
              <a:rPr lang="en-US" sz="1500" dirty="0" err="1">
                <a:solidFill>
                  <a:schemeClr val="bg1"/>
                </a:solidFill>
              </a:rPr>
              <a:t>prostora</a:t>
            </a:r>
            <a:r>
              <a:rPr lang="en-US" sz="1500" dirty="0">
                <a:solidFill>
                  <a:schemeClr val="bg1"/>
                </a:solidFill>
              </a:rPr>
              <a:t> </a:t>
            </a:r>
            <a:r>
              <a:rPr lang="en-US" sz="1500" dirty="0" err="1">
                <a:solidFill>
                  <a:schemeClr val="bg1"/>
                </a:solidFill>
              </a:rPr>
              <a:t>između</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objekta</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što</a:t>
            </a:r>
            <a:r>
              <a:rPr lang="en-US" sz="1500" dirty="0">
                <a:solidFill>
                  <a:schemeClr val="bg1"/>
                </a:solidFill>
              </a:rPr>
              <a:t> je to </a:t>
            </a:r>
            <a:r>
              <a:rPr lang="en-US" sz="1500" dirty="0" err="1">
                <a:solidFill>
                  <a:schemeClr val="bg1"/>
                </a:solidFill>
              </a:rPr>
              <a:t>slučaj</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rehabilitovanim</a:t>
            </a:r>
            <a:r>
              <a:rPr lang="en-US" sz="1500" dirty="0">
                <a:solidFill>
                  <a:schemeClr val="bg1"/>
                </a:solidFill>
              </a:rPr>
              <a:t> </a:t>
            </a:r>
            <a:r>
              <a:rPr lang="en-US" sz="1500" dirty="0" err="1">
                <a:solidFill>
                  <a:schemeClr val="bg1"/>
                </a:solidFill>
              </a:rPr>
              <a:t>deponijama</a:t>
            </a:r>
            <a:r>
              <a:rPr lang="en-US" sz="1500" dirty="0">
                <a:solidFill>
                  <a:schemeClr val="bg1"/>
                </a:solidFill>
              </a:rPr>
              <a:t> </a:t>
            </a:r>
            <a:r>
              <a:rPr lang="en-US" sz="1500" dirty="0" err="1">
                <a:solidFill>
                  <a:schemeClr val="bg1"/>
                </a:solidFill>
              </a:rPr>
              <a:t>koje</a:t>
            </a:r>
            <a:r>
              <a:rPr lang="en-US" sz="1500" dirty="0">
                <a:solidFill>
                  <a:schemeClr val="bg1"/>
                </a:solidFill>
              </a:rPr>
              <a:t> u </a:t>
            </a:r>
            <a:r>
              <a:rPr lang="en-US" sz="1500" dirty="0" err="1">
                <a:solidFill>
                  <a:schemeClr val="bg1"/>
                </a:solidFill>
              </a:rPr>
              <a:t>sebi</a:t>
            </a:r>
            <a:r>
              <a:rPr lang="en-US" sz="1500" dirty="0">
                <a:solidFill>
                  <a:schemeClr val="bg1"/>
                </a:solidFill>
              </a:rPr>
              <a:t> </a:t>
            </a:r>
            <a:r>
              <a:rPr lang="en-US" sz="1500" dirty="0" err="1">
                <a:solidFill>
                  <a:schemeClr val="bg1"/>
                </a:solidFill>
              </a:rPr>
              <a:t>sadrže</a:t>
            </a:r>
            <a:r>
              <a:rPr lang="en-US" sz="1500" dirty="0">
                <a:solidFill>
                  <a:schemeClr val="bg1"/>
                </a:solidFill>
              </a:rPr>
              <a:t> </a:t>
            </a:r>
            <a:r>
              <a:rPr lang="en-US" sz="1500" dirty="0" err="1">
                <a:solidFill>
                  <a:schemeClr val="bg1"/>
                </a:solidFill>
              </a:rPr>
              <a:t>visoke</a:t>
            </a:r>
            <a:r>
              <a:rPr lang="en-US" sz="1500" dirty="0">
                <a:solidFill>
                  <a:schemeClr val="bg1"/>
                </a:solidFill>
              </a:rPr>
              <a:t> </a:t>
            </a:r>
            <a:r>
              <a:rPr lang="en-US" sz="1500" dirty="0" err="1">
                <a:solidFill>
                  <a:schemeClr val="bg1"/>
                </a:solidFill>
              </a:rPr>
              <a:t>koncentracije</a:t>
            </a:r>
            <a:r>
              <a:rPr lang="en-US" sz="1500" dirty="0">
                <a:solidFill>
                  <a:schemeClr val="bg1"/>
                </a:solidFill>
              </a:rPr>
              <a:t> </a:t>
            </a:r>
            <a:r>
              <a:rPr lang="en-US" sz="1500" dirty="0" err="1">
                <a:solidFill>
                  <a:schemeClr val="bg1"/>
                </a:solidFill>
              </a:rPr>
              <a:t>gasova</a:t>
            </a:r>
            <a:r>
              <a:rPr lang="en-US" sz="1500" dirty="0">
                <a:solidFill>
                  <a:schemeClr val="bg1"/>
                </a:solidFill>
              </a:rPr>
              <a:t> a </a:t>
            </a:r>
            <a:r>
              <a:rPr lang="en-US" sz="1500" dirty="0" err="1">
                <a:solidFill>
                  <a:schemeClr val="bg1"/>
                </a:solidFill>
              </a:rPr>
              <a:t>postoji</a:t>
            </a:r>
            <a:r>
              <a:rPr lang="en-US" sz="1500" dirty="0">
                <a:solidFill>
                  <a:schemeClr val="bg1"/>
                </a:solidFill>
              </a:rPr>
              <a:t> </a:t>
            </a:r>
            <a:r>
              <a:rPr lang="en-US" sz="1500" dirty="0" err="1">
                <a:solidFill>
                  <a:schemeClr val="bg1"/>
                </a:solidFill>
              </a:rPr>
              <a:t>mogućnost</a:t>
            </a:r>
            <a:r>
              <a:rPr lang="en-US" sz="1500" dirty="0">
                <a:solidFill>
                  <a:schemeClr val="bg1"/>
                </a:solidFill>
              </a:rPr>
              <a:t> </a:t>
            </a:r>
            <a:r>
              <a:rPr lang="en-US" sz="1500" dirty="0" err="1">
                <a:solidFill>
                  <a:schemeClr val="bg1"/>
                </a:solidFill>
              </a:rPr>
              <a:t>njihovog</a:t>
            </a:r>
            <a:r>
              <a:rPr lang="en-US" sz="1500" dirty="0">
                <a:solidFill>
                  <a:schemeClr val="bg1"/>
                </a:solidFill>
              </a:rPr>
              <a:t> </a:t>
            </a:r>
            <a:r>
              <a:rPr lang="en-US" sz="1500" dirty="0" err="1">
                <a:solidFill>
                  <a:schemeClr val="bg1"/>
                </a:solidFill>
              </a:rPr>
              <a:t>oslobađanja</a:t>
            </a:r>
            <a:r>
              <a:rPr lang="en-US" sz="1500" dirty="0">
                <a:solidFill>
                  <a:schemeClr val="bg1"/>
                </a:solidFill>
              </a:rPr>
              <a:t> u </a:t>
            </a:r>
            <a:r>
              <a:rPr lang="en-US" sz="1500" dirty="0" err="1">
                <a:solidFill>
                  <a:schemeClr val="bg1"/>
                </a:solidFill>
              </a:rPr>
              <a:t>spoljašnju</a:t>
            </a:r>
            <a:r>
              <a:rPr lang="en-US" sz="1500" dirty="0">
                <a:solidFill>
                  <a:schemeClr val="bg1"/>
                </a:solidFill>
              </a:rPr>
              <a:t> </a:t>
            </a:r>
            <a:r>
              <a:rPr lang="en-US" sz="1500" dirty="0" err="1">
                <a:solidFill>
                  <a:schemeClr val="bg1"/>
                </a:solidFill>
              </a:rPr>
              <a:t>sredinu</a:t>
            </a:r>
            <a:r>
              <a:rPr lang="en-US" sz="1500" dirty="0">
                <a:solidFill>
                  <a:schemeClr val="bg1"/>
                </a:solidFill>
              </a:rPr>
              <a:t>.</a:t>
            </a:r>
          </a:p>
        </p:txBody>
      </p:sp>
      <p:sp>
        <p:nvSpPr>
          <p:cNvPr id="2" name="Title 1"/>
          <p:cNvSpPr>
            <a:spLocks noGrp="1"/>
          </p:cNvSpPr>
          <p:nvPr>
            <p:ph type="title"/>
          </p:nvPr>
        </p:nvSpPr>
        <p:spPr>
          <a:xfrm>
            <a:off x="0" y="-604434"/>
            <a:ext cx="11846560" cy="1208868"/>
          </a:xfrm>
        </p:spPr>
        <p:txBody>
          <a:bodyPr>
            <a:normAutofit/>
          </a:bodyPr>
          <a:lstStyle/>
          <a:p>
            <a:r>
              <a:rPr lang="nn-NO" sz="2500" dirty="0" smtClean="0"/>
              <a:t>Duboko fundiranje</a:t>
            </a:r>
            <a:endParaRPr lang="en-US" sz="2500" dirty="0"/>
          </a:p>
        </p:txBody>
      </p:sp>
      <p:pic>
        <p:nvPicPr>
          <p:cNvPr id="7" name="Picture 6"/>
          <p:cNvPicPr/>
          <p:nvPr/>
        </p:nvPicPr>
        <p:blipFill rotWithShape="1">
          <a:blip r:embed="rId2">
            <a:extLst>
              <a:ext uri="{28A0092B-C50C-407E-A947-70E740481C1C}">
                <a14:useLocalDpi xmlns:a14="http://schemas.microsoft.com/office/drawing/2010/main" val="0"/>
              </a:ext>
            </a:extLst>
          </a:blip>
          <a:srcRect l="8655" t="6485" r="4946" b="17598"/>
          <a:stretch/>
        </p:blipFill>
        <p:spPr bwMode="auto">
          <a:xfrm>
            <a:off x="6940731" y="169636"/>
            <a:ext cx="4873897" cy="2878364"/>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3">
            <a:extLst>
              <a:ext uri="{28A0092B-C50C-407E-A947-70E740481C1C}">
                <a14:useLocalDpi xmlns:a14="http://schemas.microsoft.com/office/drawing/2010/main" val="0"/>
              </a:ext>
            </a:extLst>
          </a:blip>
          <a:srcRect l="3727" t="3643" r="6393" b="2901"/>
          <a:stretch/>
        </p:blipFill>
        <p:spPr bwMode="auto">
          <a:xfrm>
            <a:off x="6794047" y="3614511"/>
            <a:ext cx="4614182" cy="2945946"/>
          </a:xfrm>
          <a:prstGeom prst="rect">
            <a:avLst/>
          </a:prstGeom>
          <a:ln>
            <a:noFill/>
          </a:ln>
          <a:extLst>
            <a:ext uri="{53640926-AAD7-44D8-BBD7-CCE9431645EC}">
              <a14:shadowObscured xmlns:a14="http://schemas.microsoft.com/office/drawing/2010/main"/>
            </a:ext>
          </a:extLst>
        </p:spPr>
      </p:pic>
      <p:sp>
        <p:nvSpPr>
          <p:cNvPr id="9" name="Text Placeholder 2"/>
          <p:cNvSpPr txBox="1">
            <a:spLocks/>
          </p:cNvSpPr>
          <p:nvPr/>
        </p:nvSpPr>
        <p:spPr>
          <a:xfrm>
            <a:off x="2307131" y="2872604"/>
            <a:ext cx="5574125" cy="3862026"/>
          </a:xfrm>
          <a:prstGeom prst="rect">
            <a:avLst/>
          </a:prstGeom>
          <a:solidFill>
            <a:srgbClr val="0070C0"/>
          </a:solidFill>
          <a:ln w="50800">
            <a:solidFill>
              <a:schemeClr val="bg1"/>
            </a:solidFill>
          </a:ln>
          <a:effectLst>
            <a:outerShdw blurRad="50800" dist="38100" dir="18900000" sx="103000" sy="103000" algn="bl"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00000"/>
              </a:lnSpc>
              <a:buFont typeface="Wingdings" panose="05000000000000000000" pitchFamily="2" charset="2"/>
              <a:buChar char="§"/>
            </a:pPr>
            <a:r>
              <a:rPr lang="en-US" sz="1500" dirty="0" err="1">
                <a:solidFill>
                  <a:schemeClr val="bg1"/>
                </a:solidFill>
              </a:rPr>
              <a:t>Šipovi</a:t>
            </a:r>
            <a:r>
              <a:rPr lang="en-US" sz="1500" dirty="0">
                <a:solidFill>
                  <a:schemeClr val="bg1"/>
                </a:solidFill>
              </a:rPr>
              <a:t> bi </a:t>
            </a:r>
            <a:r>
              <a:rPr lang="en-US" sz="1500" dirty="0" err="1">
                <a:solidFill>
                  <a:schemeClr val="bg1"/>
                </a:solidFill>
              </a:rPr>
              <a:t>trebalo</a:t>
            </a:r>
            <a:r>
              <a:rPr lang="en-US" sz="1500" dirty="0">
                <a:solidFill>
                  <a:schemeClr val="bg1"/>
                </a:solidFill>
              </a:rPr>
              <a:t> da </a:t>
            </a:r>
            <a:r>
              <a:rPr lang="en-US" sz="1500" dirty="0" err="1">
                <a:solidFill>
                  <a:schemeClr val="bg1"/>
                </a:solidFill>
              </a:rPr>
              <a:t>budu</a:t>
            </a:r>
            <a:r>
              <a:rPr lang="en-US" sz="1500" dirty="0">
                <a:solidFill>
                  <a:schemeClr val="bg1"/>
                </a:solidFill>
              </a:rPr>
              <a:t> </a:t>
            </a:r>
            <a:r>
              <a:rPr lang="en-US" sz="1500" dirty="0" err="1">
                <a:solidFill>
                  <a:schemeClr val="bg1"/>
                </a:solidFill>
              </a:rPr>
              <a:t>stojeći</a:t>
            </a:r>
            <a:r>
              <a:rPr lang="en-US" sz="1500" dirty="0">
                <a:solidFill>
                  <a:schemeClr val="bg1"/>
                </a:solidFill>
              </a:rPr>
              <a:t>, </a:t>
            </a:r>
            <a:r>
              <a:rPr lang="en-US" sz="1500" dirty="0" err="1">
                <a:solidFill>
                  <a:schemeClr val="bg1"/>
                </a:solidFill>
              </a:rPr>
              <a:t>odnosno</a:t>
            </a:r>
            <a:r>
              <a:rPr lang="en-US" sz="1500" dirty="0">
                <a:solidFill>
                  <a:schemeClr val="bg1"/>
                </a:solidFill>
              </a:rPr>
              <a:t> da </a:t>
            </a:r>
            <a:r>
              <a:rPr lang="en-US" sz="1500" dirty="0" err="1">
                <a:solidFill>
                  <a:schemeClr val="bg1"/>
                </a:solidFill>
              </a:rPr>
              <a:t>opterećenje</a:t>
            </a:r>
            <a:r>
              <a:rPr lang="en-US" sz="1500" dirty="0">
                <a:solidFill>
                  <a:schemeClr val="bg1"/>
                </a:solidFill>
              </a:rPr>
              <a:t> </a:t>
            </a:r>
            <a:r>
              <a:rPr lang="en-US" sz="1500" dirty="0" err="1">
                <a:solidFill>
                  <a:schemeClr val="bg1"/>
                </a:solidFill>
              </a:rPr>
              <a:t>konstrukcije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korisno</a:t>
            </a:r>
            <a:r>
              <a:rPr lang="en-US" sz="1500" dirty="0">
                <a:solidFill>
                  <a:schemeClr val="bg1"/>
                </a:solidFill>
              </a:rPr>
              <a:t> </a:t>
            </a:r>
            <a:r>
              <a:rPr lang="en-US" sz="1500" dirty="0" err="1">
                <a:solidFill>
                  <a:schemeClr val="bg1"/>
                </a:solidFill>
              </a:rPr>
              <a:t>opterećenje</a:t>
            </a:r>
            <a:r>
              <a:rPr lang="en-US" sz="1500" dirty="0">
                <a:solidFill>
                  <a:schemeClr val="bg1"/>
                </a:solidFill>
              </a:rPr>
              <a:t> se </a:t>
            </a:r>
            <a:r>
              <a:rPr lang="en-US" sz="1500" dirty="0" err="1">
                <a:solidFill>
                  <a:schemeClr val="bg1"/>
                </a:solidFill>
              </a:rPr>
              <a:t>prenese</a:t>
            </a:r>
            <a:r>
              <a:rPr lang="en-US" sz="1500" dirty="0">
                <a:solidFill>
                  <a:schemeClr val="bg1"/>
                </a:solidFill>
              </a:rPr>
              <a:t> </a:t>
            </a:r>
            <a:r>
              <a:rPr lang="en-US" sz="1500" dirty="0" err="1">
                <a:solidFill>
                  <a:schemeClr val="bg1"/>
                </a:solidFill>
              </a:rPr>
              <a:t>šipovima</a:t>
            </a:r>
            <a:r>
              <a:rPr lang="en-US" sz="1500" dirty="0">
                <a:solidFill>
                  <a:schemeClr val="bg1"/>
                </a:solidFill>
              </a:rPr>
              <a:t>, </a:t>
            </a:r>
            <a:r>
              <a:rPr lang="en-US" sz="1500" dirty="0" err="1">
                <a:solidFill>
                  <a:schemeClr val="bg1"/>
                </a:solidFill>
              </a:rPr>
              <a:t>kroz</a:t>
            </a:r>
            <a:r>
              <a:rPr lang="en-US" sz="1500" dirty="0">
                <a:solidFill>
                  <a:schemeClr val="bg1"/>
                </a:solidFill>
              </a:rPr>
              <a:t> </a:t>
            </a:r>
            <a:r>
              <a:rPr lang="en-US" sz="1500" dirty="0" err="1">
                <a:solidFill>
                  <a:schemeClr val="bg1"/>
                </a:solidFill>
              </a:rPr>
              <a:t>nasip</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osnovnu</a:t>
            </a:r>
            <a:r>
              <a:rPr lang="en-US" sz="1500" dirty="0">
                <a:solidFill>
                  <a:schemeClr val="bg1"/>
                </a:solidFill>
              </a:rPr>
              <a:t> </a:t>
            </a:r>
            <a:r>
              <a:rPr lang="en-US" sz="1500" dirty="0" err="1">
                <a:solidFill>
                  <a:schemeClr val="bg1"/>
                </a:solidFill>
              </a:rPr>
              <a:t>stijenu</a:t>
            </a:r>
            <a:r>
              <a:rPr lang="en-US" sz="1500" dirty="0">
                <a:solidFill>
                  <a:schemeClr val="bg1"/>
                </a:solidFill>
              </a:rPr>
              <a:t>, </a:t>
            </a:r>
            <a:r>
              <a:rPr lang="en-US" sz="1500" dirty="0" err="1">
                <a:solidFill>
                  <a:schemeClr val="bg1"/>
                </a:solidFill>
              </a:rPr>
              <a:t>odnosno</a:t>
            </a:r>
            <a:r>
              <a:rPr lang="en-US" sz="1500" dirty="0">
                <a:solidFill>
                  <a:schemeClr val="bg1"/>
                </a:solidFill>
              </a:rPr>
              <a:t> </a:t>
            </a:r>
            <a:r>
              <a:rPr lang="en-US" sz="1500" dirty="0" err="1">
                <a:solidFill>
                  <a:schemeClr val="bg1"/>
                </a:solidFill>
              </a:rPr>
              <a:t>dobro</a:t>
            </a:r>
            <a:r>
              <a:rPr lang="en-US" sz="1500" dirty="0">
                <a:solidFill>
                  <a:schemeClr val="bg1"/>
                </a:solidFill>
              </a:rPr>
              <a:t> </a:t>
            </a:r>
            <a:r>
              <a:rPr lang="en-US" sz="1500" dirty="0" err="1">
                <a:solidFill>
                  <a:schemeClr val="bg1"/>
                </a:solidFill>
              </a:rPr>
              <a:t>noseće</a:t>
            </a:r>
            <a:r>
              <a:rPr lang="en-US" sz="1500" dirty="0">
                <a:solidFill>
                  <a:schemeClr val="bg1"/>
                </a:solidFill>
              </a:rPr>
              <a:t> </a:t>
            </a:r>
            <a:r>
              <a:rPr lang="en-US" sz="1500" dirty="0" err="1">
                <a:solidFill>
                  <a:schemeClr val="bg1"/>
                </a:solidFill>
              </a:rPr>
              <a:t>tlo</a:t>
            </a:r>
            <a:r>
              <a:rPr lang="en-US" sz="1500" dirty="0">
                <a:solidFill>
                  <a:schemeClr val="bg1"/>
                </a:solidFill>
              </a:rPr>
              <a:t>. </a:t>
            </a:r>
            <a:endParaRPr lang="sr-Latn-ME" sz="1500" dirty="0" smtClean="0">
              <a:solidFill>
                <a:schemeClr val="bg1"/>
              </a:solidFill>
            </a:endParaRPr>
          </a:p>
          <a:p>
            <a:pPr marL="285750" indent="-285750" algn="just">
              <a:lnSpc>
                <a:spcPct val="100000"/>
              </a:lnSpc>
              <a:buFont typeface="Wingdings" panose="05000000000000000000" pitchFamily="2" charset="2"/>
              <a:buChar char="§"/>
            </a:pPr>
            <a:r>
              <a:rPr lang="en-US" sz="1500" dirty="0" err="1" smtClean="0">
                <a:solidFill>
                  <a:schemeClr val="bg1"/>
                </a:solidFill>
              </a:rPr>
              <a:t>Kod</a:t>
            </a:r>
            <a:r>
              <a:rPr lang="en-US" sz="1500" dirty="0" smtClean="0">
                <a:solidFill>
                  <a:schemeClr val="bg1"/>
                </a:solidFill>
              </a:rPr>
              <a:t> </a:t>
            </a:r>
            <a:r>
              <a:rPr lang="en-US" sz="1500" dirty="0" err="1">
                <a:solidFill>
                  <a:schemeClr val="bg1"/>
                </a:solidFill>
              </a:rPr>
              <a:t>pobijenih</a:t>
            </a:r>
            <a:r>
              <a:rPr lang="en-US" sz="1500" dirty="0">
                <a:solidFill>
                  <a:schemeClr val="bg1"/>
                </a:solidFill>
              </a:rPr>
              <a:t> </a:t>
            </a:r>
            <a:r>
              <a:rPr lang="en-US" sz="1500" dirty="0" err="1">
                <a:solidFill>
                  <a:schemeClr val="bg1"/>
                </a:solidFill>
              </a:rPr>
              <a:t>šipova</a:t>
            </a:r>
            <a:r>
              <a:rPr lang="en-US" sz="1500" dirty="0">
                <a:solidFill>
                  <a:schemeClr val="bg1"/>
                </a:solidFill>
              </a:rPr>
              <a:t> se </a:t>
            </a:r>
            <a:r>
              <a:rPr lang="en-US" sz="1500" dirty="0" err="1">
                <a:solidFill>
                  <a:schemeClr val="bg1"/>
                </a:solidFill>
              </a:rPr>
              <a:t>mogu</a:t>
            </a:r>
            <a:r>
              <a:rPr lang="en-US" sz="1500" dirty="0">
                <a:solidFill>
                  <a:schemeClr val="bg1"/>
                </a:solidFill>
              </a:rPr>
              <a:t> </a:t>
            </a:r>
            <a:r>
              <a:rPr lang="en-US" sz="1500" dirty="0" err="1">
                <a:solidFill>
                  <a:schemeClr val="bg1"/>
                </a:solidFill>
              </a:rPr>
              <a:t>pojaviti</a:t>
            </a:r>
            <a:r>
              <a:rPr lang="en-US" sz="1500" dirty="0">
                <a:solidFill>
                  <a:schemeClr val="bg1"/>
                </a:solidFill>
              </a:rPr>
              <a:t> </a:t>
            </a:r>
            <a:r>
              <a:rPr lang="en-US" sz="1500" dirty="0" err="1">
                <a:solidFill>
                  <a:schemeClr val="bg1"/>
                </a:solidFill>
              </a:rPr>
              <a:t>izvjesni</a:t>
            </a:r>
            <a:r>
              <a:rPr lang="en-US" sz="1500" dirty="0">
                <a:solidFill>
                  <a:schemeClr val="bg1"/>
                </a:solidFill>
              </a:rPr>
              <a:t> </a:t>
            </a:r>
            <a:r>
              <a:rPr lang="en-US" sz="1500" dirty="0" err="1">
                <a:solidFill>
                  <a:schemeClr val="bg1"/>
                </a:solidFill>
              </a:rPr>
              <a:t>problemi</a:t>
            </a:r>
            <a:r>
              <a:rPr lang="en-US" sz="1500" dirty="0">
                <a:solidFill>
                  <a:schemeClr val="bg1"/>
                </a:solidFill>
              </a:rPr>
              <a:t> </a:t>
            </a:r>
            <a:r>
              <a:rPr lang="en-US" sz="1500" dirty="0" err="1">
                <a:solidFill>
                  <a:schemeClr val="bg1"/>
                </a:solidFill>
              </a:rPr>
              <a:t>kada</a:t>
            </a:r>
            <a:r>
              <a:rPr lang="en-US" sz="1500" dirty="0">
                <a:solidFill>
                  <a:schemeClr val="bg1"/>
                </a:solidFill>
              </a:rPr>
              <a:t> se </a:t>
            </a:r>
            <a:r>
              <a:rPr lang="en-US" sz="1500" dirty="0" err="1">
                <a:solidFill>
                  <a:schemeClr val="bg1"/>
                </a:solidFill>
              </a:rPr>
              <a:t>naiđe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prepreku</a:t>
            </a:r>
            <a:r>
              <a:rPr lang="en-US" sz="1500" dirty="0">
                <a:solidFill>
                  <a:schemeClr val="bg1"/>
                </a:solidFill>
              </a:rPr>
              <a:t> </a:t>
            </a:r>
            <a:r>
              <a:rPr lang="en-US" sz="1500" dirty="0" err="1">
                <a:solidFill>
                  <a:schemeClr val="bg1"/>
                </a:solidFill>
              </a:rPr>
              <a:t>pri</a:t>
            </a:r>
            <a:r>
              <a:rPr lang="en-US" sz="1500" dirty="0">
                <a:solidFill>
                  <a:schemeClr val="bg1"/>
                </a:solidFill>
              </a:rPr>
              <a:t> </a:t>
            </a:r>
            <a:r>
              <a:rPr lang="en-US" sz="1500" dirty="0" err="1">
                <a:solidFill>
                  <a:schemeClr val="bg1"/>
                </a:solidFill>
              </a:rPr>
              <a:t>pobijanju</a:t>
            </a:r>
            <a:r>
              <a:rPr lang="en-US" sz="1500" dirty="0">
                <a:solidFill>
                  <a:schemeClr val="bg1"/>
                </a:solidFill>
              </a:rPr>
              <a:t>. </a:t>
            </a:r>
            <a:r>
              <a:rPr lang="en-US" sz="1500" dirty="0" err="1">
                <a:solidFill>
                  <a:schemeClr val="bg1"/>
                </a:solidFill>
              </a:rPr>
              <a:t>Ukoliko</a:t>
            </a:r>
            <a:r>
              <a:rPr lang="en-US" sz="1500" dirty="0">
                <a:solidFill>
                  <a:schemeClr val="bg1"/>
                </a:solidFill>
              </a:rPr>
              <a:t> se ne </a:t>
            </a:r>
            <a:r>
              <a:rPr lang="en-US" sz="1500" dirty="0" err="1">
                <a:solidFill>
                  <a:schemeClr val="bg1"/>
                </a:solidFill>
              </a:rPr>
              <a:t>zna</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tačnošću</a:t>
            </a:r>
            <a:r>
              <a:rPr lang="en-US" sz="1500" dirty="0">
                <a:solidFill>
                  <a:schemeClr val="bg1"/>
                </a:solidFill>
              </a:rPr>
              <a:t> </a:t>
            </a:r>
            <a:r>
              <a:rPr lang="en-US" sz="1500" dirty="0" err="1">
                <a:solidFill>
                  <a:schemeClr val="bg1"/>
                </a:solidFill>
              </a:rPr>
              <a:t>kolika</a:t>
            </a:r>
            <a:r>
              <a:rPr lang="en-US" sz="1500" dirty="0">
                <a:solidFill>
                  <a:schemeClr val="bg1"/>
                </a:solidFill>
              </a:rPr>
              <a:t> je </a:t>
            </a:r>
            <a:r>
              <a:rPr lang="en-US" sz="1500" dirty="0" err="1">
                <a:solidFill>
                  <a:schemeClr val="bg1"/>
                </a:solidFill>
              </a:rPr>
              <a:t>dubina</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onda</a:t>
            </a:r>
            <a:r>
              <a:rPr lang="en-US" sz="1500" dirty="0">
                <a:solidFill>
                  <a:schemeClr val="bg1"/>
                </a:solidFill>
              </a:rPr>
              <a:t> se </a:t>
            </a:r>
            <a:r>
              <a:rPr lang="en-US" sz="1500" dirty="0" err="1">
                <a:solidFill>
                  <a:schemeClr val="bg1"/>
                </a:solidFill>
              </a:rPr>
              <a:t>može</a:t>
            </a:r>
            <a:r>
              <a:rPr lang="en-US" sz="1500" dirty="0">
                <a:solidFill>
                  <a:schemeClr val="bg1"/>
                </a:solidFill>
              </a:rPr>
              <a:t> </a:t>
            </a:r>
            <a:r>
              <a:rPr lang="en-US" sz="1500" dirty="0" err="1">
                <a:solidFill>
                  <a:schemeClr val="bg1"/>
                </a:solidFill>
              </a:rPr>
              <a:t>desiti</a:t>
            </a:r>
            <a:r>
              <a:rPr lang="en-US" sz="1500" dirty="0">
                <a:solidFill>
                  <a:schemeClr val="bg1"/>
                </a:solidFill>
              </a:rPr>
              <a:t> </a:t>
            </a:r>
            <a:r>
              <a:rPr lang="en-US" sz="1500" dirty="0" err="1">
                <a:solidFill>
                  <a:schemeClr val="bg1"/>
                </a:solidFill>
              </a:rPr>
              <a:t>situacija</a:t>
            </a:r>
            <a:r>
              <a:rPr lang="en-US" sz="1500" dirty="0">
                <a:solidFill>
                  <a:schemeClr val="bg1"/>
                </a:solidFill>
              </a:rPr>
              <a:t> </a:t>
            </a:r>
            <a:r>
              <a:rPr lang="en-US" sz="1500" dirty="0" err="1">
                <a:solidFill>
                  <a:schemeClr val="bg1"/>
                </a:solidFill>
              </a:rPr>
              <a:t>gdje</a:t>
            </a:r>
            <a:r>
              <a:rPr lang="en-US" sz="1500" dirty="0">
                <a:solidFill>
                  <a:schemeClr val="bg1"/>
                </a:solidFill>
              </a:rPr>
              <a:t> se </a:t>
            </a:r>
            <a:r>
              <a:rPr lang="en-US" sz="1500" dirty="0" err="1">
                <a:solidFill>
                  <a:schemeClr val="bg1"/>
                </a:solidFill>
              </a:rPr>
              <a:t>pojavljuje</a:t>
            </a:r>
            <a:r>
              <a:rPr lang="en-US" sz="1500" dirty="0">
                <a:solidFill>
                  <a:schemeClr val="bg1"/>
                </a:solidFill>
              </a:rPr>
              <a:t> </a:t>
            </a:r>
            <a:r>
              <a:rPr lang="en-US" sz="1500" dirty="0" err="1">
                <a:solidFill>
                  <a:schemeClr val="bg1"/>
                </a:solidFill>
              </a:rPr>
              <a:t>netačna</a:t>
            </a:r>
            <a:r>
              <a:rPr lang="en-US" sz="1500" dirty="0">
                <a:solidFill>
                  <a:schemeClr val="bg1"/>
                </a:solidFill>
              </a:rPr>
              <a:t> </a:t>
            </a:r>
            <a:r>
              <a:rPr lang="en-US" sz="1500" dirty="0" err="1">
                <a:solidFill>
                  <a:schemeClr val="bg1"/>
                </a:solidFill>
              </a:rPr>
              <a:t>pretpostavka</a:t>
            </a:r>
            <a:r>
              <a:rPr lang="en-US" sz="1500" dirty="0">
                <a:solidFill>
                  <a:schemeClr val="bg1"/>
                </a:solidFill>
              </a:rPr>
              <a:t> </a:t>
            </a:r>
            <a:r>
              <a:rPr lang="en-US" sz="1500" dirty="0" err="1">
                <a:solidFill>
                  <a:schemeClr val="bg1"/>
                </a:solidFill>
              </a:rPr>
              <a:t>gdje</a:t>
            </a:r>
            <a:r>
              <a:rPr lang="en-US" sz="1500" dirty="0">
                <a:solidFill>
                  <a:schemeClr val="bg1"/>
                </a:solidFill>
              </a:rPr>
              <a:t> je </a:t>
            </a:r>
            <a:r>
              <a:rPr lang="en-US" sz="1500" dirty="0" err="1">
                <a:solidFill>
                  <a:schemeClr val="bg1"/>
                </a:solidFill>
              </a:rPr>
              <a:t>šip</a:t>
            </a:r>
            <a:r>
              <a:rPr lang="en-US" sz="1500" dirty="0">
                <a:solidFill>
                  <a:schemeClr val="bg1"/>
                </a:solidFill>
              </a:rPr>
              <a:t> </a:t>
            </a:r>
            <a:r>
              <a:rPr lang="en-US" sz="1500" dirty="0" err="1">
                <a:solidFill>
                  <a:schemeClr val="bg1"/>
                </a:solidFill>
              </a:rPr>
              <a:t>prošao</a:t>
            </a:r>
            <a:r>
              <a:rPr lang="en-US" sz="1500" dirty="0">
                <a:solidFill>
                  <a:schemeClr val="bg1"/>
                </a:solidFill>
              </a:rPr>
              <a:t> </a:t>
            </a:r>
            <a:r>
              <a:rPr lang="en-US" sz="1500" dirty="0" err="1">
                <a:solidFill>
                  <a:schemeClr val="bg1"/>
                </a:solidFill>
              </a:rPr>
              <a:t>kroz</a:t>
            </a:r>
            <a:r>
              <a:rPr lang="en-US" sz="1500" dirty="0">
                <a:solidFill>
                  <a:schemeClr val="bg1"/>
                </a:solidFill>
              </a:rPr>
              <a:t> </a:t>
            </a:r>
            <a:r>
              <a:rPr lang="en-US" sz="1500" dirty="0" err="1">
                <a:solidFill>
                  <a:schemeClr val="bg1"/>
                </a:solidFill>
              </a:rPr>
              <a:t>dobro</a:t>
            </a:r>
            <a:r>
              <a:rPr lang="en-US" sz="1500" dirty="0">
                <a:solidFill>
                  <a:schemeClr val="bg1"/>
                </a:solidFill>
              </a:rPr>
              <a:t> </a:t>
            </a:r>
            <a:r>
              <a:rPr lang="en-US" sz="1500" dirty="0" err="1">
                <a:solidFill>
                  <a:schemeClr val="bg1"/>
                </a:solidFill>
              </a:rPr>
              <a:t>noseće</a:t>
            </a:r>
            <a:r>
              <a:rPr lang="en-US" sz="1500" dirty="0">
                <a:solidFill>
                  <a:schemeClr val="bg1"/>
                </a:solidFill>
              </a:rPr>
              <a:t> </a:t>
            </a:r>
            <a:r>
              <a:rPr lang="en-US" sz="1500" dirty="0" err="1">
                <a:solidFill>
                  <a:schemeClr val="bg1"/>
                </a:solidFill>
              </a:rPr>
              <a:t>tlo</a:t>
            </a:r>
            <a:r>
              <a:rPr lang="en-US" sz="1500" dirty="0">
                <a:solidFill>
                  <a:schemeClr val="bg1"/>
                </a:solidFill>
              </a:rPr>
              <a:t>, </a:t>
            </a:r>
            <a:r>
              <a:rPr lang="en-US" sz="1500" dirty="0" err="1">
                <a:solidFill>
                  <a:schemeClr val="bg1"/>
                </a:solidFill>
              </a:rPr>
              <a:t>što</a:t>
            </a:r>
            <a:r>
              <a:rPr lang="en-US" sz="1500" dirty="0">
                <a:solidFill>
                  <a:schemeClr val="bg1"/>
                </a:solidFill>
              </a:rPr>
              <a:t> se </a:t>
            </a:r>
            <a:r>
              <a:rPr lang="en-US" sz="1500" dirty="0" err="1">
                <a:solidFill>
                  <a:schemeClr val="bg1"/>
                </a:solidFill>
              </a:rPr>
              <a:t>i</a:t>
            </a:r>
            <a:r>
              <a:rPr lang="en-US" sz="1500" dirty="0">
                <a:solidFill>
                  <a:schemeClr val="bg1"/>
                </a:solidFill>
              </a:rPr>
              <a:t> </a:t>
            </a:r>
            <a:r>
              <a:rPr lang="en-US" sz="1500" dirty="0" err="1">
                <a:solidFill>
                  <a:schemeClr val="bg1"/>
                </a:solidFill>
              </a:rPr>
              <a:t>dešavalo</a:t>
            </a:r>
            <a:r>
              <a:rPr lang="en-US" sz="1500" dirty="0">
                <a:solidFill>
                  <a:schemeClr val="bg1"/>
                </a:solidFill>
              </a:rPr>
              <a:t>  u </a:t>
            </a:r>
            <a:r>
              <a:rPr lang="en-US" sz="1500" dirty="0" err="1">
                <a:solidFill>
                  <a:schemeClr val="bg1"/>
                </a:solidFill>
              </a:rPr>
              <a:t>praksi</a:t>
            </a:r>
            <a:r>
              <a:rPr lang="en-US" sz="1500" dirty="0" smtClean="0">
                <a:solidFill>
                  <a:schemeClr val="bg1"/>
                </a:solidFill>
              </a:rPr>
              <a:t>.</a:t>
            </a:r>
            <a:endParaRPr lang="sr-Latn-ME" sz="1500" dirty="0" smtClean="0">
              <a:solidFill>
                <a:schemeClr val="bg1"/>
              </a:solidFill>
            </a:endParaRPr>
          </a:p>
          <a:p>
            <a:pPr marL="285750" indent="-285750" algn="just">
              <a:lnSpc>
                <a:spcPct val="100000"/>
              </a:lnSpc>
              <a:buFont typeface="Wingdings" panose="05000000000000000000" pitchFamily="2" charset="2"/>
              <a:buChar char="§"/>
            </a:pPr>
            <a:r>
              <a:rPr lang="en-US" sz="1500" dirty="0" smtClean="0">
                <a:solidFill>
                  <a:schemeClr val="bg1"/>
                </a:solidFill>
              </a:rPr>
              <a:t> </a:t>
            </a:r>
            <a:r>
              <a:rPr lang="en-US" sz="1500" dirty="0">
                <a:solidFill>
                  <a:schemeClr val="bg1"/>
                </a:solidFill>
              </a:rPr>
              <a:t>Da bi se </a:t>
            </a:r>
            <a:r>
              <a:rPr lang="en-US" sz="1500" dirty="0" err="1">
                <a:solidFill>
                  <a:schemeClr val="bg1"/>
                </a:solidFill>
              </a:rPr>
              <a:t>ovakav</a:t>
            </a:r>
            <a:r>
              <a:rPr lang="en-US" sz="1500" dirty="0">
                <a:solidFill>
                  <a:schemeClr val="bg1"/>
                </a:solidFill>
              </a:rPr>
              <a:t> scenario </a:t>
            </a:r>
            <a:r>
              <a:rPr lang="en-US" sz="1500" dirty="0" err="1">
                <a:solidFill>
                  <a:schemeClr val="bg1"/>
                </a:solidFill>
              </a:rPr>
              <a:t>izbjegao</a:t>
            </a:r>
            <a:r>
              <a:rPr lang="en-US" sz="1500" dirty="0">
                <a:solidFill>
                  <a:schemeClr val="bg1"/>
                </a:solidFill>
              </a:rPr>
              <a:t>, </a:t>
            </a:r>
            <a:r>
              <a:rPr lang="en-US" sz="1500" dirty="0" err="1">
                <a:solidFill>
                  <a:schemeClr val="bg1"/>
                </a:solidFill>
              </a:rPr>
              <a:t>primjenjuju</a:t>
            </a:r>
            <a:r>
              <a:rPr lang="en-US" sz="1500" dirty="0">
                <a:solidFill>
                  <a:schemeClr val="bg1"/>
                </a:solidFill>
              </a:rPr>
              <a:t> se SPT </a:t>
            </a:r>
            <a:r>
              <a:rPr lang="en-US" sz="1500" dirty="0" err="1">
                <a:solidFill>
                  <a:schemeClr val="bg1"/>
                </a:solidFill>
              </a:rPr>
              <a:t>i</a:t>
            </a:r>
            <a:r>
              <a:rPr lang="en-US" sz="1500" dirty="0">
                <a:solidFill>
                  <a:schemeClr val="bg1"/>
                </a:solidFill>
              </a:rPr>
              <a:t> CPT </a:t>
            </a:r>
            <a:r>
              <a:rPr lang="en-US" sz="1500" dirty="0" err="1">
                <a:solidFill>
                  <a:schemeClr val="bg1"/>
                </a:solidFill>
              </a:rPr>
              <a:t>opiti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mjestima</a:t>
            </a:r>
            <a:r>
              <a:rPr lang="en-US" sz="1500" dirty="0">
                <a:solidFill>
                  <a:schemeClr val="bg1"/>
                </a:solidFill>
              </a:rPr>
              <a:t> </a:t>
            </a:r>
            <a:r>
              <a:rPr lang="en-US" sz="1500" dirty="0" err="1">
                <a:solidFill>
                  <a:schemeClr val="bg1"/>
                </a:solidFill>
              </a:rPr>
              <a:t>izvođenja</a:t>
            </a:r>
            <a:r>
              <a:rPr lang="en-US" sz="1500" dirty="0">
                <a:solidFill>
                  <a:schemeClr val="bg1"/>
                </a:solidFill>
              </a:rPr>
              <a:t> </a:t>
            </a:r>
            <a:r>
              <a:rPr lang="en-US" sz="1500" dirty="0" err="1">
                <a:solidFill>
                  <a:schemeClr val="bg1"/>
                </a:solidFill>
              </a:rPr>
              <a:t>tih</a:t>
            </a:r>
            <a:r>
              <a:rPr lang="en-US" sz="1500" dirty="0">
                <a:solidFill>
                  <a:schemeClr val="bg1"/>
                </a:solidFill>
              </a:rPr>
              <a:t> </a:t>
            </a:r>
            <a:r>
              <a:rPr lang="en-US" sz="1500" dirty="0" err="1">
                <a:solidFill>
                  <a:schemeClr val="bg1"/>
                </a:solidFill>
              </a:rPr>
              <a:t>šipova</a:t>
            </a:r>
            <a:r>
              <a:rPr lang="en-US" sz="1500" dirty="0">
                <a:solidFill>
                  <a:schemeClr val="bg1"/>
                </a:solidFill>
              </a:rPr>
              <a:t> ( </a:t>
            </a:r>
            <a:r>
              <a:rPr lang="en-US" sz="1500" dirty="0" err="1">
                <a:solidFill>
                  <a:schemeClr val="bg1"/>
                </a:solidFill>
              </a:rPr>
              <a:t>rijeđe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opit</a:t>
            </a:r>
            <a:r>
              <a:rPr lang="en-US" sz="1500" dirty="0">
                <a:solidFill>
                  <a:schemeClr val="bg1"/>
                </a:solidFill>
              </a:rPr>
              <a:t> </a:t>
            </a:r>
            <a:r>
              <a:rPr lang="en-US" sz="1500" dirty="0" err="1">
                <a:solidFill>
                  <a:schemeClr val="bg1"/>
                </a:solidFill>
              </a:rPr>
              <a:t>krilnom</a:t>
            </a:r>
            <a:r>
              <a:rPr lang="en-US" sz="1500" dirty="0">
                <a:solidFill>
                  <a:schemeClr val="bg1"/>
                </a:solidFill>
              </a:rPr>
              <a:t> </a:t>
            </a:r>
            <a:r>
              <a:rPr lang="en-US" sz="1500" dirty="0" err="1">
                <a:solidFill>
                  <a:schemeClr val="bg1"/>
                </a:solidFill>
              </a:rPr>
              <a:t>sondom</a:t>
            </a:r>
            <a:r>
              <a:rPr lang="en-US" sz="1500" dirty="0">
                <a:solidFill>
                  <a:schemeClr val="bg1"/>
                </a:solidFill>
              </a:rPr>
              <a:t>), </a:t>
            </a:r>
            <a:r>
              <a:rPr lang="en-US" sz="1500" dirty="0" err="1">
                <a:solidFill>
                  <a:schemeClr val="bg1"/>
                </a:solidFill>
              </a:rPr>
              <a:t>gdje</a:t>
            </a:r>
            <a:r>
              <a:rPr lang="en-US" sz="1500" dirty="0">
                <a:solidFill>
                  <a:schemeClr val="bg1"/>
                </a:solidFill>
              </a:rPr>
              <a:t> se </a:t>
            </a:r>
            <a:r>
              <a:rPr lang="en-US" sz="1500" dirty="0" err="1">
                <a:solidFill>
                  <a:schemeClr val="bg1"/>
                </a:solidFill>
              </a:rPr>
              <a:t>na</a:t>
            </a:r>
            <a:r>
              <a:rPr lang="en-US" sz="1500" dirty="0">
                <a:solidFill>
                  <a:schemeClr val="bg1"/>
                </a:solidFill>
              </a:rPr>
              <a:t> </a:t>
            </a:r>
            <a:r>
              <a:rPr lang="en-US" sz="1500" dirty="0" err="1">
                <a:solidFill>
                  <a:schemeClr val="bg1"/>
                </a:solidFill>
              </a:rPr>
              <a:t>direktan</a:t>
            </a:r>
            <a:r>
              <a:rPr lang="en-US" sz="1500" dirty="0">
                <a:solidFill>
                  <a:schemeClr val="bg1"/>
                </a:solidFill>
              </a:rPr>
              <a:t> </a:t>
            </a:r>
            <a:r>
              <a:rPr lang="en-US" sz="1500" dirty="0" err="1">
                <a:solidFill>
                  <a:schemeClr val="bg1"/>
                </a:solidFill>
              </a:rPr>
              <a:t>način</a:t>
            </a:r>
            <a:r>
              <a:rPr lang="en-US" sz="1500" dirty="0">
                <a:solidFill>
                  <a:schemeClr val="bg1"/>
                </a:solidFill>
              </a:rPr>
              <a:t> </a:t>
            </a:r>
            <a:r>
              <a:rPr lang="en-US" sz="1500" dirty="0" err="1">
                <a:solidFill>
                  <a:schemeClr val="bg1"/>
                </a:solidFill>
              </a:rPr>
              <a:t>dobijaju</a:t>
            </a:r>
            <a:r>
              <a:rPr lang="en-US" sz="1500" dirty="0">
                <a:solidFill>
                  <a:schemeClr val="bg1"/>
                </a:solidFill>
              </a:rPr>
              <a:t> </a:t>
            </a:r>
            <a:r>
              <a:rPr lang="en-US" sz="1500" dirty="0" err="1">
                <a:solidFill>
                  <a:schemeClr val="bg1"/>
                </a:solidFill>
              </a:rPr>
              <a:t>podaci</a:t>
            </a:r>
            <a:r>
              <a:rPr lang="en-US" sz="1500" dirty="0">
                <a:solidFill>
                  <a:schemeClr val="bg1"/>
                </a:solidFill>
              </a:rPr>
              <a:t> o </a:t>
            </a:r>
            <a:r>
              <a:rPr lang="en-US" sz="1500" dirty="0" err="1">
                <a:solidFill>
                  <a:schemeClr val="bg1"/>
                </a:solidFill>
              </a:rPr>
              <a:t>graničnoj</a:t>
            </a:r>
            <a:r>
              <a:rPr lang="en-US" sz="1500" dirty="0">
                <a:solidFill>
                  <a:schemeClr val="bg1"/>
                </a:solidFill>
              </a:rPr>
              <a:t> </a:t>
            </a:r>
            <a:r>
              <a:rPr lang="en-US" sz="1500" dirty="0" err="1">
                <a:solidFill>
                  <a:schemeClr val="bg1"/>
                </a:solidFill>
              </a:rPr>
              <a:t>nosivosti</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fizičko-mehaničkim</a:t>
            </a:r>
            <a:r>
              <a:rPr lang="en-US" sz="1500" dirty="0">
                <a:solidFill>
                  <a:schemeClr val="bg1"/>
                </a:solidFill>
              </a:rPr>
              <a:t> </a:t>
            </a:r>
            <a:r>
              <a:rPr lang="en-US" sz="1500" dirty="0" err="1">
                <a:solidFill>
                  <a:schemeClr val="bg1"/>
                </a:solidFill>
              </a:rPr>
              <a:t>karakteristikama</a:t>
            </a:r>
            <a:r>
              <a:rPr lang="en-US" sz="1500" dirty="0">
                <a:solidFill>
                  <a:schemeClr val="bg1"/>
                </a:solidFill>
              </a:rPr>
              <a:t> </a:t>
            </a:r>
            <a:r>
              <a:rPr lang="en-US" sz="1500" dirty="0" err="1">
                <a:solidFill>
                  <a:schemeClr val="bg1"/>
                </a:solidFill>
              </a:rPr>
              <a:t>ispitanog</a:t>
            </a:r>
            <a:r>
              <a:rPr lang="en-US" sz="1500" dirty="0">
                <a:solidFill>
                  <a:schemeClr val="bg1"/>
                </a:solidFill>
              </a:rPr>
              <a:t> </a:t>
            </a:r>
            <a:r>
              <a:rPr lang="en-US" sz="1500" dirty="0" err="1">
                <a:solidFill>
                  <a:schemeClr val="bg1"/>
                </a:solidFill>
              </a:rPr>
              <a:t>tla</a:t>
            </a:r>
            <a:r>
              <a:rPr lang="en-US" sz="1500" dirty="0">
                <a:solidFill>
                  <a:schemeClr val="bg1"/>
                </a:solidFill>
              </a:rPr>
              <a:t>.</a:t>
            </a:r>
            <a:endParaRPr lang="en-US" sz="1500" dirty="0" smtClean="0">
              <a:solidFill>
                <a:schemeClr val="bg1"/>
              </a:solidFill>
            </a:endParaRPr>
          </a:p>
        </p:txBody>
      </p:sp>
    </p:spTree>
    <p:extLst>
      <p:ext uri="{BB962C8B-B14F-4D97-AF65-F5344CB8AC3E}">
        <p14:creationId xmlns:p14="http://schemas.microsoft.com/office/powerpoint/2010/main" val="418673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p:cTn id="7" dur="500" fill="hold"/>
                                        <p:tgtEl>
                                          <p:spTgt spid="5">
                                            <p:bg/>
                                          </p:spTgt>
                                        </p:tgtEl>
                                        <p:attrNameLst>
                                          <p:attrName>ppt_w</p:attrName>
                                        </p:attrNameLst>
                                      </p:cBhvr>
                                      <p:tavLst>
                                        <p:tav tm="0">
                                          <p:val>
                                            <p:fltVal val="0"/>
                                          </p:val>
                                        </p:tav>
                                        <p:tav tm="100000">
                                          <p:val>
                                            <p:strVal val="#ppt_w"/>
                                          </p:val>
                                        </p:tav>
                                      </p:tavLst>
                                    </p:anim>
                                    <p:anim calcmode="lin" valueType="num">
                                      <p:cBhvr>
                                        <p:cTn id="8" dur="500" fill="hold"/>
                                        <p:tgtEl>
                                          <p:spTgt spid="5">
                                            <p:bg/>
                                          </p:spTgt>
                                        </p:tgtEl>
                                        <p:attrNameLst>
                                          <p:attrName>ppt_h</p:attrName>
                                        </p:attrNameLst>
                                      </p:cBhvr>
                                      <p:tavLst>
                                        <p:tav tm="0">
                                          <p:val>
                                            <p:fltVal val="0"/>
                                          </p:val>
                                        </p:tav>
                                        <p:tav tm="100000">
                                          <p:val>
                                            <p:strVal val="#ppt_h"/>
                                          </p:val>
                                        </p:tav>
                                      </p:tavLst>
                                    </p:anim>
                                    <p:animEffect transition="in" filter="fade">
                                      <p:cBhvr>
                                        <p:cTn id="9" dur="500"/>
                                        <p:tgtEl>
                                          <p:spTgt spid="5">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 calcmode="lin" valueType="num">
                                      <p:cBhvr>
                                        <p:cTn id="35"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9">
                                            <p:bg/>
                                          </p:spTgt>
                                        </p:tgtEl>
                                        <p:attrNameLst>
                                          <p:attrName>style.visibility</p:attrName>
                                        </p:attrNameLst>
                                      </p:cBhvr>
                                      <p:to>
                                        <p:strVal val="visible"/>
                                      </p:to>
                                    </p:set>
                                    <p:anim calcmode="lin" valueType="num">
                                      <p:cBhvr additive="base">
                                        <p:cTn id="42" dur="500" fill="hold"/>
                                        <p:tgtEl>
                                          <p:spTgt spid="9">
                                            <p:bg/>
                                          </p:spTgt>
                                        </p:tgtEl>
                                        <p:attrNameLst>
                                          <p:attrName>ppt_x</p:attrName>
                                        </p:attrNameLst>
                                      </p:cBhvr>
                                      <p:tavLst>
                                        <p:tav tm="0">
                                          <p:val>
                                            <p:strVal val="0-#ppt_w/2"/>
                                          </p:val>
                                        </p:tav>
                                        <p:tav tm="100000">
                                          <p:val>
                                            <p:strVal val="#ppt_x"/>
                                          </p:val>
                                        </p:tav>
                                      </p:tavLst>
                                    </p:anim>
                                    <p:anim calcmode="lin" valueType="num">
                                      <p:cBhvr additive="base">
                                        <p:cTn id="43" dur="500" fill="hold"/>
                                        <p:tgtEl>
                                          <p:spTgt spid="9">
                                            <p:bg/>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 calcmode="lin" valueType="num">
                                      <p:cBhvr additive="base">
                                        <p:cTn id="48"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9">
                                            <p:txEl>
                                              <p:pRg st="1" end="1"/>
                                            </p:txEl>
                                          </p:spTgt>
                                        </p:tgtEl>
                                        <p:attrNameLst>
                                          <p:attrName>style.visibility</p:attrName>
                                        </p:attrNameLst>
                                      </p:cBhvr>
                                      <p:to>
                                        <p:strVal val="visible"/>
                                      </p:to>
                                    </p:set>
                                    <p:anim calcmode="lin" valueType="num">
                                      <p:cBhvr additive="base">
                                        <p:cTn id="54" dur="500" fill="hold"/>
                                        <p:tgtEl>
                                          <p:spTgt spid="9">
                                            <p:txEl>
                                              <p:pRg st="1" end="1"/>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9">
                                            <p:txEl>
                                              <p:pRg st="2" end="2"/>
                                            </p:txEl>
                                          </p:spTgt>
                                        </p:tgtEl>
                                        <p:attrNameLst>
                                          <p:attrName>style.visibility</p:attrName>
                                        </p:attrNameLst>
                                      </p:cBhvr>
                                      <p:to>
                                        <p:strVal val="visible"/>
                                      </p:to>
                                    </p:set>
                                    <p:anim calcmode="lin" valueType="num">
                                      <p:cBhvr additive="base">
                                        <p:cTn id="60" dur="500" fill="hold"/>
                                        <p:tgtEl>
                                          <p:spTgt spid="9">
                                            <p:txEl>
                                              <p:pRg st="2" end="2"/>
                                            </p:txEl>
                                          </p:spTgt>
                                        </p:tgtEl>
                                        <p:attrNameLst>
                                          <p:attrName>ppt_x</p:attrName>
                                        </p:attrNameLst>
                                      </p:cBhvr>
                                      <p:tavLst>
                                        <p:tav tm="0">
                                          <p:val>
                                            <p:strVal val="0-#ppt_w/2"/>
                                          </p:val>
                                        </p:tav>
                                        <p:tav tm="100000">
                                          <p:val>
                                            <p:strVal val="#ppt_x"/>
                                          </p:val>
                                        </p:tav>
                                      </p:tavLst>
                                    </p:anim>
                                    <p:anim calcmode="lin" valueType="num">
                                      <p:cBhvr additive="base">
                                        <p:cTn id="61"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9"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0" y="625260"/>
            <a:ext cx="6052457" cy="6232740"/>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0000"/>
              </a:lnSpc>
              <a:buFont typeface="Wingdings" panose="05000000000000000000" pitchFamily="2" charset="2"/>
              <a:buChar char="§"/>
            </a:pPr>
            <a:r>
              <a:rPr lang="en-US" sz="1500" dirty="0" err="1" smtClean="0">
                <a:solidFill>
                  <a:schemeClr val="bg1"/>
                </a:solidFill>
              </a:rPr>
              <a:t>Poseban</a:t>
            </a:r>
            <a:r>
              <a:rPr lang="en-US" sz="1500" dirty="0" smtClean="0">
                <a:solidFill>
                  <a:schemeClr val="bg1"/>
                </a:solidFill>
              </a:rPr>
              <a:t> </a:t>
            </a:r>
            <a:r>
              <a:rPr lang="en-US" sz="1500" dirty="0" err="1">
                <a:solidFill>
                  <a:schemeClr val="bg1"/>
                </a:solidFill>
              </a:rPr>
              <a:t>oblik</a:t>
            </a:r>
            <a:r>
              <a:rPr lang="en-US" sz="1500" dirty="0">
                <a:solidFill>
                  <a:schemeClr val="bg1"/>
                </a:solidFill>
              </a:rPr>
              <a:t> </a:t>
            </a:r>
            <a:r>
              <a:rPr lang="en-US" sz="1500" dirty="0" err="1">
                <a:solidFill>
                  <a:schemeClr val="bg1"/>
                </a:solidFill>
              </a:rPr>
              <a:t>vertikalnog</a:t>
            </a:r>
            <a:r>
              <a:rPr lang="en-US" sz="1500" dirty="0">
                <a:solidFill>
                  <a:schemeClr val="bg1"/>
                </a:solidFill>
              </a:rPr>
              <a:t> </a:t>
            </a:r>
            <a:r>
              <a:rPr lang="en-US" sz="1500" dirty="0" err="1">
                <a:solidFill>
                  <a:schemeClr val="bg1"/>
                </a:solidFill>
              </a:rPr>
              <a:t>opterećenja</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može</a:t>
            </a:r>
            <a:r>
              <a:rPr lang="en-US" sz="1500" dirty="0">
                <a:solidFill>
                  <a:schemeClr val="bg1"/>
                </a:solidFill>
              </a:rPr>
              <a:t> </a:t>
            </a:r>
            <a:r>
              <a:rPr lang="en-US" sz="1500" dirty="0" err="1">
                <a:solidFill>
                  <a:schemeClr val="bg1"/>
                </a:solidFill>
              </a:rPr>
              <a:t>nastati</a:t>
            </a:r>
            <a:r>
              <a:rPr lang="en-US" sz="1500" dirty="0">
                <a:solidFill>
                  <a:schemeClr val="bg1"/>
                </a:solidFill>
              </a:rPr>
              <a:t> </a:t>
            </a:r>
            <a:r>
              <a:rPr lang="en-US" sz="1500" dirty="0" err="1">
                <a:solidFill>
                  <a:schemeClr val="bg1"/>
                </a:solidFill>
              </a:rPr>
              <a:t>ukoliko</a:t>
            </a:r>
            <a:r>
              <a:rPr lang="en-US" sz="1500" dirty="0">
                <a:solidFill>
                  <a:schemeClr val="bg1"/>
                </a:solidFill>
              </a:rPr>
              <a:t> se </a:t>
            </a:r>
            <a:r>
              <a:rPr lang="en-US" sz="1500" dirty="0" err="1">
                <a:solidFill>
                  <a:schemeClr val="bg1"/>
                </a:solidFill>
              </a:rPr>
              <a:t>tlo</a:t>
            </a:r>
            <a:r>
              <a:rPr lang="en-US" sz="1500" dirty="0">
                <a:solidFill>
                  <a:schemeClr val="bg1"/>
                </a:solidFill>
              </a:rPr>
              <a:t> u </a:t>
            </a:r>
            <a:r>
              <a:rPr lang="en-US" sz="1500" dirty="0" err="1">
                <a:solidFill>
                  <a:schemeClr val="bg1"/>
                </a:solidFill>
              </a:rPr>
              <a:t>području</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sleže</a:t>
            </a:r>
            <a:r>
              <a:rPr lang="en-US" sz="1500" dirty="0">
                <a:solidFill>
                  <a:schemeClr val="bg1"/>
                </a:solidFill>
              </a:rPr>
              <a:t> u </a:t>
            </a:r>
            <a:r>
              <a:rPr lang="en-US" sz="1500" dirty="0" err="1">
                <a:solidFill>
                  <a:schemeClr val="bg1"/>
                </a:solidFill>
              </a:rPr>
              <a:t>odnosu</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šip</a:t>
            </a:r>
            <a:r>
              <a:rPr lang="en-US" sz="1500" dirty="0">
                <a:solidFill>
                  <a:schemeClr val="bg1"/>
                </a:solidFill>
              </a:rPr>
              <a:t> u </a:t>
            </a:r>
            <a:r>
              <a:rPr lang="en-US" sz="1500" dirty="0" err="1">
                <a:solidFill>
                  <a:schemeClr val="bg1"/>
                </a:solidFill>
              </a:rPr>
              <a:t>procesu</a:t>
            </a:r>
            <a:r>
              <a:rPr lang="en-US" sz="1500" dirty="0">
                <a:solidFill>
                  <a:schemeClr val="bg1"/>
                </a:solidFill>
              </a:rPr>
              <a:t> </a:t>
            </a:r>
            <a:r>
              <a:rPr lang="en-US" sz="1500" dirty="0" err="1" smtClean="0">
                <a:solidFill>
                  <a:schemeClr val="bg1"/>
                </a:solidFill>
              </a:rPr>
              <a:t>konsolidacije</a:t>
            </a:r>
            <a:r>
              <a:rPr lang="en-US" sz="1500" dirty="0" smtClean="0">
                <a:solidFill>
                  <a:schemeClr val="bg1"/>
                </a:solidFill>
              </a:rPr>
              <a:t>. </a:t>
            </a:r>
            <a:endParaRPr lang="sr-Latn-ME"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Dovoljna</a:t>
            </a:r>
            <a:r>
              <a:rPr lang="en-US" sz="1500" dirty="0" smtClean="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sasvim</a:t>
            </a:r>
            <a:r>
              <a:rPr lang="en-US" sz="1500" dirty="0">
                <a:solidFill>
                  <a:schemeClr val="bg1"/>
                </a:solidFill>
              </a:rPr>
              <a:t> mala </a:t>
            </a:r>
            <a:r>
              <a:rPr lang="en-US" sz="1500" dirty="0" err="1">
                <a:solidFill>
                  <a:schemeClr val="bg1"/>
                </a:solidFill>
              </a:rPr>
              <a:t>sleganja</a:t>
            </a:r>
            <a:r>
              <a:rPr lang="en-US" sz="1500" dirty="0">
                <a:solidFill>
                  <a:schemeClr val="bg1"/>
                </a:solidFill>
              </a:rPr>
              <a:t> </a:t>
            </a:r>
            <a:r>
              <a:rPr lang="en-US" sz="1500" dirty="0" err="1">
                <a:solidFill>
                  <a:schemeClr val="bg1"/>
                </a:solidFill>
              </a:rPr>
              <a:t>tla</a:t>
            </a:r>
            <a:r>
              <a:rPr lang="en-US" sz="1500" dirty="0">
                <a:solidFill>
                  <a:schemeClr val="bg1"/>
                </a:solidFill>
              </a:rPr>
              <a:t> da </a:t>
            </a:r>
            <a:r>
              <a:rPr lang="en-US" sz="1500" dirty="0" err="1">
                <a:solidFill>
                  <a:schemeClr val="bg1"/>
                </a:solidFill>
              </a:rPr>
              <a:t>izazovu</a:t>
            </a:r>
            <a:r>
              <a:rPr lang="en-US" sz="1500" dirty="0">
                <a:solidFill>
                  <a:schemeClr val="bg1"/>
                </a:solidFill>
              </a:rPr>
              <a:t> </a:t>
            </a:r>
            <a:r>
              <a:rPr lang="en-US" sz="1500" dirty="0" err="1">
                <a:solidFill>
                  <a:schemeClr val="bg1"/>
                </a:solidFill>
              </a:rPr>
              <a:t>dopunsko</a:t>
            </a:r>
            <a:r>
              <a:rPr lang="en-US" sz="1500" dirty="0">
                <a:solidFill>
                  <a:schemeClr val="bg1"/>
                </a:solidFill>
              </a:rPr>
              <a:t> </a:t>
            </a:r>
            <a:r>
              <a:rPr lang="en-US" sz="1500" dirty="0" err="1">
                <a:solidFill>
                  <a:schemeClr val="bg1"/>
                </a:solidFill>
              </a:rPr>
              <a:t>vertikalno</a:t>
            </a:r>
            <a:r>
              <a:rPr lang="en-US" sz="1500" dirty="0">
                <a:solidFill>
                  <a:schemeClr val="bg1"/>
                </a:solidFill>
              </a:rPr>
              <a:t> </a:t>
            </a:r>
            <a:r>
              <a:rPr lang="en-US" sz="1500" dirty="0" err="1">
                <a:solidFill>
                  <a:schemeClr val="bg1"/>
                </a:solidFill>
              </a:rPr>
              <a:t>opterećenje</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Pri</a:t>
            </a:r>
            <a:r>
              <a:rPr lang="en-US" sz="1500" dirty="0">
                <a:solidFill>
                  <a:schemeClr val="bg1"/>
                </a:solidFill>
              </a:rPr>
              <a:t> tome u </a:t>
            </a:r>
            <a:r>
              <a:rPr lang="en-US" sz="1500" dirty="0" err="1">
                <a:solidFill>
                  <a:schemeClr val="bg1"/>
                </a:solidFill>
              </a:rPr>
              <a:t>gornjem</a:t>
            </a:r>
            <a:r>
              <a:rPr lang="en-US" sz="1500" dirty="0">
                <a:solidFill>
                  <a:schemeClr val="bg1"/>
                </a:solidFill>
              </a:rPr>
              <a:t> </a:t>
            </a:r>
            <a:r>
              <a:rPr lang="en-US" sz="1500" dirty="0" err="1">
                <a:solidFill>
                  <a:schemeClr val="bg1"/>
                </a:solidFill>
              </a:rPr>
              <a:t>delu</a:t>
            </a:r>
            <a:r>
              <a:rPr lang="en-US" sz="1500" dirty="0">
                <a:solidFill>
                  <a:schemeClr val="bg1"/>
                </a:solidFill>
              </a:rPr>
              <a:t> </a:t>
            </a:r>
            <a:r>
              <a:rPr lang="en-US" sz="1500" dirty="0" err="1">
                <a:solidFill>
                  <a:schemeClr val="bg1"/>
                </a:solidFill>
              </a:rPr>
              <a:t>šipa</a:t>
            </a:r>
            <a:r>
              <a:rPr lang="en-US" sz="1500" dirty="0">
                <a:solidFill>
                  <a:schemeClr val="bg1"/>
                </a:solidFill>
              </a:rPr>
              <a:t>, a </a:t>
            </a:r>
            <a:r>
              <a:rPr lang="en-US" sz="1500" dirty="0" err="1">
                <a:solidFill>
                  <a:schemeClr val="bg1"/>
                </a:solidFill>
              </a:rPr>
              <a:t>često</a:t>
            </a:r>
            <a:r>
              <a:rPr lang="en-US" sz="1500" dirty="0">
                <a:solidFill>
                  <a:schemeClr val="bg1"/>
                </a:solidFill>
              </a:rPr>
              <a:t> </a:t>
            </a:r>
            <a:r>
              <a:rPr lang="en-US" sz="1500" dirty="0" err="1">
                <a:solidFill>
                  <a:schemeClr val="bg1"/>
                </a:solidFill>
              </a:rPr>
              <a:t>i</a:t>
            </a:r>
            <a:r>
              <a:rPr lang="en-US" sz="1500" dirty="0">
                <a:solidFill>
                  <a:schemeClr val="bg1"/>
                </a:solidFill>
              </a:rPr>
              <a:t> u </a:t>
            </a:r>
            <a:r>
              <a:rPr lang="en-US" sz="1500" dirty="0" err="1">
                <a:solidFill>
                  <a:schemeClr val="bg1"/>
                </a:solidFill>
              </a:rPr>
              <a:t>intervalu</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zahvata</a:t>
            </a:r>
            <a:r>
              <a:rPr lang="en-US" sz="1500" dirty="0">
                <a:solidFill>
                  <a:schemeClr val="bg1"/>
                </a:solidFill>
              </a:rPr>
              <a:t> </a:t>
            </a:r>
            <a:r>
              <a:rPr lang="en-US" sz="1500" dirty="0" err="1">
                <a:solidFill>
                  <a:schemeClr val="bg1"/>
                </a:solidFill>
              </a:rPr>
              <a:t>veći</a:t>
            </a:r>
            <a:r>
              <a:rPr lang="en-US" sz="1500" dirty="0">
                <a:solidFill>
                  <a:schemeClr val="bg1"/>
                </a:solidFill>
              </a:rPr>
              <a:t> </a:t>
            </a:r>
            <a:r>
              <a:rPr lang="en-US" sz="1500" dirty="0" err="1">
                <a:solidFill>
                  <a:schemeClr val="bg1"/>
                </a:solidFill>
              </a:rPr>
              <a:t>deo</a:t>
            </a:r>
            <a:r>
              <a:rPr lang="en-US" sz="1500" dirty="0">
                <a:solidFill>
                  <a:schemeClr val="bg1"/>
                </a:solidFill>
              </a:rPr>
              <a:t> </a:t>
            </a:r>
            <a:r>
              <a:rPr lang="en-US" sz="1500" dirty="0" err="1">
                <a:solidFill>
                  <a:schemeClr val="bg1"/>
                </a:solidFill>
              </a:rPr>
              <a:t>njegove</a:t>
            </a:r>
            <a:r>
              <a:rPr lang="en-US" sz="1500" dirty="0">
                <a:solidFill>
                  <a:schemeClr val="bg1"/>
                </a:solidFill>
              </a:rPr>
              <a:t> </a:t>
            </a:r>
            <a:r>
              <a:rPr lang="en-US" sz="1500" dirty="0" err="1">
                <a:solidFill>
                  <a:schemeClr val="bg1"/>
                </a:solidFill>
              </a:rPr>
              <a:t>ukupne</a:t>
            </a:r>
            <a:r>
              <a:rPr lang="en-US" sz="1500" dirty="0">
                <a:solidFill>
                  <a:schemeClr val="bg1"/>
                </a:solidFill>
              </a:rPr>
              <a:t> </a:t>
            </a:r>
            <a:r>
              <a:rPr lang="en-US" sz="1500" dirty="0" err="1">
                <a:solidFill>
                  <a:schemeClr val="bg1"/>
                </a:solidFill>
              </a:rPr>
              <a:t>dužine</a:t>
            </a:r>
            <a:r>
              <a:rPr lang="en-US" sz="1500" dirty="0">
                <a:solidFill>
                  <a:schemeClr val="bg1"/>
                </a:solidFill>
              </a:rPr>
              <a:t>, </a:t>
            </a:r>
            <a:r>
              <a:rPr lang="en-US" sz="1500" dirty="0" err="1">
                <a:solidFill>
                  <a:schemeClr val="bg1"/>
                </a:solidFill>
              </a:rPr>
              <a:t>smičući</a:t>
            </a:r>
            <a:r>
              <a:rPr lang="en-US" sz="1500" dirty="0">
                <a:solidFill>
                  <a:schemeClr val="bg1"/>
                </a:solidFill>
              </a:rPr>
              <a:t> </a:t>
            </a:r>
            <a:r>
              <a:rPr lang="en-US" sz="1500" dirty="0" err="1">
                <a:solidFill>
                  <a:schemeClr val="bg1"/>
                </a:solidFill>
              </a:rPr>
              <a:t>naponi</a:t>
            </a:r>
            <a:r>
              <a:rPr lang="en-US" sz="1500" dirty="0">
                <a:solidFill>
                  <a:schemeClr val="bg1"/>
                </a:solidFill>
              </a:rPr>
              <a:t> </a:t>
            </a:r>
            <a:r>
              <a:rPr lang="en-US" sz="1500" dirty="0" err="1">
                <a:solidFill>
                  <a:schemeClr val="bg1"/>
                </a:solidFill>
              </a:rPr>
              <a:t>po</a:t>
            </a:r>
            <a:r>
              <a:rPr lang="en-US" sz="1500" dirty="0">
                <a:solidFill>
                  <a:schemeClr val="bg1"/>
                </a:solidFill>
              </a:rPr>
              <a:t> </a:t>
            </a:r>
            <a:r>
              <a:rPr lang="en-US" sz="1500" dirty="0" err="1">
                <a:solidFill>
                  <a:schemeClr val="bg1"/>
                </a:solidFill>
              </a:rPr>
              <a:t>omotaču</a:t>
            </a:r>
            <a:r>
              <a:rPr lang="en-US" sz="1500" dirty="0">
                <a:solidFill>
                  <a:schemeClr val="bg1"/>
                </a:solidFill>
              </a:rPr>
              <a:t> </a:t>
            </a:r>
            <a:r>
              <a:rPr lang="en-US" sz="1500" dirty="0" err="1">
                <a:solidFill>
                  <a:schemeClr val="bg1"/>
                </a:solidFill>
              </a:rPr>
              <a:t>menjaju</a:t>
            </a:r>
            <a:r>
              <a:rPr lang="en-US" sz="1500" dirty="0">
                <a:solidFill>
                  <a:schemeClr val="bg1"/>
                </a:solidFill>
              </a:rPr>
              <a:t> </a:t>
            </a:r>
            <a:r>
              <a:rPr lang="en-US" sz="1500" dirty="0" err="1">
                <a:solidFill>
                  <a:schemeClr val="bg1"/>
                </a:solidFill>
              </a:rPr>
              <a:t>znak</a:t>
            </a:r>
            <a:r>
              <a:rPr lang="en-US" sz="1500" dirty="0">
                <a:solidFill>
                  <a:schemeClr val="bg1"/>
                </a:solidFill>
              </a:rPr>
              <a:t> </a:t>
            </a:r>
            <a:r>
              <a:rPr lang="en-US" sz="1500" dirty="0" err="1">
                <a:solidFill>
                  <a:schemeClr val="bg1"/>
                </a:solidFill>
              </a:rPr>
              <a:t>tako</a:t>
            </a:r>
            <a:r>
              <a:rPr lang="en-US" sz="1500" dirty="0">
                <a:solidFill>
                  <a:schemeClr val="bg1"/>
                </a:solidFill>
              </a:rPr>
              <a:t> da se </a:t>
            </a:r>
            <a:r>
              <a:rPr lang="en-US" sz="1500" dirty="0" err="1">
                <a:solidFill>
                  <a:schemeClr val="bg1"/>
                </a:solidFill>
              </a:rPr>
              <a:t>povećava</a:t>
            </a:r>
            <a:r>
              <a:rPr lang="en-US" sz="1500" dirty="0">
                <a:solidFill>
                  <a:schemeClr val="bg1"/>
                </a:solidFill>
              </a:rPr>
              <a:t> </a:t>
            </a:r>
            <a:r>
              <a:rPr lang="en-US" sz="1500" dirty="0" err="1">
                <a:solidFill>
                  <a:schemeClr val="bg1"/>
                </a:solidFill>
              </a:rPr>
              <a:t>opterećenje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bazu</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uz</a:t>
            </a:r>
            <a:r>
              <a:rPr lang="en-US" sz="1500" dirty="0">
                <a:solidFill>
                  <a:schemeClr val="bg1"/>
                </a:solidFill>
              </a:rPr>
              <a:t> </a:t>
            </a:r>
            <a:r>
              <a:rPr lang="en-US" sz="1500" dirty="0" err="1">
                <a:solidFill>
                  <a:schemeClr val="bg1"/>
                </a:solidFill>
              </a:rPr>
              <a:t>pojavu</a:t>
            </a:r>
            <a:r>
              <a:rPr lang="en-US" sz="1500" dirty="0">
                <a:solidFill>
                  <a:schemeClr val="bg1"/>
                </a:solidFill>
              </a:rPr>
              <a:t> </a:t>
            </a:r>
            <a:r>
              <a:rPr lang="en-US" sz="1500" dirty="0" err="1">
                <a:solidFill>
                  <a:schemeClr val="bg1"/>
                </a:solidFill>
              </a:rPr>
              <a:t>uvećanog</a:t>
            </a:r>
            <a:r>
              <a:rPr lang="en-US" sz="1500" dirty="0">
                <a:solidFill>
                  <a:schemeClr val="bg1"/>
                </a:solidFill>
              </a:rPr>
              <a:t> </a:t>
            </a:r>
            <a:r>
              <a:rPr lang="en-US" sz="1500" dirty="0" err="1">
                <a:solidFill>
                  <a:schemeClr val="bg1"/>
                </a:solidFill>
              </a:rPr>
              <a:t>sleganja</a:t>
            </a:r>
            <a:r>
              <a:rPr lang="en-US" sz="1500" dirty="0">
                <a:solidFill>
                  <a:schemeClr val="bg1"/>
                </a:solidFill>
              </a:rPr>
              <a:t>. </a:t>
            </a:r>
            <a:endParaRPr lang="sr-Latn-ME" sz="1500" dirty="0" smtClean="0">
              <a:solidFill>
                <a:schemeClr val="bg1"/>
              </a:solidFill>
            </a:endParaRPr>
          </a:p>
          <a:p>
            <a:pPr marL="342900" indent="-342900" algn="just">
              <a:lnSpc>
                <a:spcPct val="100000"/>
              </a:lnSpc>
              <a:buFont typeface="Wingdings" panose="05000000000000000000" pitchFamily="2" charset="2"/>
              <a:buChar char="§"/>
            </a:pPr>
            <a:r>
              <a:rPr lang="en-US" sz="1500" dirty="0" smtClean="0">
                <a:solidFill>
                  <a:schemeClr val="bg1"/>
                </a:solidFill>
              </a:rPr>
              <a:t>Ova </a:t>
            </a:r>
            <a:r>
              <a:rPr lang="en-US" sz="1500" dirty="0" err="1">
                <a:solidFill>
                  <a:schemeClr val="bg1"/>
                </a:solidFill>
              </a:rPr>
              <a:t>pojava</a:t>
            </a:r>
            <a:r>
              <a:rPr lang="en-US" sz="1500" dirty="0">
                <a:solidFill>
                  <a:schemeClr val="bg1"/>
                </a:solidFill>
              </a:rPr>
              <a:t> se </a:t>
            </a:r>
            <a:r>
              <a:rPr lang="en-US" sz="1500" dirty="0" err="1">
                <a:solidFill>
                  <a:schemeClr val="bg1"/>
                </a:solidFill>
              </a:rPr>
              <a:t>naziva</a:t>
            </a:r>
            <a:r>
              <a:rPr lang="en-US" sz="1500" dirty="0">
                <a:solidFill>
                  <a:schemeClr val="bg1"/>
                </a:solidFill>
              </a:rPr>
              <a:t> "</a:t>
            </a:r>
            <a:r>
              <a:rPr lang="en-US" sz="1500" dirty="0" err="1">
                <a:solidFill>
                  <a:schemeClr val="bg1"/>
                </a:solidFill>
              </a:rPr>
              <a:t>negativnim</a:t>
            </a:r>
            <a:r>
              <a:rPr lang="en-US" sz="1500" dirty="0">
                <a:solidFill>
                  <a:schemeClr val="bg1"/>
                </a:solidFill>
              </a:rPr>
              <a:t> </a:t>
            </a:r>
            <a:r>
              <a:rPr lang="en-US" sz="1500" dirty="0" err="1">
                <a:solidFill>
                  <a:schemeClr val="bg1"/>
                </a:solidFill>
              </a:rPr>
              <a:t>trenjem</a:t>
            </a:r>
            <a:r>
              <a:rPr lang="en-US" sz="1500" dirty="0">
                <a:solidFill>
                  <a:schemeClr val="bg1"/>
                </a:solidFill>
              </a:rPr>
              <a:t>" </a:t>
            </a:r>
            <a:endParaRPr lang="sr-Latn-ME"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Treba</a:t>
            </a:r>
            <a:r>
              <a:rPr lang="en-US" sz="1500" dirty="0" smtClean="0">
                <a:solidFill>
                  <a:schemeClr val="bg1"/>
                </a:solidFill>
              </a:rPr>
              <a:t> </a:t>
            </a:r>
            <a:r>
              <a:rPr lang="en-US" sz="1500" dirty="0" err="1">
                <a:solidFill>
                  <a:schemeClr val="bg1"/>
                </a:solidFill>
              </a:rPr>
              <a:t>imati</a:t>
            </a:r>
            <a:r>
              <a:rPr lang="en-US" sz="1500" dirty="0">
                <a:solidFill>
                  <a:schemeClr val="bg1"/>
                </a:solidFill>
              </a:rPr>
              <a:t> u </a:t>
            </a:r>
            <a:r>
              <a:rPr lang="en-US" sz="1500" dirty="0" err="1">
                <a:solidFill>
                  <a:schemeClr val="bg1"/>
                </a:solidFill>
              </a:rPr>
              <a:t>vidu</a:t>
            </a:r>
            <a:r>
              <a:rPr lang="en-US" sz="1500" dirty="0">
                <a:solidFill>
                  <a:schemeClr val="bg1"/>
                </a:solidFill>
              </a:rPr>
              <a:t> da se </a:t>
            </a:r>
            <a:r>
              <a:rPr lang="en-US" sz="1500" dirty="0" err="1">
                <a:solidFill>
                  <a:schemeClr val="bg1"/>
                </a:solidFill>
              </a:rPr>
              <a:t>negativno</a:t>
            </a:r>
            <a:r>
              <a:rPr lang="en-US" sz="1500" dirty="0">
                <a:solidFill>
                  <a:schemeClr val="bg1"/>
                </a:solidFill>
              </a:rPr>
              <a:t> </a:t>
            </a:r>
            <a:r>
              <a:rPr lang="en-US" sz="1500" dirty="0" err="1">
                <a:solidFill>
                  <a:schemeClr val="bg1"/>
                </a:solidFill>
              </a:rPr>
              <a:t>trenje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pozitivni</a:t>
            </a:r>
            <a:r>
              <a:rPr lang="en-US" sz="1500" dirty="0">
                <a:solidFill>
                  <a:schemeClr val="bg1"/>
                </a:solidFill>
              </a:rPr>
              <a:t> </a:t>
            </a:r>
            <a:r>
              <a:rPr lang="en-US" sz="1500" dirty="0" err="1">
                <a:solidFill>
                  <a:schemeClr val="bg1"/>
                </a:solidFill>
              </a:rPr>
              <a:t>otpor</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kontaktu</a:t>
            </a:r>
            <a:r>
              <a:rPr lang="en-US" sz="1500" dirty="0">
                <a:solidFill>
                  <a:schemeClr val="bg1"/>
                </a:solidFill>
              </a:rPr>
              <a:t> </a:t>
            </a:r>
            <a:r>
              <a:rPr lang="en-US" sz="1500" dirty="0" err="1">
                <a:solidFill>
                  <a:schemeClr val="bg1"/>
                </a:solidFill>
              </a:rPr>
              <a:t>omotača</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tla</a:t>
            </a:r>
            <a:r>
              <a:rPr lang="en-US" sz="1500" dirty="0">
                <a:solidFill>
                  <a:schemeClr val="bg1"/>
                </a:solidFill>
              </a:rPr>
              <a:t> ne </a:t>
            </a:r>
            <a:r>
              <a:rPr lang="en-US" sz="1500" dirty="0" err="1">
                <a:solidFill>
                  <a:schemeClr val="bg1"/>
                </a:solidFill>
              </a:rPr>
              <a:t>mogu</a:t>
            </a:r>
            <a:r>
              <a:rPr lang="en-US" sz="1500" dirty="0">
                <a:solidFill>
                  <a:schemeClr val="bg1"/>
                </a:solidFill>
              </a:rPr>
              <a:t> </a:t>
            </a:r>
            <a:r>
              <a:rPr lang="en-US" sz="1500" dirty="0" err="1">
                <a:solidFill>
                  <a:schemeClr val="bg1"/>
                </a:solidFill>
              </a:rPr>
              <a:t>istovremeno</a:t>
            </a:r>
            <a:r>
              <a:rPr lang="en-US" sz="1500" dirty="0">
                <a:solidFill>
                  <a:schemeClr val="bg1"/>
                </a:solidFill>
              </a:rPr>
              <a:t> </a:t>
            </a:r>
            <a:r>
              <a:rPr lang="en-US" sz="1500" dirty="0" err="1">
                <a:solidFill>
                  <a:schemeClr val="bg1"/>
                </a:solidFill>
              </a:rPr>
              <a:t>pojaviti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istom</a:t>
            </a:r>
            <a:r>
              <a:rPr lang="en-US" sz="1500" dirty="0">
                <a:solidFill>
                  <a:schemeClr val="bg1"/>
                </a:solidFill>
              </a:rPr>
              <a:t> </a:t>
            </a:r>
            <a:r>
              <a:rPr lang="en-US" sz="1500" dirty="0" err="1">
                <a:solidFill>
                  <a:schemeClr val="bg1"/>
                </a:solidFill>
              </a:rPr>
              <a:t>delu</a:t>
            </a:r>
            <a:r>
              <a:rPr lang="en-US" sz="1500" dirty="0">
                <a:solidFill>
                  <a:schemeClr val="bg1"/>
                </a:solidFill>
              </a:rPr>
              <a:t> </a:t>
            </a:r>
            <a:r>
              <a:rPr lang="en-US" sz="1500" dirty="0" err="1">
                <a:solidFill>
                  <a:schemeClr val="bg1"/>
                </a:solidFill>
              </a:rPr>
              <a:t>šipa</a:t>
            </a:r>
            <a:r>
              <a:rPr lang="en-US" sz="1500" dirty="0">
                <a:solidFill>
                  <a:schemeClr val="bg1"/>
                </a:solidFill>
              </a:rPr>
              <a:t>. </a:t>
            </a:r>
            <a:endParaRPr lang="sr-Latn-ME"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Ako</a:t>
            </a:r>
            <a:r>
              <a:rPr lang="en-US" sz="1500" dirty="0" smtClean="0">
                <a:solidFill>
                  <a:schemeClr val="bg1"/>
                </a:solidFill>
              </a:rPr>
              <a:t> </a:t>
            </a:r>
            <a:r>
              <a:rPr lang="en-US" sz="1500" dirty="0">
                <a:solidFill>
                  <a:schemeClr val="bg1"/>
                </a:solidFill>
              </a:rPr>
              <a:t>se </a:t>
            </a:r>
            <a:r>
              <a:rPr lang="en-US" sz="1500" dirty="0" err="1">
                <a:solidFill>
                  <a:schemeClr val="bg1"/>
                </a:solidFill>
              </a:rPr>
              <a:t>na</a:t>
            </a:r>
            <a:r>
              <a:rPr lang="en-US" sz="1500" dirty="0">
                <a:solidFill>
                  <a:schemeClr val="bg1"/>
                </a:solidFill>
              </a:rPr>
              <a:t> </a:t>
            </a:r>
            <a:r>
              <a:rPr lang="en-US" sz="1500" dirty="0" err="1">
                <a:solidFill>
                  <a:schemeClr val="bg1"/>
                </a:solidFill>
              </a:rPr>
              <a:t>vrh</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koji</a:t>
            </a:r>
            <a:r>
              <a:rPr lang="en-US" sz="1500" dirty="0">
                <a:solidFill>
                  <a:schemeClr val="bg1"/>
                </a:solidFill>
              </a:rPr>
              <a:t> je </a:t>
            </a:r>
            <a:r>
              <a:rPr lang="en-US" sz="1500" dirty="0" err="1">
                <a:solidFill>
                  <a:schemeClr val="bg1"/>
                </a:solidFill>
              </a:rPr>
              <a:t>opterećen</a:t>
            </a:r>
            <a:r>
              <a:rPr lang="en-US" sz="1500" dirty="0">
                <a:solidFill>
                  <a:schemeClr val="bg1"/>
                </a:solidFill>
              </a:rPr>
              <a:t> </a:t>
            </a:r>
            <a:r>
              <a:rPr lang="en-US" sz="1500" dirty="0" err="1">
                <a:solidFill>
                  <a:schemeClr val="bg1"/>
                </a:solidFill>
              </a:rPr>
              <a:t>negativnim</a:t>
            </a:r>
            <a:r>
              <a:rPr lang="en-US" sz="1500" dirty="0">
                <a:solidFill>
                  <a:schemeClr val="bg1"/>
                </a:solidFill>
              </a:rPr>
              <a:t> </a:t>
            </a:r>
            <a:r>
              <a:rPr lang="en-US" sz="1500" dirty="0" err="1">
                <a:solidFill>
                  <a:schemeClr val="bg1"/>
                </a:solidFill>
              </a:rPr>
              <a:t>trenjem</a:t>
            </a:r>
            <a:r>
              <a:rPr lang="en-US" sz="1500" dirty="0">
                <a:solidFill>
                  <a:schemeClr val="bg1"/>
                </a:solidFill>
              </a:rPr>
              <a:t>, </a:t>
            </a:r>
            <a:r>
              <a:rPr lang="en-US" sz="1500" dirty="0" err="1">
                <a:solidFill>
                  <a:schemeClr val="bg1"/>
                </a:solidFill>
              </a:rPr>
              <a:t>nanese</a:t>
            </a:r>
            <a:r>
              <a:rPr lang="en-US" sz="1500" dirty="0">
                <a:solidFill>
                  <a:schemeClr val="bg1"/>
                </a:solidFill>
              </a:rPr>
              <a:t> </a:t>
            </a:r>
            <a:r>
              <a:rPr lang="en-US" sz="1500" dirty="0" err="1">
                <a:solidFill>
                  <a:schemeClr val="bg1"/>
                </a:solidFill>
              </a:rPr>
              <a:t>neko</a:t>
            </a:r>
            <a:r>
              <a:rPr lang="en-US" sz="1500" dirty="0">
                <a:solidFill>
                  <a:schemeClr val="bg1"/>
                </a:solidFill>
              </a:rPr>
              <a:t> </a:t>
            </a:r>
            <a:r>
              <a:rPr lang="en-US" sz="1500" dirty="0" err="1">
                <a:solidFill>
                  <a:schemeClr val="bg1"/>
                </a:solidFill>
              </a:rPr>
              <a:t>privremeno</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pokretno</a:t>
            </a:r>
            <a:r>
              <a:rPr lang="en-US" sz="1500" dirty="0">
                <a:solidFill>
                  <a:schemeClr val="bg1"/>
                </a:solidFill>
              </a:rPr>
              <a:t> </a:t>
            </a:r>
            <a:r>
              <a:rPr lang="en-US" sz="1500" dirty="0" err="1">
                <a:solidFill>
                  <a:schemeClr val="bg1"/>
                </a:solidFill>
              </a:rPr>
              <a:t>opterećenje</a:t>
            </a:r>
            <a:r>
              <a:rPr lang="en-US" sz="1500" dirty="0">
                <a:solidFill>
                  <a:schemeClr val="bg1"/>
                </a:solidFill>
              </a:rPr>
              <a:t>, </a:t>
            </a:r>
            <a:r>
              <a:rPr lang="en-US" sz="1500" dirty="0" err="1">
                <a:solidFill>
                  <a:schemeClr val="bg1"/>
                </a:solidFill>
              </a:rPr>
              <a:t>elastične</a:t>
            </a:r>
            <a:r>
              <a:rPr lang="en-US" sz="1500" dirty="0">
                <a:solidFill>
                  <a:schemeClr val="bg1"/>
                </a:solidFill>
              </a:rPr>
              <a:t> </a:t>
            </a:r>
            <a:r>
              <a:rPr lang="en-US" sz="1500" dirty="0" err="1">
                <a:solidFill>
                  <a:schemeClr val="bg1"/>
                </a:solidFill>
              </a:rPr>
              <a:t>deformacije</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dovoljne</a:t>
            </a:r>
            <a:r>
              <a:rPr lang="en-US" sz="1500" dirty="0">
                <a:solidFill>
                  <a:schemeClr val="bg1"/>
                </a:solidFill>
              </a:rPr>
              <a:t> da </a:t>
            </a:r>
            <a:r>
              <a:rPr lang="en-US" sz="1500" dirty="0" err="1">
                <a:solidFill>
                  <a:schemeClr val="bg1"/>
                </a:solidFill>
              </a:rPr>
              <a:t>mobilišu</a:t>
            </a:r>
            <a:r>
              <a:rPr lang="en-US" sz="1500" dirty="0">
                <a:solidFill>
                  <a:schemeClr val="bg1"/>
                </a:solidFill>
              </a:rPr>
              <a:t> </a:t>
            </a:r>
            <a:r>
              <a:rPr lang="en-US" sz="1500" dirty="0" err="1">
                <a:solidFill>
                  <a:schemeClr val="bg1"/>
                </a:solidFill>
              </a:rPr>
              <a:t>pozitivno</a:t>
            </a:r>
            <a:r>
              <a:rPr lang="en-US" sz="1500" dirty="0">
                <a:solidFill>
                  <a:schemeClr val="bg1"/>
                </a:solidFill>
              </a:rPr>
              <a:t> </a:t>
            </a:r>
            <a:r>
              <a:rPr lang="en-US" sz="1500" dirty="0" err="1">
                <a:solidFill>
                  <a:schemeClr val="bg1"/>
                </a:solidFill>
              </a:rPr>
              <a:t>trenje</a:t>
            </a:r>
            <a:r>
              <a:rPr lang="en-US" sz="1500" dirty="0">
                <a:solidFill>
                  <a:schemeClr val="bg1"/>
                </a:solidFill>
              </a:rPr>
              <a:t>, </a:t>
            </a:r>
            <a:r>
              <a:rPr lang="en-US" sz="1500" dirty="0" err="1">
                <a:solidFill>
                  <a:schemeClr val="bg1"/>
                </a:solidFill>
              </a:rPr>
              <a:t>smanjujući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taj</a:t>
            </a:r>
            <a:r>
              <a:rPr lang="en-US" sz="1500" dirty="0">
                <a:solidFill>
                  <a:schemeClr val="bg1"/>
                </a:solidFill>
              </a:rPr>
              <a:t> </a:t>
            </a:r>
            <a:r>
              <a:rPr lang="en-US" sz="1500" dirty="0" err="1">
                <a:solidFill>
                  <a:schemeClr val="bg1"/>
                </a:solidFill>
              </a:rPr>
              <a:t>način</a:t>
            </a:r>
            <a:r>
              <a:rPr lang="en-US" sz="1500" dirty="0">
                <a:solidFill>
                  <a:schemeClr val="bg1"/>
                </a:solidFill>
              </a:rPr>
              <a:t> </a:t>
            </a:r>
            <a:r>
              <a:rPr lang="en-US" sz="1500" dirty="0" err="1">
                <a:solidFill>
                  <a:schemeClr val="bg1"/>
                </a:solidFill>
              </a:rPr>
              <a:t>ukupan</a:t>
            </a:r>
            <a:r>
              <a:rPr lang="en-US" sz="1500" dirty="0">
                <a:solidFill>
                  <a:schemeClr val="bg1"/>
                </a:solidFill>
              </a:rPr>
              <a:t> </a:t>
            </a:r>
            <a:r>
              <a:rPr lang="en-US" sz="1500" dirty="0" err="1">
                <a:solidFill>
                  <a:schemeClr val="bg1"/>
                </a:solidFill>
              </a:rPr>
              <a:t>uticaj</a:t>
            </a:r>
            <a:r>
              <a:rPr lang="en-US" sz="1500" dirty="0">
                <a:solidFill>
                  <a:schemeClr val="bg1"/>
                </a:solidFill>
              </a:rPr>
              <a:t> </a:t>
            </a:r>
            <a:r>
              <a:rPr lang="en-US" sz="1500" dirty="0" err="1">
                <a:solidFill>
                  <a:schemeClr val="bg1"/>
                </a:solidFill>
              </a:rPr>
              <a:t>negativnog</a:t>
            </a:r>
            <a:r>
              <a:rPr lang="en-US" sz="1500" dirty="0">
                <a:solidFill>
                  <a:schemeClr val="bg1"/>
                </a:solidFill>
              </a:rPr>
              <a:t> </a:t>
            </a:r>
            <a:r>
              <a:rPr lang="en-US" sz="1500" dirty="0" err="1">
                <a:solidFill>
                  <a:schemeClr val="bg1"/>
                </a:solidFill>
              </a:rPr>
              <a:t>trenja</a:t>
            </a:r>
            <a:r>
              <a:rPr lang="en-US" sz="1500" dirty="0" smtClean="0">
                <a:solidFill>
                  <a:schemeClr val="bg1"/>
                </a:solidFill>
              </a:rPr>
              <a:t>.</a:t>
            </a:r>
            <a:r>
              <a:rPr lang="sr-Latn-ME" sz="1500" dirty="0">
                <a:solidFill>
                  <a:schemeClr val="bg1"/>
                </a:solidFill>
              </a:rPr>
              <a:t> Kada se pokretno opterećenje ukloni, ponovo se pojavi negativno trenje jer je elastična deformacija šipa pri rasterećenju, uz odgovarajuće pomeranje naviše rasterećenog dela stabla šipa dovoljno da promeni smer napona smicanja po stablu šipa. To znači da se negativno trenje i priraštaj smičućih napona usled pokretnog opterećenja ne superponiraju, tako da se posebno provode analize za oba slučaja.</a:t>
            </a:r>
            <a:endParaRPr lang="en-US" sz="1500" dirty="0">
              <a:solidFill>
                <a:schemeClr val="bg1"/>
              </a:solidFill>
            </a:endParaRPr>
          </a:p>
        </p:txBody>
      </p:sp>
      <p:sp>
        <p:nvSpPr>
          <p:cNvPr id="2" name="Title 1"/>
          <p:cNvSpPr>
            <a:spLocks noGrp="1"/>
          </p:cNvSpPr>
          <p:nvPr>
            <p:ph type="title"/>
          </p:nvPr>
        </p:nvSpPr>
        <p:spPr>
          <a:xfrm>
            <a:off x="0" y="-604434"/>
            <a:ext cx="11846560" cy="1208868"/>
          </a:xfrm>
        </p:spPr>
        <p:txBody>
          <a:bodyPr>
            <a:normAutofit/>
          </a:bodyPr>
          <a:lstStyle/>
          <a:p>
            <a:r>
              <a:rPr lang="sr-Latn-ME" sz="2500" dirty="0" smtClean="0"/>
              <a:t>Negativno trenje</a:t>
            </a:r>
            <a:endParaRPr lang="en-US" sz="2500" dirty="0"/>
          </a:p>
        </p:txBody>
      </p:sp>
      <p:pic>
        <p:nvPicPr>
          <p:cNvPr id="10" name="Picture 9"/>
          <p:cNvPicPr/>
          <p:nvPr/>
        </p:nvPicPr>
        <p:blipFill rotWithShape="1">
          <a:blip r:embed="rId2" cstate="print">
            <a:extLst>
              <a:ext uri="{28A0092B-C50C-407E-A947-70E740481C1C}">
                <a14:useLocalDpi xmlns:a14="http://schemas.microsoft.com/office/drawing/2010/main" val="0"/>
              </a:ext>
            </a:extLst>
          </a:blip>
          <a:srcRect t="-1178" b="9645"/>
          <a:stretch/>
        </p:blipFill>
        <p:spPr bwMode="auto">
          <a:xfrm>
            <a:off x="6134100" y="72689"/>
            <a:ext cx="6057900" cy="4229100"/>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9" name="Text Placeholder 2"/>
              <p:cNvSpPr txBox="1">
                <a:spLocks/>
              </p:cNvSpPr>
              <p:nvPr/>
            </p:nvSpPr>
            <p:spPr>
              <a:xfrm>
                <a:off x="619393" y="57150"/>
                <a:ext cx="7664183" cy="5806938"/>
              </a:xfrm>
              <a:prstGeom prst="rect">
                <a:avLst/>
              </a:prstGeom>
              <a:solidFill>
                <a:srgbClr val="0070C0"/>
              </a:solidFill>
              <a:ln w="50800">
                <a:solidFill>
                  <a:schemeClr val="bg1"/>
                </a:solidFill>
              </a:ln>
              <a:effectLst>
                <a:outerShdw blurRad="50800" dist="38100" dir="18900000" sx="103000" sy="103000" algn="bl"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en-US" sz="1500" dirty="0" smtClean="0">
                    <a:solidFill>
                      <a:schemeClr val="bg1"/>
                    </a:solidFill>
                  </a:rPr>
                  <a:t>Korisno</a:t>
                </a:r>
                <a:r>
                  <a:rPr lang="en-US" sz="1500" dirty="0">
                    <a:solidFill>
                      <a:schemeClr val="bg1"/>
                    </a:solidFill>
                  </a:rPr>
                  <a:t> </a:t>
                </a:r>
                <a:r>
                  <a:rPr lang="en-US" sz="1500" dirty="0" err="1">
                    <a:solidFill>
                      <a:schemeClr val="bg1"/>
                    </a:solidFill>
                  </a:rPr>
                  <a:t>dopušteno</a:t>
                </a:r>
                <a:r>
                  <a:rPr lang="en-US" sz="1500" dirty="0">
                    <a:solidFill>
                      <a:schemeClr val="bg1"/>
                    </a:solidFill>
                  </a:rPr>
                  <a:t> </a:t>
                </a:r>
                <a:r>
                  <a:rPr lang="en-US" sz="1500" dirty="0" err="1">
                    <a:solidFill>
                      <a:schemeClr val="bg1"/>
                    </a:solidFill>
                  </a:rPr>
                  <a:t>vertikalno</a:t>
                </a:r>
                <a:r>
                  <a:rPr lang="en-US" sz="1500" dirty="0">
                    <a:solidFill>
                      <a:schemeClr val="bg1"/>
                    </a:solidFill>
                  </a:rPr>
                  <a:t> </a:t>
                </a:r>
                <a:r>
                  <a:rPr lang="en-US" sz="1500" dirty="0" err="1">
                    <a:solidFill>
                      <a:schemeClr val="bg1"/>
                    </a:solidFill>
                  </a:rPr>
                  <a:t>opterećenje</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umanjenjem</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veličinu</a:t>
                </a:r>
                <a:r>
                  <a:rPr lang="en-US" sz="1500" dirty="0">
                    <a:solidFill>
                      <a:schemeClr val="bg1"/>
                    </a:solidFill>
                  </a:rPr>
                  <a:t> </a:t>
                </a:r>
                <a:r>
                  <a:rPr lang="en-US" sz="1500" dirty="0" err="1">
                    <a:solidFill>
                      <a:schemeClr val="bg1"/>
                    </a:solidFill>
                  </a:rPr>
                  <a:t>uticaja</a:t>
                </a:r>
                <a:r>
                  <a:rPr lang="en-US" sz="1500" dirty="0">
                    <a:solidFill>
                      <a:schemeClr val="bg1"/>
                    </a:solidFill>
                  </a:rPr>
                  <a:t> </a:t>
                </a:r>
                <a:r>
                  <a:rPr lang="en-US" sz="1500" dirty="0" err="1">
                    <a:solidFill>
                      <a:schemeClr val="bg1"/>
                    </a:solidFill>
                  </a:rPr>
                  <a:t>rezultante</a:t>
                </a:r>
                <a:r>
                  <a:rPr lang="en-US" sz="1500" dirty="0">
                    <a:solidFill>
                      <a:schemeClr val="bg1"/>
                    </a:solidFill>
                  </a:rPr>
                  <a:t> </a:t>
                </a:r>
                <a:r>
                  <a:rPr lang="en-US" sz="1500" dirty="0" err="1">
                    <a:solidFill>
                      <a:schemeClr val="bg1"/>
                    </a:solidFill>
                  </a:rPr>
                  <a:t>negativnog</a:t>
                </a:r>
                <a:r>
                  <a:rPr lang="en-US" sz="1500" dirty="0">
                    <a:solidFill>
                      <a:schemeClr val="bg1"/>
                    </a:solidFill>
                  </a:rPr>
                  <a:t> </a:t>
                </a:r>
                <a:r>
                  <a:rPr lang="en-US" sz="1500" dirty="0" err="1">
                    <a:solidFill>
                      <a:schemeClr val="bg1"/>
                    </a:solidFill>
                  </a:rPr>
                  <a:t>trenja</a:t>
                </a:r>
                <a:r>
                  <a:rPr lang="en-US" sz="1500" dirty="0">
                    <a:solidFill>
                      <a:schemeClr val="bg1"/>
                    </a:solidFill>
                  </a:rPr>
                  <a:t> </a:t>
                </a:r>
                <a:r>
                  <a:rPr lang="en-US" sz="1500" dirty="0" err="1" smtClean="0">
                    <a:solidFill>
                      <a:schemeClr val="bg1"/>
                    </a:solidFill>
                  </a:rPr>
                  <a:t>Qnf</a:t>
                </a:r>
                <a:r>
                  <a:rPr lang="sr-Latn-ME" sz="1500" dirty="0" smtClean="0">
                    <a:solidFill>
                      <a:schemeClr val="bg1"/>
                    </a:solidFill>
                  </a:rPr>
                  <a:t>:</a:t>
                </a:r>
              </a:p>
              <a:p>
                <a:pPr algn="just">
                  <a:lnSpc>
                    <a:spcPct val="100000"/>
                  </a:lnSpc>
                </a:pPr>
                <a14:m>
                  <m:oMathPara xmlns:m="http://schemas.openxmlformats.org/officeDocument/2006/math">
                    <m:oMathParaPr>
                      <m:jc m:val="centerGroup"/>
                    </m:oMathParaPr>
                    <m:oMath xmlns:m="http://schemas.openxmlformats.org/officeDocument/2006/math">
                      <m:sSub>
                        <m:sSubPr>
                          <m:ctrlPr>
                            <a:rPr lang="en-US" sz="2500" i="1">
                              <a:solidFill>
                                <a:schemeClr val="bg1"/>
                              </a:solidFill>
                              <a:latin typeface="Cambria Math" panose="02040503050406030204" pitchFamily="18" charset="0"/>
                            </a:rPr>
                          </m:ctrlPr>
                        </m:sSubPr>
                        <m:e>
                          <m:r>
                            <m:rPr>
                              <m:sty m:val="p"/>
                            </m:rPr>
                            <a:rPr lang="en-GB" sz="2500">
                              <a:solidFill>
                                <a:schemeClr val="bg1"/>
                              </a:solidFill>
                              <a:latin typeface="Cambria Math" panose="02040503050406030204" pitchFamily="18" charset="0"/>
                            </a:rPr>
                            <m:t>Q</m:t>
                          </m:r>
                        </m:e>
                        <m:sub>
                          <m:r>
                            <m:rPr>
                              <m:sty m:val="p"/>
                            </m:rPr>
                            <a:rPr lang="en-GB" sz="2500">
                              <a:solidFill>
                                <a:schemeClr val="bg1"/>
                              </a:solidFill>
                              <a:latin typeface="Cambria Math" panose="02040503050406030204" pitchFamily="18" charset="0"/>
                            </a:rPr>
                            <m:t>a</m:t>
                          </m:r>
                        </m:sub>
                      </m:sSub>
                      <m:r>
                        <a:rPr lang="en-GB" sz="2500">
                          <a:solidFill>
                            <a:schemeClr val="bg1"/>
                          </a:solidFill>
                          <a:latin typeface="Cambria Math" panose="02040503050406030204" pitchFamily="18" charset="0"/>
                        </a:rPr>
                        <m:t>=</m:t>
                      </m:r>
                      <m:f>
                        <m:fPr>
                          <m:ctrlPr>
                            <a:rPr lang="en-US" sz="2500" i="1">
                              <a:solidFill>
                                <a:schemeClr val="bg1"/>
                              </a:solidFill>
                              <a:latin typeface="Cambria Math" panose="02040503050406030204" pitchFamily="18" charset="0"/>
                            </a:rPr>
                          </m:ctrlPr>
                        </m:fPr>
                        <m:num>
                          <m:r>
                            <m:rPr>
                              <m:sty m:val="p"/>
                            </m:rPr>
                            <a:rPr lang="en-GB" sz="2500">
                              <a:solidFill>
                                <a:schemeClr val="bg1"/>
                              </a:solidFill>
                              <a:latin typeface="Cambria Math" panose="02040503050406030204" pitchFamily="18" charset="0"/>
                            </a:rPr>
                            <m:t>Qs</m:t>
                          </m:r>
                          <m:r>
                            <a:rPr lang="en-GB" sz="2500">
                              <a:solidFill>
                                <a:schemeClr val="bg1"/>
                              </a:solidFill>
                              <a:latin typeface="Cambria Math" panose="02040503050406030204" pitchFamily="18" charset="0"/>
                            </a:rPr>
                            <m:t>,</m:t>
                          </m:r>
                          <m:r>
                            <m:rPr>
                              <m:sty m:val="p"/>
                            </m:rPr>
                            <a:rPr lang="en-GB" sz="2500">
                              <a:solidFill>
                                <a:schemeClr val="bg1"/>
                              </a:solidFill>
                              <a:latin typeface="Cambria Math" panose="02040503050406030204" pitchFamily="18" charset="0"/>
                            </a:rPr>
                            <m:t>f</m:t>
                          </m:r>
                          <m:r>
                            <a:rPr lang="en-GB" sz="2500">
                              <a:solidFill>
                                <a:schemeClr val="bg1"/>
                              </a:solidFill>
                              <a:latin typeface="Cambria Math" panose="02040503050406030204" pitchFamily="18" charset="0"/>
                            </a:rPr>
                            <m:t> + </m:t>
                          </m:r>
                          <m:r>
                            <m:rPr>
                              <m:sty m:val="p"/>
                            </m:rPr>
                            <a:rPr lang="en-GB" sz="2500">
                              <a:solidFill>
                                <a:schemeClr val="bg1"/>
                              </a:solidFill>
                              <a:latin typeface="Cambria Math" panose="02040503050406030204" pitchFamily="18" charset="0"/>
                            </a:rPr>
                            <m:t>Qb</m:t>
                          </m:r>
                          <m:r>
                            <a:rPr lang="en-GB" sz="2500">
                              <a:solidFill>
                                <a:schemeClr val="bg1"/>
                              </a:solidFill>
                              <a:latin typeface="Cambria Math" panose="02040503050406030204" pitchFamily="18" charset="0"/>
                            </a:rPr>
                            <m:t>,</m:t>
                          </m:r>
                          <m:r>
                            <m:rPr>
                              <m:sty m:val="p"/>
                            </m:rPr>
                            <a:rPr lang="en-GB" sz="2500">
                              <a:solidFill>
                                <a:schemeClr val="bg1"/>
                              </a:solidFill>
                              <a:latin typeface="Cambria Math" panose="02040503050406030204" pitchFamily="18" charset="0"/>
                            </a:rPr>
                            <m:t>f</m:t>
                          </m:r>
                          <m:r>
                            <a:rPr lang="en-GB" sz="2500">
                              <a:solidFill>
                                <a:schemeClr val="bg1"/>
                              </a:solidFill>
                              <a:latin typeface="Cambria Math" panose="02040503050406030204" pitchFamily="18" charset="0"/>
                            </a:rPr>
                            <m:t> – 1,5</m:t>
                          </m:r>
                          <m:r>
                            <m:rPr>
                              <m:sty m:val="p"/>
                            </m:rPr>
                            <a:rPr lang="en-GB" sz="2500">
                              <a:solidFill>
                                <a:schemeClr val="bg1"/>
                              </a:solidFill>
                              <a:latin typeface="Cambria Math" panose="02040503050406030204" pitchFamily="18" charset="0"/>
                            </a:rPr>
                            <m:t>Qnf</m:t>
                          </m:r>
                        </m:num>
                        <m:den>
                          <m:sSub>
                            <m:sSubPr>
                              <m:ctrlPr>
                                <a:rPr lang="en-US" sz="2500" i="1">
                                  <a:solidFill>
                                    <a:schemeClr val="bg1"/>
                                  </a:solidFill>
                                  <a:latin typeface="Cambria Math" panose="02040503050406030204" pitchFamily="18" charset="0"/>
                                </a:rPr>
                              </m:ctrlPr>
                            </m:sSubPr>
                            <m:e>
                              <m:r>
                                <m:rPr>
                                  <m:sty m:val="p"/>
                                </m:rPr>
                                <a:rPr lang="en-GB" sz="2500">
                                  <a:solidFill>
                                    <a:schemeClr val="bg1"/>
                                  </a:solidFill>
                                  <a:latin typeface="Cambria Math" panose="02040503050406030204" pitchFamily="18" charset="0"/>
                                </a:rPr>
                                <m:t>F</m:t>
                              </m:r>
                            </m:e>
                            <m:sub>
                              <m:r>
                                <m:rPr>
                                  <m:sty m:val="p"/>
                                </m:rPr>
                                <a:rPr lang="en-GB" sz="2500">
                                  <a:solidFill>
                                    <a:schemeClr val="bg1"/>
                                  </a:solidFill>
                                  <a:latin typeface="Cambria Math" panose="02040503050406030204" pitchFamily="18" charset="0"/>
                                </a:rPr>
                                <m:t>s</m:t>
                              </m:r>
                            </m:sub>
                          </m:sSub>
                        </m:den>
                      </m:f>
                      <m:r>
                        <a:rPr lang="en-GB" sz="2500">
                          <a:solidFill>
                            <a:schemeClr val="bg1"/>
                          </a:solidFill>
                          <a:latin typeface="Cambria Math" panose="02040503050406030204" pitchFamily="18" charset="0"/>
                        </a:rPr>
                        <m:t>−</m:t>
                      </m:r>
                      <m:r>
                        <m:rPr>
                          <m:sty m:val="p"/>
                        </m:rPr>
                        <a:rPr lang="en-GB" sz="2500">
                          <a:solidFill>
                            <a:schemeClr val="bg1"/>
                          </a:solidFill>
                          <a:latin typeface="Cambria Math" panose="02040503050406030204" pitchFamily="18" charset="0"/>
                        </a:rPr>
                        <m:t>W</m:t>
                      </m:r>
                    </m:oMath>
                  </m:oMathPara>
                </a14:m>
                <a:endParaRPr lang="sr-Latn-ME" sz="2500" dirty="0" smtClean="0">
                  <a:solidFill>
                    <a:schemeClr val="bg1"/>
                  </a:solidFill>
                </a:endParaRPr>
              </a:p>
              <a:p>
                <a:pPr algn="just">
                  <a:lnSpc>
                    <a:spcPct val="100000"/>
                  </a:lnSpc>
                </a:pPr>
                <a:r>
                  <a:rPr lang="sr-Latn-ME" sz="1500" dirty="0">
                    <a:solidFill>
                      <a:schemeClr val="bg1"/>
                    </a:solidFill>
                  </a:rPr>
                  <a:t>Q_a – dopušteno vertikalno opterećenje šipa</a:t>
                </a:r>
              </a:p>
              <a:p>
                <a:pPr algn="just">
                  <a:lnSpc>
                    <a:spcPct val="100000"/>
                  </a:lnSpc>
                </a:pPr>
                <a:r>
                  <a:rPr lang="sr-Latn-ME" sz="1500" dirty="0">
                    <a:solidFill>
                      <a:schemeClr val="bg1"/>
                    </a:solidFill>
                  </a:rPr>
                  <a:t>Qs,f - graničnu nosivost omotača</a:t>
                </a:r>
              </a:p>
              <a:p>
                <a:pPr algn="just">
                  <a:lnSpc>
                    <a:spcPct val="100000"/>
                  </a:lnSpc>
                </a:pPr>
                <a:r>
                  <a:rPr lang="sr-Latn-ME" sz="1500" dirty="0">
                    <a:solidFill>
                      <a:schemeClr val="bg1"/>
                    </a:solidFill>
                  </a:rPr>
                  <a:t>Qb,f - granična nosivost baze šipa</a:t>
                </a:r>
              </a:p>
              <a:p>
                <a:pPr algn="just">
                  <a:lnSpc>
                    <a:spcPct val="100000"/>
                  </a:lnSpc>
                </a:pPr>
                <a:r>
                  <a:rPr lang="sr-Latn-ME" sz="1500" dirty="0">
                    <a:solidFill>
                      <a:schemeClr val="bg1"/>
                    </a:solidFill>
                  </a:rPr>
                  <a:t>Qnf -  uticaja rezultante negativnog</a:t>
                </a:r>
              </a:p>
              <a:p>
                <a:pPr algn="just">
                  <a:lnSpc>
                    <a:spcPct val="100000"/>
                  </a:lnSpc>
                </a:pPr>
                <a:r>
                  <a:rPr lang="sr-Latn-ME" sz="1500" dirty="0" smtClean="0">
                    <a:solidFill>
                      <a:schemeClr val="bg1"/>
                    </a:solidFill>
                  </a:rPr>
                  <a:t>Fs </a:t>
                </a:r>
                <a:r>
                  <a:rPr lang="sr-Latn-ME" sz="1500" dirty="0">
                    <a:solidFill>
                      <a:schemeClr val="bg1"/>
                    </a:solidFill>
                  </a:rPr>
                  <a:t>– </a:t>
                </a:r>
                <a:r>
                  <a:rPr lang="sr-Latn-ME" sz="1500" dirty="0" smtClean="0">
                    <a:solidFill>
                      <a:schemeClr val="bg1"/>
                    </a:solidFill>
                  </a:rPr>
                  <a:t>fakor </a:t>
                </a:r>
                <a:r>
                  <a:rPr lang="sr-Latn-ME" sz="1500" dirty="0">
                    <a:solidFill>
                      <a:schemeClr val="bg1"/>
                    </a:solidFill>
                  </a:rPr>
                  <a:t>sigurnosti</a:t>
                </a:r>
              </a:p>
              <a:p>
                <a:pPr algn="just">
                  <a:lnSpc>
                    <a:spcPct val="100000"/>
                  </a:lnSpc>
                </a:pPr>
                <a:r>
                  <a:rPr lang="sr-Latn-ME" sz="1500" dirty="0">
                    <a:solidFill>
                      <a:schemeClr val="bg1"/>
                    </a:solidFill>
                  </a:rPr>
                  <a:t>W – težina </a:t>
                </a:r>
                <a:r>
                  <a:rPr lang="sr-Latn-ME" sz="1500" dirty="0" smtClean="0">
                    <a:solidFill>
                      <a:schemeClr val="bg1"/>
                    </a:solidFill>
                  </a:rPr>
                  <a:t>šipa</a:t>
                </a:r>
              </a:p>
              <a:p>
                <a:pPr marL="285750" indent="-285750" algn="just">
                  <a:lnSpc>
                    <a:spcPct val="100000"/>
                  </a:lnSpc>
                  <a:buFont typeface="Wingdings" panose="05000000000000000000" pitchFamily="2" charset="2"/>
                  <a:buChar char="§"/>
                </a:pPr>
                <a:r>
                  <a:rPr lang="sr-Latn-ME" sz="1500" dirty="0">
                    <a:solidFill>
                      <a:schemeClr val="bg1"/>
                    </a:solidFill>
                  </a:rPr>
                  <a:t>Faktor 1,5 uz Qnf je ovdje uslovno uveden da se pokrije relativna nepouzdanost izračunate sile negativnog trenja i zbog činjenice da je nosivost baze šipa umanjena zbog redukcije vertikalnog efektivnog napona na nivou baze šipa usled pojave vertikalnih smičućih napona negativnog trenja.</a:t>
                </a:r>
              </a:p>
              <a:p>
                <a:pPr marL="285750" indent="-285750" algn="just">
                  <a:lnSpc>
                    <a:spcPct val="100000"/>
                  </a:lnSpc>
                  <a:buFont typeface="Wingdings" panose="05000000000000000000" pitchFamily="2" charset="2"/>
                  <a:buChar char="§"/>
                </a:pPr>
                <a:endParaRPr lang="sr-Latn-ME" sz="1500" dirty="0" smtClean="0">
                  <a:solidFill>
                    <a:schemeClr val="bg1"/>
                  </a:solidFill>
                </a:endParaRPr>
              </a:p>
              <a:p>
                <a:pPr marL="285750" indent="-285750" algn="just">
                  <a:lnSpc>
                    <a:spcPct val="100000"/>
                  </a:lnSpc>
                  <a:buFont typeface="Wingdings" panose="05000000000000000000" pitchFamily="2" charset="2"/>
                  <a:buChar char="§"/>
                </a:pPr>
                <a:endParaRPr lang="en-US" sz="1500" dirty="0" smtClean="0">
                  <a:solidFill>
                    <a:schemeClr val="bg1"/>
                  </a:solidFill>
                </a:endParaRPr>
              </a:p>
            </p:txBody>
          </p:sp>
        </mc:Choice>
        <mc:Fallback xmlns="">
          <p:sp>
            <p:nvSpPr>
              <p:cNvPr id="9" name="Text Placeholder 2"/>
              <p:cNvSpPr txBox="1">
                <a:spLocks noRot="1" noChangeAspect="1" noMove="1" noResize="1" noEditPoints="1" noAdjustHandles="1" noChangeArrowheads="1" noChangeShapeType="1" noTextEdit="1"/>
              </p:cNvSpPr>
              <p:nvPr/>
            </p:nvSpPr>
            <p:spPr>
              <a:xfrm>
                <a:off x="619393" y="57150"/>
                <a:ext cx="7664183" cy="5806938"/>
              </a:xfrm>
              <a:prstGeom prst="rect">
                <a:avLst/>
              </a:prstGeom>
              <a:blipFill rotWithShape="0">
                <a:blip r:embed="rId3"/>
                <a:stretch>
                  <a:fillRect/>
                </a:stretch>
              </a:blipFill>
              <a:ln w="50800">
                <a:solidFill>
                  <a:schemeClr val="bg1"/>
                </a:solidFill>
              </a:ln>
              <a:effectLst>
                <a:outerShdw blurRad="50800" dist="38100" dir="18900000" sx="103000" sy="103000" algn="bl" rotWithShape="0">
                  <a:prstClr val="black">
                    <a:alpha val="40000"/>
                  </a:prstClr>
                </a:outerShdw>
              </a:effectLst>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 name="Text Placeholder 2"/>
              <p:cNvSpPr txBox="1">
                <a:spLocks/>
              </p:cNvSpPr>
              <p:nvPr/>
            </p:nvSpPr>
            <p:spPr>
              <a:xfrm>
                <a:off x="3641540" y="325348"/>
                <a:ext cx="8017060" cy="6102346"/>
              </a:xfrm>
              <a:prstGeom prst="rect">
                <a:avLst/>
              </a:prstGeom>
              <a:solidFill>
                <a:srgbClr val="C00000"/>
              </a:solidFill>
              <a:ln w="50800">
                <a:solidFill>
                  <a:schemeClr val="bg1"/>
                </a:solidFill>
              </a:ln>
              <a:effectLst>
                <a:outerShdw blurRad="50800" dist="38100" dir="18900000" sx="103000" sy="103000" algn="bl"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sr-Latn-ME" sz="1500" dirty="0">
                    <a:solidFill>
                      <a:schemeClr val="bg1"/>
                    </a:solidFill>
                  </a:rPr>
                  <a:t>Šipovi bi trebalo biti projektovani i provjereni na negativno trenje uzrokovano slijeganjem nasipa. Takvo trenje se može izračunati u dreniranim uslovima. (Burland, 1973</a:t>
                </a:r>
                <a:r>
                  <a:rPr lang="sr-Latn-ME" sz="1500" dirty="0" smtClean="0">
                    <a:solidFill>
                      <a:schemeClr val="bg1"/>
                    </a:solidFill>
                  </a:rPr>
                  <a:t>):</a:t>
                </a:r>
                <a:endParaRPr lang="sr-Latn-ME" sz="2400" dirty="0" smtClean="0">
                  <a:solidFill>
                    <a:schemeClr val="bg1"/>
                  </a:solidFill>
                </a:endParaRPr>
              </a:p>
              <a:p>
                <a:pPr algn="just">
                  <a:lnSpc>
                    <a:spcPct val="100000"/>
                  </a:lnSpc>
                </a:pPr>
                <a14:m>
                  <m:oMathPara xmlns:m="http://schemas.openxmlformats.org/officeDocument/2006/math">
                    <m:oMathParaPr>
                      <m:jc m:val="centerGroup"/>
                    </m:oMathParaPr>
                    <m:oMath xmlns:m="http://schemas.openxmlformats.org/officeDocument/2006/math">
                      <m:r>
                        <a:rPr lang="en-GB" sz="2400" i="1">
                          <a:solidFill>
                            <a:schemeClr val="bg1"/>
                          </a:solidFill>
                          <a:latin typeface="Cambria Math" panose="02040503050406030204" pitchFamily="18" charset="0"/>
                        </a:rPr>
                        <m:t>𝒯</m:t>
                      </m:r>
                      <m:r>
                        <a:rPr lang="en-GB" sz="2400" i="1">
                          <a:solidFill>
                            <a:schemeClr val="bg1"/>
                          </a:solidFill>
                          <a:latin typeface="Cambria Math" panose="02040503050406030204" pitchFamily="18" charset="0"/>
                        </a:rPr>
                        <m:t>=</m:t>
                      </m:r>
                      <m:sSubSup>
                        <m:sSubSupPr>
                          <m:ctrlPr>
                            <a:rPr lang="en-US" sz="2400" i="1">
                              <a:solidFill>
                                <a:schemeClr val="bg1"/>
                              </a:solidFill>
                              <a:latin typeface="Cambria Math" panose="02040503050406030204" pitchFamily="18" charset="0"/>
                            </a:rPr>
                          </m:ctrlPr>
                        </m:sSubSupPr>
                        <m:e>
                          <m:r>
                            <a:rPr lang="en-GB" sz="2400" i="1">
                              <a:solidFill>
                                <a:schemeClr val="bg1"/>
                              </a:solidFill>
                              <a:latin typeface="Cambria Math" panose="02040503050406030204" pitchFamily="18" charset="0"/>
                            </a:rPr>
                            <m:t>𝜎</m:t>
                          </m:r>
                        </m:e>
                        <m:sub>
                          <m:r>
                            <a:rPr lang="en-GB" sz="2400" i="1">
                              <a:solidFill>
                                <a:schemeClr val="bg1"/>
                              </a:solidFill>
                              <a:latin typeface="Cambria Math" panose="02040503050406030204" pitchFamily="18" charset="0"/>
                            </a:rPr>
                            <m:t>𝑣</m:t>
                          </m:r>
                        </m:sub>
                        <m:sup>
                          <m:r>
                            <a:rPr lang="en-GB" sz="2400" i="1">
                              <a:solidFill>
                                <a:schemeClr val="bg1"/>
                              </a:solidFill>
                              <a:latin typeface="Cambria Math" panose="02040503050406030204" pitchFamily="18" charset="0"/>
                            </a:rPr>
                            <m:t>′</m:t>
                          </m:r>
                        </m:sup>
                      </m:sSubSup>
                      <m:r>
                        <a:rPr lang="en-GB" sz="2400" i="1">
                          <a:solidFill>
                            <a:schemeClr val="bg1"/>
                          </a:solidFill>
                          <a:latin typeface="Cambria Math" panose="02040503050406030204" pitchFamily="18" charset="0"/>
                        </a:rPr>
                        <m:t>𝐾𝑡𝑎𝑛</m:t>
                      </m:r>
                      <m:r>
                        <a:rPr lang="en-GB" sz="2400" i="1">
                          <a:solidFill>
                            <a:schemeClr val="bg1"/>
                          </a:solidFill>
                          <a:latin typeface="Cambria Math" panose="02040503050406030204" pitchFamily="18" charset="0"/>
                        </a:rPr>
                        <m:t>𝛿</m:t>
                      </m:r>
                    </m:oMath>
                  </m:oMathPara>
                </a14:m>
                <a:endParaRPr lang="sr-Latn-ME" sz="2400" dirty="0" smtClean="0">
                  <a:solidFill>
                    <a:schemeClr val="bg1"/>
                  </a:solidFill>
                </a:endParaRPr>
              </a:p>
              <a:p>
                <a:pPr algn="just">
                  <a:lnSpc>
                    <a:spcPct val="100000"/>
                  </a:lnSpc>
                </a:pPr>
                <a:r>
                  <a:rPr lang="en-US" sz="1500" dirty="0">
                    <a:solidFill>
                      <a:schemeClr val="bg1"/>
                    </a:solidFill>
                  </a:rPr>
                  <a:t>T= </a:t>
                </a:r>
                <a:r>
                  <a:rPr lang="en-US" sz="1500" dirty="0" err="1">
                    <a:solidFill>
                      <a:schemeClr val="bg1"/>
                    </a:solidFill>
                  </a:rPr>
                  <a:t>osovinsko</a:t>
                </a:r>
                <a:r>
                  <a:rPr lang="en-US" sz="1500" dirty="0">
                    <a:solidFill>
                      <a:schemeClr val="bg1"/>
                    </a:solidFill>
                  </a:rPr>
                  <a:t> </a:t>
                </a:r>
                <a:r>
                  <a:rPr lang="en-US" sz="1500" dirty="0" err="1">
                    <a:solidFill>
                      <a:schemeClr val="bg1"/>
                    </a:solidFill>
                  </a:rPr>
                  <a:t>trenje</a:t>
                </a:r>
                <a:endParaRPr lang="en-US" sz="1500" dirty="0">
                  <a:solidFill>
                    <a:schemeClr val="bg1"/>
                  </a:solidFill>
                </a:endParaRPr>
              </a:p>
              <a:p>
                <a:pPr algn="just">
                  <a:lnSpc>
                    <a:spcPct val="100000"/>
                  </a:lnSpc>
                </a:pPr>
                <a:r>
                  <a:rPr lang="el-GR" sz="1500" dirty="0" smtClean="0">
                    <a:solidFill>
                      <a:schemeClr val="bg1"/>
                    </a:solidFill>
                  </a:rPr>
                  <a:t>σ</a:t>
                </a:r>
                <a:r>
                  <a:rPr lang="en-US" sz="1500" dirty="0" smtClean="0">
                    <a:solidFill>
                      <a:schemeClr val="bg1"/>
                    </a:solidFill>
                  </a:rPr>
                  <a:t>v'= </a:t>
                </a:r>
                <a:r>
                  <a:rPr lang="en-US" sz="1500" dirty="0" err="1">
                    <a:solidFill>
                      <a:schemeClr val="bg1"/>
                    </a:solidFill>
                  </a:rPr>
                  <a:t>Vertikalni</a:t>
                </a:r>
                <a:r>
                  <a:rPr lang="en-US" sz="1500" dirty="0">
                    <a:solidFill>
                      <a:schemeClr val="bg1"/>
                    </a:solidFill>
                  </a:rPr>
                  <a:t> </a:t>
                </a:r>
                <a:r>
                  <a:rPr lang="en-US" sz="1500" dirty="0" err="1">
                    <a:solidFill>
                      <a:schemeClr val="bg1"/>
                    </a:solidFill>
                  </a:rPr>
                  <a:t>efektivni</a:t>
                </a:r>
                <a:r>
                  <a:rPr lang="en-US" sz="1500" dirty="0">
                    <a:solidFill>
                      <a:schemeClr val="bg1"/>
                    </a:solidFill>
                  </a:rPr>
                  <a:t> </a:t>
                </a:r>
                <a:r>
                  <a:rPr lang="en-US" sz="1500" dirty="0" err="1">
                    <a:solidFill>
                      <a:schemeClr val="bg1"/>
                    </a:solidFill>
                  </a:rPr>
                  <a:t>napon</a:t>
                </a:r>
                <a:endParaRPr lang="en-US" sz="1500" dirty="0">
                  <a:solidFill>
                    <a:schemeClr val="bg1"/>
                  </a:solidFill>
                </a:endParaRPr>
              </a:p>
              <a:p>
                <a:pPr algn="just">
                  <a:lnSpc>
                    <a:spcPct val="100000"/>
                  </a:lnSpc>
                </a:pPr>
                <a:r>
                  <a:rPr lang="en-US" sz="1500" dirty="0">
                    <a:solidFill>
                      <a:schemeClr val="bg1"/>
                    </a:solidFill>
                  </a:rPr>
                  <a:t>K = </a:t>
                </a:r>
                <a:r>
                  <a:rPr lang="en-US" sz="1500" dirty="0" err="1">
                    <a:solidFill>
                      <a:schemeClr val="bg1"/>
                    </a:solidFill>
                  </a:rPr>
                  <a:t>koeficijent</a:t>
                </a:r>
                <a:r>
                  <a:rPr lang="en-US" sz="1500" dirty="0">
                    <a:solidFill>
                      <a:schemeClr val="bg1"/>
                    </a:solidFill>
                  </a:rPr>
                  <a:t> </a:t>
                </a:r>
                <a:r>
                  <a:rPr lang="en-US" sz="1500" dirty="0" err="1">
                    <a:solidFill>
                      <a:schemeClr val="bg1"/>
                    </a:solidFill>
                  </a:rPr>
                  <a:t>pritiska</a:t>
                </a:r>
                <a:r>
                  <a:rPr lang="en-US" sz="1500" dirty="0">
                    <a:solidFill>
                      <a:schemeClr val="bg1"/>
                    </a:solidFill>
                  </a:rPr>
                  <a:t> </a:t>
                </a:r>
                <a:r>
                  <a:rPr lang="en-US" sz="1500" dirty="0" err="1">
                    <a:solidFill>
                      <a:schemeClr val="bg1"/>
                    </a:solidFill>
                  </a:rPr>
                  <a:t>tla</a:t>
                </a:r>
                <a:r>
                  <a:rPr lang="en-US" sz="1500" dirty="0">
                    <a:solidFill>
                      <a:schemeClr val="bg1"/>
                    </a:solidFill>
                  </a:rPr>
                  <a:t> </a:t>
                </a:r>
              </a:p>
              <a:p>
                <a:pPr algn="just">
                  <a:lnSpc>
                    <a:spcPct val="100000"/>
                  </a:lnSpc>
                </a:pPr>
                <a:r>
                  <a:rPr lang="el-GR" sz="1500" dirty="0">
                    <a:solidFill>
                      <a:schemeClr val="bg1"/>
                    </a:solidFill>
                  </a:rPr>
                  <a:t>δ= </a:t>
                </a:r>
                <a:r>
                  <a:rPr lang="en-US" sz="1500" dirty="0" err="1">
                    <a:solidFill>
                      <a:schemeClr val="bg1"/>
                    </a:solidFill>
                  </a:rPr>
                  <a:t>ugao</a:t>
                </a:r>
                <a:r>
                  <a:rPr lang="en-US" sz="1500" dirty="0">
                    <a:solidFill>
                      <a:schemeClr val="bg1"/>
                    </a:solidFill>
                  </a:rPr>
                  <a:t> </a:t>
                </a:r>
                <a:r>
                  <a:rPr lang="en-US" sz="1500" dirty="0" err="1">
                    <a:solidFill>
                      <a:schemeClr val="bg1"/>
                    </a:solidFill>
                  </a:rPr>
                  <a:t>trenja</a:t>
                </a:r>
                <a:r>
                  <a:rPr lang="en-US" sz="1500" dirty="0">
                    <a:solidFill>
                      <a:schemeClr val="bg1"/>
                    </a:solidFill>
                  </a:rPr>
                  <a:t> </a:t>
                </a:r>
                <a:r>
                  <a:rPr lang="en-US" sz="1500" dirty="0" err="1">
                    <a:solidFill>
                      <a:schemeClr val="bg1"/>
                    </a:solidFill>
                  </a:rPr>
                  <a:t>između</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površine</a:t>
                </a:r>
                <a:r>
                  <a:rPr lang="en-US" sz="1500" dirty="0">
                    <a:solidFill>
                      <a:schemeClr val="bg1"/>
                    </a:solidFill>
                  </a:rPr>
                  <a:t> </a:t>
                </a:r>
                <a:r>
                  <a:rPr lang="en-US" sz="1500" dirty="0" err="1" smtClean="0">
                    <a:solidFill>
                      <a:schemeClr val="bg1"/>
                    </a:solidFill>
                  </a:rPr>
                  <a:t>šipa</a:t>
                </a:r>
                <a:endParaRPr lang="sr-Latn-ME" sz="1500" dirty="0" smtClean="0">
                  <a:solidFill>
                    <a:schemeClr val="bg1"/>
                  </a:solidFill>
                </a:endParaRPr>
              </a:p>
              <a:p>
                <a:pPr marL="285750" indent="-285750" algn="just">
                  <a:lnSpc>
                    <a:spcPct val="100000"/>
                  </a:lnSpc>
                  <a:buFont typeface="Wingdings" panose="05000000000000000000" pitchFamily="2" charset="2"/>
                  <a:buChar char="Ø"/>
                </a:pPr>
                <a:r>
                  <a:rPr lang="en-US" sz="1500" dirty="0" err="1">
                    <a:solidFill>
                      <a:schemeClr val="bg1"/>
                    </a:solidFill>
                  </a:rPr>
                  <a:t>Adekvatna</a:t>
                </a:r>
                <a:r>
                  <a:rPr lang="en-US" sz="1500" dirty="0">
                    <a:solidFill>
                      <a:schemeClr val="bg1"/>
                    </a:solidFill>
                  </a:rPr>
                  <a:t> </a:t>
                </a:r>
                <a:r>
                  <a:rPr lang="en-US" sz="1500" dirty="0" err="1">
                    <a:solidFill>
                      <a:schemeClr val="bg1"/>
                    </a:solidFill>
                  </a:rPr>
                  <a:t>vrijednost</a:t>
                </a:r>
                <a:r>
                  <a:rPr lang="en-US" sz="1500" dirty="0">
                    <a:solidFill>
                      <a:schemeClr val="bg1"/>
                    </a:solidFill>
                  </a:rPr>
                  <a:t> </a:t>
                </a:r>
                <a:r>
                  <a:rPr lang="en-US" sz="1500" dirty="0" err="1">
                    <a:solidFill>
                      <a:schemeClr val="bg1"/>
                    </a:solidFill>
                  </a:rPr>
                  <a:t>izraza</a:t>
                </a:r>
                <a:r>
                  <a:rPr lang="en-US" sz="1500" dirty="0">
                    <a:solidFill>
                      <a:schemeClr val="bg1"/>
                    </a:solidFill>
                  </a:rPr>
                  <a:t> </a:t>
                </a:r>
                <a:r>
                  <a:rPr lang="en-US" sz="1500" dirty="0" err="1">
                    <a:solidFill>
                      <a:schemeClr val="bg1"/>
                    </a:solidFill>
                  </a:rPr>
                  <a:t>Ktan</a:t>
                </a:r>
                <a:r>
                  <a:rPr lang="en-US" sz="1500" dirty="0">
                    <a:solidFill>
                      <a:schemeClr val="bg1"/>
                    </a:solidFill>
                  </a:rPr>
                  <a:t> </a:t>
                </a:r>
                <a:r>
                  <a:rPr lang="el-GR" sz="1500" dirty="0">
                    <a:solidFill>
                      <a:schemeClr val="bg1"/>
                    </a:solidFill>
                  </a:rPr>
                  <a:t>δ </a:t>
                </a:r>
                <a:r>
                  <a:rPr lang="en-US" sz="1500" dirty="0" err="1">
                    <a:solidFill>
                      <a:schemeClr val="bg1"/>
                    </a:solidFill>
                  </a:rPr>
                  <a:t>zavisi</a:t>
                </a:r>
                <a:r>
                  <a:rPr lang="en-US" sz="1500" dirty="0">
                    <a:solidFill>
                      <a:schemeClr val="bg1"/>
                    </a:solidFill>
                  </a:rPr>
                  <a:t> od </a:t>
                </a:r>
                <a:r>
                  <a:rPr lang="en-US" sz="1500" dirty="0" err="1">
                    <a:solidFill>
                      <a:schemeClr val="bg1"/>
                    </a:solidFill>
                  </a:rPr>
                  <a:t>vrste</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i</a:t>
                </a:r>
                <a:r>
                  <a:rPr lang="en-US" sz="1500" dirty="0">
                    <a:solidFill>
                      <a:schemeClr val="bg1"/>
                    </a:solidFill>
                  </a:rPr>
                  <a:t> od </a:t>
                </a:r>
                <a:r>
                  <a:rPr lang="en-US" sz="1500" dirty="0" err="1">
                    <a:solidFill>
                      <a:schemeClr val="bg1"/>
                    </a:solidFill>
                  </a:rPr>
                  <a:t>tipa</a:t>
                </a:r>
                <a:r>
                  <a:rPr lang="en-US" sz="1500" dirty="0">
                    <a:solidFill>
                      <a:schemeClr val="bg1"/>
                    </a:solidFill>
                  </a:rPr>
                  <a:t> </a:t>
                </a:r>
                <a:r>
                  <a:rPr lang="en-US" sz="1500" dirty="0" err="1" smtClean="0">
                    <a:solidFill>
                      <a:schemeClr val="bg1"/>
                    </a:solidFill>
                  </a:rPr>
                  <a:t>nasipa</a:t>
                </a:r>
                <a:r>
                  <a:rPr lang="en-US" sz="1500" dirty="0" smtClean="0">
                    <a:solidFill>
                      <a:schemeClr val="bg1"/>
                    </a:solidFill>
                  </a:rPr>
                  <a:t>.</a:t>
                </a:r>
                <a:br>
                  <a:rPr lang="en-US" sz="1500" dirty="0" smtClean="0">
                    <a:solidFill>
                      <a:schemeClr val="bg1"/>
                    </a:solidFill>
                  </a:rPr>
                </a:br>
                <a:r>
                  <a:rPr lang="en-US" sz="1500" dirty="0" smtClean="0">
                    <a:solidFill>
                      <a:schemeClr val="bg1"/>
                    </a:solidFill>
                  </a:rPr>
                  <a:t>Atkinson </a:t>
                </a:r>
                <a:r>
                  <a:rPr lang="en-US" sz="1500" dirty="0">
                    <a:solidFill>
                      <a:schemeClr val="bg1"/>
                    </a:solidFill>
                  </a:rPr>
                  <a:t>(1993) je </a:t>
                </a:r>
                <a:r>
                  <a:rPr lang="en-US" sz="1500" dirty="0" err="1">
                    <a:solidFill>
                      <a:schemeClr val="bg1"/>
                    </a:solidFill>
                  </a:rPr>
                  <a:t>dao</a:t>
                </a:r>
                <a:r>
                  <a:rPr lang="en-US" sz="1500" dirty="0">
                    <a:solidFill>
                      <a:schemeClr val="bg1"/>
                    </a:solidFill>
                  </a:rPr>
                  <a:t> </a:t>
                </a:r>
                <a:r>
                  <a:rPr lang="en-US" sz="1500" dirty="0" err="1">
                    <a:solidFill>
                      <a:schemeClr val="bg1"/>
                    </a:solidFill>
                  </a:rPr>
                  <a:t>izvjesne</a:t>
                </a:r>
                <a:r>
                  <a:rPr lang="en-US" sz="1500" dirty="0">
                    <a:solidFill>
                      <a:schemeClr val="bg1"/>
                    </a:solidFill>
                  </a:rPr>
                  <a:t> </a:t>
                </a:r>
                <a:r>
                  <a:rPr lang="en-US" sz="1500" dirty="0" err="1">
                    <a:solidFill>
                      <a:schemeClr val="bg1"/>
                    </a:solidFill>
                  </a:rPr>
                  <a:t>podatke</a:t>
                </a:r>
                <a:r>
                  <a:rPr lang="en-US" sz="1500" dirty="0">
                    <a:solidFill>
                      <a:schemeClr val="bg1"/>
                    </a:solidFill>
                  </a:rPr>
                  <a:t> u </a:t>
                </a:r>
                <a:r>
                  <a:rPr lang="en-US" sz="1500" dirty="0" err="1">
                    <a:solidFill>
                      <a:schemeClr val="bg1"/>
                    </a:solidFill>
                  </a:rPr>
                  <a:t>vezi</a:t>
                </a:r>
                <a:r>
                  <a:rPr lang="en-US" sz="1500" dirty="0">
                    <a:solidFill>
                      <a:schemeClr val="bg1"/>
                    </a:solidFill>
                  </a:rPr>
                  <a:t> toga. </a:t>
                </a:r>
                <a:endParaRPr lang="sr-Latn-ME" sz="1500" dirty="0" smtClean="0">
                  <a:solidFill>
                    <a:schemeClr val="bg1"/>
                  </a:solidFill>
                </a:endParaRPr>
              </a:p>
              <a:p>
                <a:pPr marL="285750" indent="-285750" algn="just">
                  <a:lnSpc>
                    <a:spcPct val="100000"/>
                  </a:lnSpc>
                  <a:buFont typeface="Wingdings" panose="05000000000000000000" pitchFamily="2" charset="2"/>
                  <a:buChar char="Ø"/>
                </a:pPr>
                <a:r>
                  <a:rPr lang="en-US" sz="1500" dirty="0" err="1" smtClean="0">
                    <a:solidFill>
                      <a:schemeClr val="bg1"/>
                    </a:solidFill>
                  </a:rPr>
                  <a:t>Za</a:t>
                </a:r>
                <a:r>
                  <a:rPr lang="en-US" sz="1500" dirty="0" smtClean="0">
                    <a:solidFill>
                      <a:schemeClr val="bg1"/>
                    </a:solidFill>
                  </a:rPr>
                  <a:t> </a:t>
                </a:r>
                <a:r>
                  <a:rPr lang="en-US" sz="1500" dirty="0" err="1">
                    <a:solidFill>
                      <a:schemeClr val="bg1"/>
                    </a:solidFill>
                  </a:rPr>
                  <a:t>rastresite</a:t>
                </a:r>
                <a:r>
                  <a:rPr lang="en-US" sz="1500" dirty="0">
                    <a:solidFill>
                      <a:schemeClr val="bg1"/>
                    </a:solidFill>
                  </a:rPr>
                  <a:t> </a:t>
                </a:r>
                <a:r>
                  <a:rPr lang="en-US" sz="1500" dirty="0" err="1">
                    <a:solidFill>
                      <a:schemeClr val="bg1"/>
                    </a:solidFill>
                  </a:rPr>
                  <a:t>depozite</a:t>
                </a:r>
                <a:r>
                  <a:rPr lang="en-US" sz="1500" dirty="0">
                    <a:solidFill>
                      <a:schemeClr val="bg1"/>
                    </a:solidFill>
                  </a:rPr>
                  <a:t>, </a:t>
                </a:r>
                <a:r>
                  <a:rPr lang="en-US" sz="1500" dirty="0" err="1">
                    <a:solidFill>
                      <a:schemeClr val="bg1"/>
                    </a:solidFill>
                  </a:rPr>
                  <a:t>Ktan</a:t>
                </a:r>
                <a:r>
                  <a:rPr lang="en-US" sz="1500" dirty="0">
                    <a:solidFill>
                      <a:schemeClr val="bg1"/>
                    </a:solidFill>
                  </a:rPr>
                  <a:t> </a:t>
                </a:r>
                <a:r>
                  <a:rPr lang="el-GR" sz="1500" dirty="0">
                    <a:solidFill>
                      <a:schemeClr val="bg1"/>
                    </a:solidFill>
                  </a:rPr>
                  <a:t>δ = 0.2-0.3 </a:t>
                </a:r>
                <a:r>
                  <a:rPr lang="en-US" sz="1500" dirty="0">
                    <a:solidFill>
                      <a:schemeClr val="bg1"/>
                    </a:solidFill>
                  </a:rPr>
                  <a:t>bi </a:t>
                </a:r>
                <a:r>
                  <a:rPr lang="en-US" sz="1500" dirty="0" err="1">
                    <a:solidFill>
                      <a:schemeClr val="bg1"/>
                    </a:solidFill>
                  </a:rPr>
                  <a:t>trebalo</a:t>
                </a:r>
                <a:r>
                  <a:rPr lang="en-US" sz="1500" dirty="0">
                    <a:solidFill>
                      <a:schemeClr val="bg1"/>
                    </a:solidFill>
                  </a:rPr>
                  <a:t> da </a:t>
                </a:r>
                <a:r>
                  <a:rPr lang="en-US" sz="1500" dirty="0" err="1">
                    <a:solidFill>
                      <a:schemeClr val="bg1"/>
                    </a:solidFill>
                  </a:rPr>
                  <a:t>bude</a:t>
                </a:r>
                <a:r>
                  <a:rPr lang="en-US" sz="1500" dirty="0">
                    <a:solidFill>
                      <a:schemeClr val="bg1"/>
                    </a:solidFill>
                  </a:rPr>
                  <a:t> </a:t>
                </a:r>
                <a:r>
                  <a:rPr lang="en-US" sz="1500" dirty="0" err="1">
                    <a:solidFill>
                      <a:schemeClr val="bg1"/>
                    </a:solidFill>
                  </a:rPr>
                  <a:t>adekvatna</a:t>
                </a:r>
                <a:r>
                  <a:rPr lang="en-US" sz="1500" dirty="0">
                    <a:solidFill>
                      <a:schemeClr val="bg1"/>
                    </a:solidFill>
                  </a:rPr>
                  <a:t> </a:t>
                </a:r>
                <a:r>
                  <a:rPr lang="en-US" sz="1500" dirty="0" err="1">
                    <a:solidFill>
                      <a:schemeClr val="bg1"/>
                    </a:solidFill>
                  </a:rPr>
                  <a:t>vrijednost</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prvu</a:t>
                </a:r>
                <a:r>
                  <a:rPr lang="en-US" sz="1500" dirty="0">
                    <a:solidFill>
                      <a:schemeClr val="bg1"/>
                    </a:solidFill>
                  </a:rPr>
                  <a:t> </a:t>
                </a:r>
                <a:r>
                  <a:rPr lang="en-US" sz="1500" dirty="0" err="1">
                    <a:solidFill>
                      <a:schemeClr val="bg1"/>
                    </a:solidFill>
                  </a:rPr>
                  <a:t>procjenu</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gline</a:t>
                </a:r>
                <a:r>
                  <a:rPr lang="en-US" sz="1500" dirty="0">
                    <a:solidFill>
                      <a:schemeClr val="bg1"/>
                    </a:solidFill>
                  </a:rPr>
                  <a:t>, </a:t>
                </a:r>
                <a:r>
                  <a:rPr lang="en-US" sz="1500" dirty="0" err="1">
                    <a:solidFill>
                      <a:schemeClr val="bg1"/>
                    </a:solidFill>
                  </a:rPr>
                  <a:t>dok</a:t>
                </a:r>
                <a:r>
                  <a:rPr lang="en-US" sz="1500" dirty="0">
                    <a:solidFill>
                      <a:schemeClr val="bg1"/>
                    </a:solidFill>
                  </a:rPr>
                  <a:t> se </a:t>
                </a:r>
                <a:r>
                  <a:rPr lang="en-US" sz="1500" dirty="0" err="1">
                    <a:solidFill>
                      <a:schemeClr val="bg1"/>
                    </a:solidFill>
                  </a:rPr>
                  <a:t>za</a:t>
                </a:r>
                <a:r>
                  <a:rPr lang="en-US" sz="1500" dirty="0">
                    <a:solidFill>
                      <a:schemeClr val="bg1"/>
                    </a:solidFill>
                  </a:rPr>
                  <a:t> </a:t>
                </a:r>
                <a:r>
                  <a:rPr lang="en-US" sz="1500" dirty="0" err="1">
                    <a:solidFill>
                      <a:schemeClr val="bg1"/>
                    </a:solidFill>
                  </a:rPr>
                  <a:t>pjeskove</a:t>
                </a:r>
                <a:r>
                  <a:rPr lang="en-US" sz="1500" dirty="0">
                    <a:solidFill>
                      <a:schemeClr val="bg1"/>
                    </a:solidFill>
                  </a:rPr>
                  <a:t> </a:t>
                </a:r>
                <a:r>
                  <a:rPr lang="en-US" sz="1500" dirty="0" err="1">
                    <a:solidFill>
                      <a:schemeClr val="bg1"/>
                    </a:solidFill>
                  </a:rPr>
                  <a:t>preporučuje</a:t>
                </a:r>
                <a:r>
                  <a:rPr lang="en-US" sz="1500" dirty="0">
                    <a:solidFill>
                      <a:schemeClr val="bg1"/>
                    </a:solidFill>
                  </a:rPr>
                  <a:t> interval 0.3-0.5. </a:t>
                </a:r>
                <a:endParaRPr lang="sr-Latn-ME" sz="1500" dirty="0" smtClean="0">
                  <a:solidFill>
                    <a:schemeClr val="bg1"/>
                  </a:solidFill>
                </a:endParaRPr>
              </a:p>
              <a:p>
                <a:pPr marL="285750" indent="-285750" algn="just">
                  <a:lnSpc>
                    <a:spcPct val="100000"/>
                  </a:lnSpc>
                  <a:buFont typeface="Wingdings" panose="05000000000000000000" pitchFamily="2" charset="2"/>
                  <a:buChar char="Ø"/>
                </a:pPr>
                <a:r>
                  <a:rPr lang="en-US" sz="1500" dirty="0" err="1" smtClean="0">
                    <a:solidFill>
                      <a:schemeClr val="bg1"/>
                    </a:solidFill>
                  </a:rPr>
                  <a:t>Za</a:t>
                </a:r>
                <a:r>
                  <a:rPr lang="en-US" sz="1500" dirty="0" smtClean="0">
                    <a:solidFill>
                      <a:schemeClr val="bg1"/>
                    </a:solidFill>
                  </a:rPr>
                  <a:t> </a:t>
                </a:r>
                <a:r>
                  <a:rPr lang="en-US" sz="1500" dirty="0" err="1">
                    <a:solidFill>
                      <a:schemeClr val="bg1"/>
                    </a:solidFill>
                  </a:rPr>
                  <a:t>grupu</a:t>
                </a:r>
                <a:r>
                  <a:rPr lang="en-US" sz="1500" dirty="0">
                    <a:solidFill>
                      <a:schemeClr val="bg1"/>
                    </a:solidFill>
                  </a:rPr>
                  <a:t> </a:t>
                </a:r>
                <a:r>
                  <a:rPr lang="en-US" sz="1500" dirty="0" err="1">
                    <a:solidFill>
                      <a:schemeClr val="bg1"/>
                    </a:solidFill>
                  </a:rPr>
                  <a:t>šipova</a:t>
                </a:r>
                <a:r>
                  <a:rPr lang="en-US" sz="1500" dirty="0">
                    <a:solidFill>
                      <a:schemeClr val="bg1"/>
                    </a:solidFill>
                  </a:rPr>
                  <a:t>, </a:t>
                </a:r>
                <a:r>
                  <a:rPr lang="en-US" sz="1500" dirty="0" err="1">
                    <a:solidFill>
                      <a:schemeClr val="bg1"/>
                    </a:solidFill>
                  </a:rPr>
                  <a:t>gornja</a:t>
                </a:r>
                <a:r>
                  <a:rPr lang="en-US" sz="1500" dirty="0">
                    <a:solidFill>
                      <a:schemeClr val="bg1"/>
                    </a:solidFill>
                  </a:rPr>
                  <a:t> </a:t>
                </a:r>
                <a:r>
                  <a:rPr lang="en-US" sz="1500" dirty="0" err="1">
                    <a:solidFill>
                      <a:schemeClr val="bg1"/>
                    </a:solidFill>
                  </a:rPr>
                  <a:t>vrijednost</a:t>
                </a:r>
                <a:r>
                  <a:rPr lang="en-US" sz="1500" dirty="0">
                    <a:solidFill>
                      <a:schemeClr val="bg1"/>
                    </a:solidFill>
                  </a:rPr>
                  <a:t> </a:t>
                </a:r>
                <a:r>
                  <a:rPr lang="en-US" sz="1500" dirty="0" err="1">
                    <a:solidFill>
                      <a:schemeClr val="bg1"/>
                    </a:solidFill>
                  </a:rPr>
                  <a:t>negativnog</a:t>
                </a:r>
                <a:r>
                  <a:rPr lang="en-US" sz="1500" dirty="0">
                    <a:solidFill>
                      <a:schemeClr val="bg1"/>
                    </a:solidFill>
                  </a:rPr>
                  <a:t> </a:t>
                </a:r>
                <a:r>
                  <a:rPr lang="en-US" sz="1500" dirty="0" err="1">
                    <a:solidFill>
                      <a:schemeClr val="bg1"/>
                    </a:solidFill>
                  </a:rPr>
                  <a:t>trenja</a:t>
                </a:r>
                <a:r>
                  <a:rPr lang="en-US" sz="1500" dirty="0">
                    <a:solidFill>
                      <a:schemeClr val="bg1"/>
                    </a:solidFill>
                  </a:rPr>
                  <a:t> se </a:t>
                </a:r>
                <a:r>
                  <a:rPr lang="en-US" sz="1500" dirty="0" err="1">
                    <a:solidFill>
                      <a:schemeClr val="bg1"/>
                    </a:solidFill>
                  </a:rPr>
                  <a:t>može</a:t>
                </a:r>
                <a:r>
                  <a:rPr lang="en-US" sz="1500" dirty="0">
                    <a:solidFill>
                      <a:schemeClr val="bg1"/>
                    </a:solidFill>
                  </a:rPr>
                  <a:t> </a:t>
                </a:r>
                <a:r>
                  <a:rPr lang="en-US" sz="1500" dirty="0" err="1">
                    <a:solidFill>
                      <a:schemeClr val="bg1"/>
                    </a:solidFill>
                  </a:rPr>
                  <a:t>izračunati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osnovu</a:t>
                </a:r>
                <a:r>
                  <a:rPr lang="en-US" sz="1500" dirty="0">
                    <a:solidFill>
                      <a:schemeClr val="bg1"/>
                    </a:solidFill>
                  </a:rPr>
                  <a:t> </a:t>
                </a:r>
                <a:r>
                  <a:rPr lang="en-US" sz="1500" dirty="0" err="1">
                    <a:solidFill>
                      <a:schemeClr val="bg1"/>
                    </a:solidFill>
                  </a:rPr>
                  <a:t>efektivne</a:t>
                </a:r>
                <a:r>
                  <a:rPr lang="en-US" sz="1500" dirty="0">
                    <a:solidFill>
                      <a:schemeClr val="bg1"/>
                    </a:solidFill>
                  </a:rPr>
                  <a:t> </a:t>
                </a:r>
                <a:r>
                  <a:rPr lang="en-US" sz="1500" dirty="0" err="1">
                    <a:solidFill>
                      <a:schemeClr val="bg1"/>
                    </a:solidFill>
                  </a:rPr>
                  <a:t>težine</a:t>
                </a:r>
                <a:r>
                  <a:rPr lang="en-US" sz="1500" dirty="0">
                    <a:solidFill>
                      <a:schemeClr val="bg1"/>
                    </a:solidFill>
                  </a:rPr>
                  <a:t> </a:t>
                </a:r>
                <a:r>
                  <a:rPr lang="en-US" sz="1500" dirty="0" err="1">
                    <a:solidFill>
                      <a:schemeClr val="bg1"/>
                    </a:solidFill>
                  </a:rPr>
                  <a:t>depozita</a:t>
                </a:r>
                <a:r>
                  <a:rPr lang="en-US" sz="1500" dirty="0">
                    <a:solidFill>
                      <a:schemeClr val="bg1"/>
                    </a:solidFill>
                  </a:rPr>
                  <a:t> </a:t>
                </a:r>
                <a:r>
                  <a:rPr lang="en-US" sz="1500" dirty="0" err="1">
                    <a:solidFill>
                      <a:schemeClr val="bg1"/>
                    </a:solidFill>
                  </a:rPr>
                  <a:t>koje</a:t>
                </a:r>
                <a:r>
                  <a:rPr lang="en-US" sz="1500" dirty="0">
                    <a:solidFill>
                      <a:schemeClr val="bg1"/>
                    </a:solidFill>
                  </a:rPr>
                  <a:t> </a:t>
                </a:r>
                <a:r>
                  <a:rPr lang="en-US" sz="1500" dirty="0" err="1">
                    <a:solidFill>
                      <a:schemeClr val="bg1"/>
                    </a:solidFill>
                  </a:rPr>
                  <a:t>uzrokuje</a:t>
                </a:r>
                <a:r>
                  <a:rPr lang="en-US" sz="1500" dirty="0">
                    <a:solidFill>
                      <a:schemeClr val="bg1"/>
                    </a:solidFill>
                  </a:rPr>
                  <a:t> </a:t>
                </a:r>
                <a:r>
                  <a:rPr lang="en-US" sz="1500" dirty="0" err="1">
                    <a:solidFill>
                      <a:schemeClr val="bg1"/>
                    </a:solidFill>
                  </a:rPr>
                  <a:t>slijeganje</a:t>
                </a:r>
                <a:r>
                  <a:rPr lang="en-US" sz="1500" dirty="0">
                    <a:solidFill>
                      <a:schemeClr val="bg1"/>
                    </a:solidFill>
                  </a:rPr>
                  <a:t>. </a:t>
                </a:r>
                <a:endParaRPr lang="sr-Latn-ME" sz="1500" dirty="0" smtClean="0">
                  <a:solidFill>
                    <a:schemeClr val="bg1"/>
                  </a:solidFill>
                </a:endParaRPr>
              </a:p>
              <a:p>
                <a:pPr marL="285750" indent="-285750" algn="just">
                  <a:lnSpc>
                    <a:spcPct val="100000"/>
                  </a:lnSpc>
                  <a:buFont typeface="Wingdings" panose="05000000000000000000" pitchFamily="2" charset="2"/>
                  <a:buChar char="Ø"/>
                </a:pPr>
                <a:r>
                  <a:rPr lang="en-US" sz="1500" dirty="0" smtClean="0">
                    <a:solidFill>
                      <a:schemeClr val="bg1"/>
                    </a:solidFill>
                  </a:rPr>
                  <a:t>U </a:t>
                </a:r>
                <a:r>
                  <a:rPr lang="en-US" sz="1500" dirty="0" err="1">
                    <a:solidFill>
                      <a:schemeClr val="bg1"/>
                    </a:solidFill>
                  </a:rPr>
                  <a:t>nekim</a:t>
                </a:r>
                <a:r>
                  <a:rPr lang="en-US" sz="1500" dirty="0">
                    <a:solidFill>
                      <a:schemeClr val="bg1"/>
                    </a:solidFill>
                  </a:rPr>
                  <a:t> </a:t>
                </a:r>
                <a:r>
                  <a:rPr lang="en-US" sz="1500" dirty="0" err="1">
                    <a:solidFill>
                      <a:schemeClr val="bg1"/>
                    </a:solidFill>
                  </a:rPr>
                  <a:t>situacijama</a:t>
                </a:r>
                <a:r>
                  <a:rPr lang="en-US" sz="1500" dirty="0">
                    <a:solidFill>
                      <a:schemeClr val="bg1"/>
                    </a:solidFill>
                  </a:rPr>
                  <a:t>, </a:t>
                </a:r>
                <a:r>
                  <a:rPr lang="en-US" sz="1500" dirty="0" err="1">
                    <a:solidFill>
                      <a:schemeClr val="bg1"/>
                    </a:solidFill>
                  </a:rPr>
                  <a:t>negativno</a:t>
                </a:r>
                <a:r>
                  <a:rPr lang="en-US" sz="1500" dirty="0">
                    <a:solidFill>
                      <a:schemeClr val="bg1"/>
                    </a:solidFill>
                  </a:rPr>
                  <a:t> </a:t>
                </a:r>
                <a:r>
                  <a:rPr lang="en-US" sz="1500" dirty="0" err="1">
                    <a:solidFill>
                      <a:schemeClr val="bg1"/>
                    </a:solidFill>
                  </a:rPr>
                  <a:t>trenje</a:t>
                </a:r>
                <a:r>
                  <a:rPr lang="en-US" sz="1500" dirty="0">
                    <a:solidFill>
                      <a:schemeClr val="bg1"/>
                    </a:solidFill>
                  </a:rPr>
                  <a:t> </a:t>
                </a:r>
                <a:r>
                  <a:rPr lang="en-US" sz="1500" dirty="0" err="1">
                    <a:solidFill>
                      <a:schemeClr val="bg1"/>
                    </a:solidFill>
                  </a:rPr>
                  <a:t>može</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toliko</a:t>
                </a:r>
                <a:r>
                  <a:rPr lang="en-US" sz="1500" dirty="0">
                    <a:solidFill>
                      <a:schemeClr val="bg1"/>
                    </a:solidFill>
                  </a:rPr>
                  <a:t> </a:t>
                </a:r>
                <a:r>
                  <a:rPr lang="en-US" sz="1500" dirty="0" err="1">
                    <a:solidFill>
                      <a:schemeClr val="bg1"/>
                    </a:solidFill>
                  </a:rPr>
                  <a:t>veliko</a:t>
                </a:r>
                <a:r>
                  <a:rPr lang="en-US" sz="1500" dirty="0">
                    <a:solidFill>
                      <a:schemeClr val="bg1"/>
                    </a:solidFill>
                  </a:rPr>
                  <a:t> da </a:t>
                </a:r>
                <a:r>
                  <a:rPr lang="en-US" sz="1500" dirty="0" err="1">
                    <a:solidFill>
                      <a:schemeClr val="bg1"/>
                    </a:solidFill>
                  </a:rPr>
                  <a:t>može</a:t>
                </a:r>
                <a:r>
                  <a:rPr lang="en-US" sz="1500" dirty="0">
                    <a:solidFill>
                      <a:schemeClr val="bg1"/>
                    </a:solidFill>
                  </a:rPr>
                  <a:t> </a:t>
                </a:r>
                <a:r>
                  <a:rPr lang="en-US" sz="1500" dirty="0" err="1">
                    <a:solidFill>
                      <a:schemeClr val="bg1"/>
                    </a:solidFill>
                  </a:rPr>
                  <a:t>prevazići</a:t>
                </a:r>
                <a:r>
                  <a:rPr lang="en-US" sz="1500" dirty="0">
                    <a:solidFill>
                      <a:schemeClr val="bg1"/>
                    </a:solidFill>
                  </a:rPr>
                  <a:t> </a:t>
                </a:r>
                <a:r>
                  <a:rPr lang="en-US" sz="1500" dirty="0" err="1">
                    <a:solidFill>
                      <a:schemeClr val="bg1"/>
                    </a:solidFill>
                  </a:rPr>
                  <a:t>čvrstoću</a:t>
                </a:r>
                <a:r>
                  <a:rPr lang="en-US" sz="1500" dirty="0">
                    <a:solidFill>
                      <a:schemeClr val="bg1"/>
                    </a:solidFill>
                  </a:rPr>
                  <a:t> </a:t>
                </a:r>
                <a:r>
                  <a:rPr lang="en-US" sz="1500" dirty="0" err="1">
                    <a:solidFill>
                      <a:schemeClr val="bg1"/>
                    </a:solidFill>
                  </a:rPr>
                  <a:t>šipova</a:t>
                </a:r>
                <a:r>
                  <a:rPr lang="en-US" sz="1500" dirty="0">
                    <a:solidFill>
                      <a:schemeClr val="bg1"/>
                    </a:solidFill>
                  </a:rPr>
                  <a:t>, pod </a:t>
                </a:r>
                <a:r>
                  <a:rPr lang="en-US" sz="1500" dirty="0" err="1">
                    <a:solidFill>
                      <a:schemeClr val="bg1"/>
                    </a:solidFill>
                  </a:rPr>
                  <a:t>takvim</a:t>
                </a:r>
                <a:r>
                  <a:rPr lang="en-US" sz="1500" dirty="0">
                    <a:solidFill>
                      <a:schemeClr val="bg1"/>
                    </a:solidFill>
                  </a:rPr>
                  <a:t> </a:t>
                </a:r>
                <a:r>
                  <a:rPr lang="en-US" sz="1500" dirty="0" err="1">
                    <a:solidFill>
                      <a:schemeClr val="bg1"/>
                    </a:solidFill>
                  </a:rPr>
                  <a:t>okolnostima</a:t>
                </a:r>
                <a:r>
                  <a:rPr lang="en-US" sz="1500" dirty="0">
                    <a:solidFill>
                      <a:schemeClr val="bg1"/>
                    </a:solidFill>
                  </a:rPr>
                  <a:t> </a:t>
                </a:r>
                <a:r>
                  <a:rPr lang="en-US" sz="1500" dirty="0" err="1">
                    <a:solidFill>
                      <a:schemeClr val="bg1"/>
                    </a:solidFill>
                  </a:rPr>
                  <a:t>preporučuje</a:t>
                </a:r>
                <a:r>
                  <a:rPr lang="en-US" sz="1500" dirty="0">
                    <a:solidFill>
                      <a:schemeClr val="bg1"/>
                    </a:solidFill>
                  </a:rPr>
                  <a:t> se </a:t>
                </a:r>
                <a:r>
                  <a:rPr lang="en-US" sz="1500" dirty="0" err="1">
                    <a:solidFill>
                      <a:schemeClr val="bg1"/>
                    </a:solidFill>
                  </a:rPr>
                  <a:t>izvršiti</a:t>
                </a:r>
                <a:r>
                  <a:rPr lang="en-US" sz="1500" dirty="0">
                    <a:solidFill>
                      <a:schemeClr val="bg1"/>
                    </a:solidFill>
                  </a:rPr>
                  <a:t> </a:t>
                </a:r>
                <a:r>
                  <a:rPr lang="en-US" sz="1500" dirty="0" err="1">
                    <a:solidFill>
                      <a:schemeClr val="bg1"/>
                    </a:solidFill>
                  </a:rPr>
                  <a:t>premazivanje</a:t>
                </a:r>
                <a:r>
                  <a:rPr lang="en-US" sz="1500" dirty="0">
                    <a:solidFill>
                      <a:schemeClr val="bg1"/>
                    </a:solidFill>
                  </a:rPr>
                  <a:t> </a:t>
                </a:r>
                <a:r>
                  <a:rPr lang="en-US" sz="1500" dirty="0" err="1">
                    <a:solidFill>
                      <a:schemeClr val="bg1"/>
                    </a:solidFill>
                  </a:rPr>
                  <a:t>šipova</a:t>
                </a:r>
                <a:r>
                  <a:rPr lang="en-US" sz="1500" dirty="0">
                    <a:solidFill>
                      <a:schemeClr val="bg1"/>
                    </a:solidFill>
                  </a:rPr>
                  <a:t> </a:t>
                </a:r>
                <a:r>
                  <a:rPr lang="en-US" sz="1500" dirty="0" err="1">
                    <a:solidFill>
                      <a:schemeClr val="bg1"/>
                    </a:solidFill>
                  </a:rPr>
                  <a:t>mazivima</a:t>
                </a:r>
                <a:r>
                  <a:rPr lang="en-US" sz="1500" dirty="0">
                    <a:solidFill>
                      <a:schemeClr val="bg1"/>
                    </a:solidFill>
                  </a:rPr>
                  <a:t> od </a:t>
                </a:r>
                <a:r>
                  <a:rPr lang="en-US" sz="1500" dirty="0" err="1">
                    <a:solidFill>
                      <a:schemeClr val="bg1"/>
                    </a:solidFill>
                  </a:rPr>
                  <a:t>bitumena</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nekim</a:t>
                </a:r>
                <a:r>
                  <a:rPr lang="en-US" sz="1500" dirty="0">
                    <a:solidFill>
                      <a:schemeClr val="bg1"/>
                    </a:solidFill>
                  </a:rPr>
                  <a:t> </a:t>
                </a:r>
                <a:r>
                  <a:rPr lang="en-US" sz="1500" dirty="0" err="1">
                    <a:solidFill>
                      <a:schemeClr val="bg1"/>
                    </a:solidFill>
                  </a:rPr>
                  <a:t>drugim</a:t>
                </a:r>
                <a:r>
                  <a:rPr lang="en-US" sz="1500" dirty="0">
                    <a:solidFill>
                      <a:schemeClr val="bg1"/>
                    </a:solidFill>
                  </a:rPr>
                  <a:t>, </a:t>
                </a:r>
                <a:r>
                  <a:rPr lang="en-US" sz="1500" dirty="0" err="1">
                    <a:solidFill>
                      <a:schemeClr val="bg1"/>
                    </a:solidFill>
                  </a:rPr>
                  <a:t>pogodnim</a:t>
                </a:r>
                <a:r>
                  <a:rPr lang="en-US" sz="1500" dirty="0">
                    <a:solidFill>
                      <a:schemeClr val="bg1"/>
                    </a:solidFill>
                  </a:rPr>
                  <a:t> </a:t>
                </a:r>
                <a:r>
                  <a:rPr lang="en-US" sz="1500" dirty="0" err="1">
                    <a:solidFill>
                      <a:schemeClr val="bg1"/>
                    </a:solidFill>
                  </a:rPr>
                  <a:t>mazivom</a:t>
                </a:r>
                <a:r>
                  <a:rPr lang="en-US" sz="1500" dirty="0" smtClean="0">
                    <a:solidFill>
                      <a:schemeClr val="bg1"/>
                    </a:solidFill>
                  </a:rPr>
                  <a:t>.</a:t>
                </a:r>
                <a:endParaRPr lang="en-US" sz="2400" dirty="0">
                  <a:solidFill>
                    <a:schemeClr val="bg1"/>
                  </a:solidFill>
                </a:endParaRPr>
              </a:p>
              <a:p>
                <a:pPr algn="just">
                  <a:lnSpc>
                    <a:spcPct val="100000"/>
                  </a:lnSpc>
                </a:pPr>
                <a:endParaRPr lang="sr-Latn-ME" sz="1500" dirty="0" smtClean="0">
                  <a:solidFill>
                    <a:schemeClr val="bg1"/>
                  </a:solidFill>
                </a:endParaRPr>
              </a:p>
              <a:p>
                <a:pPr marL="285750" indent="-285750" algn="just">
                  <a:lnSpc>
                    <a:spcPct val="100000"/>
                  </a:lnSpc>
                  <a:buFont typeface="Wingdings" panose="05000000000000000000" pitchFamily="2" charset="2"/>
                  <a:buChar char="§"/>
                </a:pPr>
                <a:endParaRPr lang="en-US" sz="1500" dirty="0" smtClean="0">
                  <a:solidFill>
                    <a:schemeClr val="bg1"/>
                  </a:solidFill>
                </a:endParaRPr>
              </a:p>
            </p:txBody>
          </p:sp>
        </mc:Choice>
        <mc:Fallback>
          <p:sp>
            <p:nvSpPr>
              <p:cNvPr id="11" name="Text Placeholder 2"/>
              <p:cNvSpPr txBox="1">
                <a:spLocks noRot="1" noChangeAspect="1" noMove="1" noResize="1" noEditPoints="1" noAdjustHandles="1" noChangeArrowheads="1" noChangeShapeType="1" noTextEdit="1"/>
              </p:cNvSpPr>
              <p:nvPr/>
            </p:nvSpPr>
            <p:spPr>
              <a:xfrm>
                <a:off x="3641540" y="325348"/>
                <a:ext cx="8017060" cy="6102346"/>
              </a:xfrm>
              <a:prstGeom prst="rect">
                <a:avLst/>
              </a:prstGeom>
              <a:blipFill rotWithShape="0">
                <a:blip r:embed="rId4"/>
                <a:stretch>
                  <a:fillRect/>
                </a:stretch>
              </a:blipFill>
              <a:ln w="50800">
                <a:solidFill>
                  <a:schemeClr val="bg1"/>
                </a:solidFill>
              </a:ln>
              <a:effectLst>
                <a:outerShdw blurRad="50800" dist="38100" dir="18900000" sx="103000" sy="103000" algn="bl" rotWithShape="0">
                  <a:prstClr val="black">
                    <a:alpha val="40000"/>
                  </a:prstClr>
                </a:outerShdw>
              </a:effectLst>
            </p:spPr>
            <p:txBody>
              <a:bodyPr/>
              <a:lstStyle/>
              <a:p>
                <a:r>
                  <a:rPr lang="en-US">
                    <a:noFill/>
                  </a:rPr>
                  <a:t> </a:t>
                </a:r>
              </a:p>
            </p:txBody>
          </p:sp>
        </mc:Fallback>
      </mc:AlternateContent>
    </p:spTree>
    <p:extLst>
      <p:ext uri="{BB962C8B-B14F-4D97-AF65-F5344CB8AC3E}">
        <p14:creationId xmlns:p14="http://schemas.microsoft.com/office/powerpoint/2010/main" val="2099396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bg/>
                                          </p:spTgt>
                                        </p:tgtEl>
                                        <p:attrNameLst>
                                          <p:attrName>style.visibility</p:attrName>
                                        </p:attrNameLst>
                                      </p:cBhvr>
                                      <p:to>
                                        <p:strVal val="visible"/>
                                      </p:to>
                                    </p:set>
                                    <p:anim calcmode="lin" valueType="num">
                                      <p:cBhvr>
                                        <p:cTn id="14" dur="500" fill="hold"/>
                                        <p:tgtEl>
                                          <p:spTgt spid="5">
                                            <p:bg/>
                                          </p:spTgt>
                                        </p:tgtEl>
                                        <p:attrNameLst>
                                          <p:attrName>ppt_w</p:attrName>
                                        </p:attrNameLst>
                                      </p:cBhvr>
                                      <p:tavLst>
                                        <p:tav tm="0">
                                          <p:val>
                                            <p:fltVal val="0"/>
                                          </p:val>
                                        </p:tav>
                                        <p:tav tm="100000">
                                          <p:val>
                                            <p:strVal val="#ppt_w"/>
                                          </p:val>
                                        </p:tav>
                                      </p:tavLst>
                                    </p:anim>
                                    <p:anim calcmode="lin" valueType="num">
                                      <p:cBhvr>
                                        <p:cTn id="15" dur="500" fill="hold"/>
                                        <p:tgtEl>
                                          <p:spTgt spid="5">
                                            <p:bg/>
                                          </p:spTgt>
                                        </p:tgtEl>
                                        <p:attrNameLst>
                                          <p:attrName>ppt_h</p:attrName>
                                        </p:attrNameLst>
                                      </p:cBhvr>
                                      <p:tavLst>
                                        <p:tav tm="0">
                                          <p:val>
                                            <p:fltVal val="0"/>
                                          </p:val>
                                        </p:tav>
                                        <p:tav tm="100000">
                                          <p:val>
                                            <p:strVal val="#ppt_h"/>
                                          </p:val>
                                        </p:tav>
                                      </p:tavLst>
                                    </p:anim>
                                    <p:animEffect transition="in" filter="fade">
                                      <p:cBhvr>
                                        <p:cTn id="16" dur="500"/>
                                        <p:tgtEl>
                                          <p:spTgt spid="5">
                                            <p:bg/>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p:cTn id="21"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 calcmode="lin" valueType="num">
                                      <p:cBhvr>
                                        <p:cTn id="28"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5">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 calcmode="lin" valueType="num">
                                      <p:cBhvr>
                                        <p:cTn id="3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37" dur="500"/>
                                        <p:tgtEl>
                                          <p:spTgt spid="5">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 calcmode="lin" valueType="num">
                                      <p:cBhvr>
                                        <p:cTn id="42"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43"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44" dur="500"/>
                                        <p:tgtEl>
                                          <p:spTgt spid="5">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5">
                                            <p:txEl>
                                              <p:pRg st="4" end="4"/>
                                            </p:txEl>
                                          </p:spTgt>
                                        </p:tgtEl>
                                        <p:attrNameLst>
                                          <p:attrName>style.visibility</p:attrName>
                                        </p:attrNameLst>
                                      </p:cBhvr>
                                      <p:to>
                                        <p:strVal val="visible"/>
                                      </p:to>
                                    </p:set>
                                    <p:anim calcmode="lin" valueType="num">
                                      <p:cBhvr>
                                        <p:cTn id="49"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50"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51" dur="500"/>
                                        <p:tgtEl>
                                          <p:spTgt spid="5">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9">
                                            <p:bg/>
                                          </p:spTgt>
                                        </p:tgtEl>
                                        <p:attrNameLst>
                                          <p:attrName>style.visibility</p:attrName>
                                        </p:attrNameLst>
                                      </p:cBhvr>
                                      <p:to>
                                        <p:strVal val="visible"/>
                                      </p:to>
                                    </p:set>
                                    <p:anim calcmode="lin" valueType="num">
                                      <p:cBhvr>
                                        <p:cTn id="56" dur="500" fill="hold"/>
                                        <p:tgtEl>
                                          <p:spTgt spid="9">
                                            <p:bg/>
                                          </p:spTgt>
                                        </p:tgtEl>
                                        <p:attrNameLst>
                                          <p:attrName>ppt_w</p:attrName>
                                        </p:attrNameLst>
                                      </p:cBhvr>
                                      <p:tavLst>
                                        <p:tav tm="0">
                                          <p:val>
                                            <p:fltVal val="0"/>
                                          </p:val>
                                        </p:tav>
                                        <p:tav tm="100000">
                                          <p:val>
                                            <p:strVal val="#ppt_w"/>
                                          </p:val>
                                        </p:tav>
                                      </p:tavLst>
                                    </p:anim>
                                    <p:anim calcmode="lin" valueType="num">
                                      <p:cBhvr>
                                        <p:cTn id="57" dur="500" fill="hold"/>
                                        <p:tgtEl>
                                          <p:spTgt spid="9">
                                            <p:bg/>
                                          </p:spTgt>
                                        </p:tgtEl>
                                        <p:attrNameLst>
                                          <p:attrName>ppt_h</p:attrName>
                                        </p:attrNameLst>
                                      </p:cBhvr>
                                      <p:tavLst>
                                        <p:tav tm="0">
                                          <p:val>
                                            <p:fltVal val="0"/>
                                          </p:val>
                                        </p:tav>
                                        <p:tav tm="100000">
                                          <p:val>
                                            <p:strVal val="#ppt_h"/>
                                          </p:val>
                                        </p:tav>
                                      </p:tavLst>
                                    </p:anim>
                                    <p:animEffect transition="in" filter="fade">
                                      <p:cBhvr>
                                        <p:cTn id="58" dur="500"/>
                                        <p:tgtEl>
                                          <p:spTgt spid="9">
                                            <p:bg/>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9">
                                            <p:txEl>
                                              <p:pRg st="0" end="0"/>
                                            </p:txEl>
                                          </p:spTgt>
                                        </p:tgtEl>
                                        <p:attrNameLst>
                                          <p:attrName>style.visibility</p:attrName>
                                        </p:attrNameLst>
                                      </p:cBhvr>
                                      <p:to>
                                        <p:strVal val="visible"/>
                                      </p:to>
                                    </p:set>
                                    <p:anim calcmode="lin" valueType="num">
                                      <p:cBhvr>
                                        <p:cTn id="63"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64"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65" dur="500"/>
                                        <p:tgtEl>
                                          <p:spTgt spid="9">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9">
                                            <p:txEl>
                                              <p:pRg st="1" end="1"/>
                                            </p:txEl>
                                          </p:spTgt>
                                        </p:tgtEl>
                                        <p:attrNameLst>
                                          <p:attrName>style.visibility</p:attrName>
                                        </p:attrNameLst>
                                      </p:cBhvr>
                                      <p:to>
                                        <p:strVal val="visible"/>
                                      </p:to>
                                    </p:set>
                                    <p:anim calcmode="lin" valueType="num">
                                      <p:cBhvr>
                                        <p:cTn id="70"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71" dur="5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72" dur="500"/>
                                        <p:tgtEl>
                                          <p:spTgt spid="9">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9">
                                            <p:txEl>
                                              <p:pRg st="2" end="2"/>
                                            </p:txEl>
                                          </p:spTgt>
                                        </p:tgtEl>
                                        <p:attrNameLst>
                                          <p:attrName>style.visibility</p:attrName>
                                        </p:attrNameLst>
                                      </p:cBhvr>
                                      <p:to>
                                        <p:strVal val="visible"/>
                                      </p:to>
                                    </p:set>
                                    <p:anim calcmode="lin" valueType="num">
                                      <p:cBhvr>
                                        <p:cTn id="77"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78"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79" dur="500"/>
                                        <p:tgtEl>
                                          <p:spTgt spid="9">
                                            <p:txEl>
                                              <p:pRg st="2" end="2"/>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9">
                                            <p:txEl>
                                              <p:pRg st="3" end="3"/>
                                            </p:txEl>
                                          </p:spTgt>
                                        </p:tgtEl>
                                        <p:attrNameLst>
                                          <p:attrName>style.visibility</p:attrName>
                                        </p:attrNameLst>
                                      </p:cBhvr>
                                      <p:to>
                                        <p:strVal val="visible"/>
                                      </p:to>
                                    </p:set>
                                    <p:anim calcmode="lin" valueType="num">
                                      <p:cBhvr>
                                        <p:cTn id="84"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85" dur="500" fill="hold"/>
                                        <p:tgtEl>
                                          <p:spTgt spid="9">
                                            <p:txEl>
                                              <p:pRg st="3" end="3"/>
                                            </p:txEl>
                                          </p:spTgt>
                                        </p:tgtEl>
                                        <p:attrNameLst>
                                          <p:attrName>ppt_h</p:attrName>
                                        </p:attrNameLst>
                                      </p:cBhvr>
                                      <p:tavLst>
                                        <p:tav tm="0">
                                          <p:val>
                                            <p:fltVal val="0"/>
                                          </p:val>
                                        </p:tav>
                                        <p:tav tm="100000">
                                          <p:val>
                                            <p:strVal val="#ppt_h"/>
                                          </p:val>
                                        </p:tav>
                                      </p:tavLst>
                                    </p:anim>
                                    <p:animEffect transition="in" filter="fade">
                                      <p:cBhvr>
                                        <p:cTn id="86" dur="500"/>
                                        <p:tgtEl>
                                          <p:spTgt spid="9">
                                            <p:txEl>
                                              <p:pRg st="3" end="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9">
                                            <p:txEl>
                                              <p:pRg st="4" end="4"/>
                                            </p:txEl>
                                          </p:spTgt>
                                        </p:tgtEl>
                                        <p:attrNameLst>
                                          <p:attrName>style.visibility</p:attrName>
                                        </p:attrNameLst>
                                      </p:cBhvr>
                                      <p:to>
                                        <p:strVal val="visible"/>
                                      </p:to>
                                    </p:set>
                                    <p:anim calcmode="lin" valueType="num">
                                      <p:cBhvr>
                                        <p:cTn id="91" dur="500" fill="hold"/>
                                        <p:tgtEl>
                                          <p:spTgt spid="9">
                                            <p:txEl>
                                              <p:pRg st="4" end="4"/>
                                            </p:txEl>
                                          </p:spTgt>
                                        </p:tgtEl>
                                        <p:attrNameLst>
                                          <p:attrName>ppt_w</p:attrName>
                                        </p:attrNameLst>
                                      </p:cBhvr>
                                      <p:tavLst>
                                        <p:tav tm="0">
                                          <p:val>
                                            <p:fltVal val="0"/>
                                          </p:val>
                                        </p:tav>
                                        <p:tav tm="100000">
                                          <p:val>
                                            <p:strVal val="#ppt_w"/>
                                          </p:val>
                                        </p:tav>
                                      </p:tavLst>
                                    </p:anim>
                                    <p:anim calcmode="lin" valueType="num">
                                      <p:cBhvr>
                                        <p:cTn id="92" dur="500" fill="hold"/>
                                        <p:tgtEl>
                                          <p:spTgt spid="9">
                                            <p:txEl>
                                              <p:pRg st="4" end="4"/>
                                            </p:txEl>
                                          </p:spTgt>
                                        </p:tgtEl>
                                        <p:attrNameLst>
                                          <p:attrName>ppt_h</p:attrName>
                                        </p:attrNameLst>
                                      </p:cBhvr>
                                      <p:tavLst>
                                        <p:tav tm="0">
                                          <p:val>
                                            <p:fltVal val="0"/>
                                          </p:val>
                                        </p:tav>
                                        <p:tav tm="100000">
                                          <p:val>
                                            <p:strVal val="#ppt_h"/>
                                          </p:val>
                                        </p:tav>
                                      </p:tavLst>
                                    </p:anim>
                                    <p:animEffect transition="in" filter="fade">
                                      <p:cBhvr>
                                        <p:cTn id="93" dur="500"/>
                                        <p:tgtEl>
                                          <p:spTgt spid="9">
                                            <p:txEl>
                                              <p:pRg st="4" end="4"/>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9">
                                            <p:txEl>
                                              <p:pRg st="5" end="5"/>
                                            </p:txEl>
                                          </p:spTgt>
                                        </p:tgtEl>
                                        <p:attrNameLst>
                                          <p:attrName>style.visibility</p:attrName>
                                        </p:attrNameLst>
                                      </p:cBhvr>
                                      <p:to>
                                        <p:strVal val="visible"/>
                                      </p:to>
                                    </p:set>
                                    <p:anim calcmode="lin" valueType="num">
                                      <p:cBhvr>
                                        <p:cTn id="98" dur="500" fill="hold"/>
                                        <p:tgtEl>
                                          <p:spTgt spid="9">
                                            <p:txEl>
                                              <p:pRg st="5" end="5"/>
                                            </p:txEl>
                                          </p:spTgt>
                                        </p:tgtEl>
                                        <p:attrNameLst>
                                          <p:attrName>ppt_w</p:attrName>
                                        </p:attrNameLst>
                                      </p:cBhvr>
                                      <p:tavLst>
                                        <p:tav tm="0">
                                          <p:val>
                                            <p:fltVal val="0"/>
                                          </p:val>
                                        </p:tav>
                                        <p:tav tm="100000">
                                          <p:val>
                                            <p:strVal val="#ppt_w"/>
                                          </p:val>
                                        </p:tav>
                                      </p:tavLst>
                                    </p:anim>
                                    <p:anim calcmode="lin" valueType="num">
                                      <p:cBhvr>
                                        <p:cTn id="99" dur="500" fill="hold"/>
                                        <p:tgtEl>
                                          <p:spTgt spid="9">
                                            <p:txEl>
                                              <p:pRg st="5" end="5"/>
                                            </p:txEl>
                                          </p:spTgt>
                                        </p:tgtEl>
                                        <p:attrNameLst>
                                          <p:attrName>ppt_h</p:attrName>
                                        </p:attrNameLst>
                                      </p:cBhvr>
                                      <p:tavLst>
                                        <p:tav tm="0">
                                          <p:val>
                                            <p:fltVal val="0"/>
                                          </p:val>
                                        </p:tav>
                                        <p:tav tm="100000">
                                          <p:val>
                                            <p:strVal val="#ppt_h"/>
                                          </p:val>
                                        </p:tav>
                                      </p:tavLst>
                                    </p:anim>
                                    <p:animEffect transition="in" filter="fade">
                                      <p:cBhvr>
                                        <p:cTn id="100" dur="500"/>
                                        <p:tgtEl>
                                          <p:spTgt spid="9">
                                            <p:txEl>
                                              <p:pRg st="5" end="5"/>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grpId="0" nodeType="clickEffect">
                                  <p:stCondLst>
                                    <p:cond delay="0"/>
                                  </p:stCondLst>
                                  <p:childTnLst>
                                    <p:set>
                                      <p:cBhvr>
                                        <p:cTn id="104" dur="1" fill="hold">
                                          <p:stCondLst>
                                            <p:cond delay="0"/>
                                          </p:stCondLst>
                                        </p:cTn>
                                        <p:tgtEl>
                                          <p:spTgt spid="9">
                                            <p:txEl>
                                              <p:pRg st="6" end="6"/>
                                            </p:txEl>
                                          </p:spTgt>
                                        </p:tgtEl>
                                        <p:attrNameLst>
                                          <p:attrName>style.visibility</p:attrName>
                                        </p:attrNameLst>
                                      </p:cBhvr>
                                      <p:to>
                                        <p:strVal val="visible"/>
                                      </p:to>
                                    </p:set>
                                    <p:anim calcmode="lin" valueType="num">
                                      <p:cBhvr>
                                        <p:cTn id="105" dur="500" fill="hold"/>
                                        <p:tgtEl>
                                          <p:spTgt spid="9">
                                            <p:txEl>
                                              <p:pRg st="6" end="6"/>
                                            </p:txEl>
                                          </p:spTgt>
                                        </p:tgtEl>
                                        <p:attrNameLst>
                                          <p:attrName>ppt_w</p:attrName>
                                        </p:attrNameLst>
                                      </p:cBhvr>
                                      <p:tavLst>
                                        <p:tav tm="0">
                                          <p:val>
                                            <p:fltVal val="0"/>
                                          </p:val>
                                        </p:tav>
                                        <p:tav tm="100000">
                                          <p:val>
                                            <p:strVal val="#ppt_w"/>
                                          </p:val>
                                        </p:tav>
                                      </p:tavLst>
                                    </p:anim>
                                    <p:anim calcmode="lin" valueType="num">
                                      <p:cBhvr>
                                        <p:cTn id="106" dur="500" fill="hold"/>
                                        <p:tgtEl>
                                          <p:spTgt spid="9">
                                            <p:txEl>
                                              <p:pRg st="6" end="6"/>
                                            </p:txEl>
                                          </p:spTgt>
                                        </p:tgtEl>
                                        <p:attrNameLst>
                                          <p:attrName>ppt_h</p:attrName>
                                        </p:attrNameLst>
                                      </p:cBhvr>
                                      <p:tavLst>
                                        <p:tav tm="0">
                                          <p:val>
                                            <p:fltVal val="0"/>
                                          </p:val>
                                        </p:tav>
                                        <p:tav tm="100000">
                                          <p:val>
                                            <p:strVal val="#ppt_h"/>
                                          </p:val>
                                        </p:tav>
                                      </p:tavLst>
                                    </p:anim>
                                    <p:animEffect transition="in" filter="fade">
                                      <p:cBhvr>
                                        <p:cTn id="107" dur="500"/>
                                        <p:tgtEl>
                                          <p:spTgt spid="9">
                                            <p:txEl>
                                              <p:pRg st="6" end="6"/>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9">
                                            <p:txEl>
                                              <p:pRg st="7" end="7"/>
                                            </p:txEl>
                                          </p:spTgt>
                                        </p:tgtEl>
                                        <p:attrNameLst>
                                          <p:attrName>style.visibility</p:attrName>
                                        </p:attrNameLst>
                                      </p:cBhvr>
                                      <p:to>
                                        <p:strVal val="visible"/>
                                      </p:to>
                                    </p:set>
                                    <p:anim calcmode="lin" valueType="num">
                                      <p:cBhvr>
                                        <p:cTn id="112" dur="500" fill="hold"/>
                                        <p:tgtEl>
                                          <p:spTgt spid="9">
                                            <p:txEl>
                                              <p:pRg st="7" end="7"/>
                                            </p:txEl>
                                          </p:spTgt>
                                        </p:tgtEl>
                                        <p:attrNameLst>
                                          <p:attrName>ppt_w</p:attrName>
                                        </p:attrNameLst>
                                      </p:cBhvr>
                                      <p:tavLst>
                                        <p:tav tm="0">
                                          <p:val>
                                            <p:fltVal val="0"/>
                                          </p:val>
                                        </p:tav>
                                        <p:tav tm="100000">
                                          <p:val>
                                            <p:strVal val="#ppt_w"/>
                                          </p:val>
                                        </p:tav>
                                      </p:tavLst>
                                    </p:anim>
                                    <p:anim calcmode="lin" valueType="num">
                                      <p:cBhvr>
                                        <p:cTn id="113" dur="500" fill="hold"/>
                                        <p:tgtEl>
                                          <p:spTgt spid="9">
                                            <p:txEl>
                                              <p:pRg st="7" end="7"/>
                                            </p:txEl>
                                          </p:spTgt>
                                        </p:tgtEl>
                                        <p:attrNameLst>
                                          <p:attrName>ppt_h</p:attrName>
                                        </p:attrNameLst>
                                      </p:cBhvr>
                                      <p:tavLst>
                                        <p:tav tm="0">
                                          <p:val>
                                            <p:fltVal val="0"/>
                                          </p:val>
                                        </p:tav>
                                        <p:tav tm="100000">
                                          <p:val>
                                            <p:strVal val="#ppt_h"/>
                                          </p:val>
                                        </p:tav>
                                      </p:tavLst>
                                    </p:anim>
                                    <p:animEffect transition="in" filter="fade">
                                      <p:cBhvr>
                                        <p:cTn id="114" dur="500"/>
                                        <p:tgtEl>
                                          <p:spTgt spid="9">
                                            <p:txEl>
                                              <p:pRg st="7" end="7"/>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9">
                                            <p:txEl>
                                              <p:pRg st="8" end="8"/>
                                            </p:txEl>
                                          </p:spTgt>
                                        </p:tgtEl>
                                        <p:attrNameLst>
                                          <p:attrName>style.visibility</p:attrName>
                                        </p:attrNameLst>
                                      </p:cBhvr>
                                      <p:to>
                                        <p:strVal val="visible"/>
                                      </p:to>
                                    </p:set>
                                    <p:anim calcmode="lin" valueType="num">
                                      <p:cBhvr>
                                        <p:cTn id="119" dur="500" fill="hold"/>
                                        <p:tgtEl>
                                          <p:spTgt spid="9">
                                            <p:txEl>
                                              <p:pRg st="8" end="8"/>
                                            </p:txEl>
                                          </p:spTgt>
                                        </p:tgtEl>
                                        <p:attrNameLst>
                                          <p:attrName>ppt_w</p:attrName>
                                        </p:attrNameLst>
                                      </p:cBhvr>
                                      <p:tavLst>
                                        <p:tav tm="0">
                                          <p:val>
                                            <p:fltVal val="0"/>
                                          </p:val>
                                        </p:tav>
                                        <p:tav tm="100000">
                                          <p:val>
                                            <p:strVal val="#ppt_w"/>
                                          </p:val>
                                        </p:tav>
                                      </p:tavLst>
                                    </p:anim>
                                    <p:anim calcmode="lin" valueType="num">
                                      <p:cBhvr>
                                        <p:cTn id="120" dur="500" fill="hold"/>
                                        <p:tgtEl>
                                          <p:spTgt spid="9">
                                            <p:txEl>
                                              <p:pRg st="8" end="8"/>
                                            </p:txEl>
                                          </p:spTgt>
                                        </p:tgtEl>
                                        <p:attrNameLst>
                                          <p:attrName>ppt_h</p:attrName>
                                        </p:attrNameLst>
                                      </p:cBhvr>
                                      <p:tavLst>
                                        <p:tav tm="0">
                                          <p:val>
                                            <p:fltVal val="0"/>
                                          </p:val>
                                        </p:tav>
                                        <p:tav tm="100000">
                                          <p:val>
                                            <p:strVal val="#ppt_h"/>
                                          </p:val>
                                        </p:tav>
                                      </p:tavLst>
                                    </p:anim>
                                    <p:animEffect transition="in" filter="fade">
                                      <p:cBhvr>
                                        <p:cTn id="121" dur="500"/>
                                        <p:tgtEl>
                                          <p:spTgt spid="9">
                                            <p:txEl>
                                              <p:pRg st="8" end="8"/>
                                            </p:txEl>
                                          </p:spTgt>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11">
                                            <p:bg/>
                                          </p:spTgt>
                                        </p:tgtEl>
                                        <p:attrNameLst>
                                          <p:attrName>style.visibility</p:attrName>
                                        </p:attrNameLst>
                                      </p:cBhvr>
                                      <p:to>
                                        <p:strVal val="visible"/>
                                      </p:to>
                                    </p:set>
                                    <p:anim calcmode="lin" valueType="num">
                                      <p:cBhvr>
                                        <p:cTn id="126" dur="500" fill="hold"/>
                                        <p:tgtEl>
                                          <p:spTgt spid="11">
                                            <p:bg/>
                                          </p:spTgt>
                                        </p:tgtEl>
                                        <p:attrNameLst>
                                          <p:attrName>ppt_w</p:attrName>
                                        </p:attrNameLst>
                                      </p:cBhvr>
                                      <p:tavLst>
                                        <p:tav tm="0">
                                          <p:val>
                                            <p:fltVal val="0"/>
                                          </p:val>
                                        </p:tav>
                                        <p:tav tm="100000">
                                          <p:val>
                                            <p:strVal val="#ppt_w"/>
                                          </p:val>
                                        </p:tav>
                                      </p:tavLst>
                                    </p:anim>
                                    <p:anim calcmode="lin" valueType="num">
                                      <p:cBhvr>
                                        <p:cTn id="127" dur="500" fill="hold"/>
                                        <p:tgtEl>
                                          <p:spTgt spid="11">
                                            <p:bg/>
                                          </p:spTgt>
                                        </p:tgtEl>
                                        <p:attrNameLst>
                                          <p:attrName>ppt_h</p:attrName>
                                        </p:attrNameLst>
                                      </p:cBhvr>
                                      <p:tavLst>
                                        <p:tav tm="0">
                                          <p:val>
                                            <p:fltVal val="0"/>
                                          </p:val>
                                        </p:tav>
                                        <p:tav tm="100000">
                                          <p:val>
                                            <p:strVal val="#ppt_h"/>
                                          </p:val>
                                        </p:tav>
                                      </p:tavLst>
                                    </p:anim>
                                    <p:animEffect transition="in" filter="fade">
                                      <p:cBhvr>
                                        <p:cTn id="128" dur="500"/>
                                        <p:tgtEl>
                                          <p:spTgt spid="11">
                                            <p:bg/>
                                          </p:spTgt>
                                        </p:tgtEl>
                                      </p:cBhvr>
                                    </p:animEffect>
                                  </p:childTnLst>
                                </p:cTn>
                              </p:par>
                            </p:childTnLst>
                          </p:cTn>
                        </p:par>
                      </p:childTnLst>
                    </p:cTn>
                  </p:par>
                  <p:par>
                    <p:cTn id="129" fill="hold">
                      <p:stCondLst>
                        <p:cond delay="indefinite"/>
                      </p:stCondLst>
                      <p:childTnLst>
                        <p:par>
                          <p:cTn id="130" fill="hold">
                            <p:stCondLst>
                              <p:cond delay="0"/>
                            </p:stCondLst>
                            <p:childTnLst>
                              <p:par>
                                <p:cTn id="131" presetID="53" presetClass="entr" presetSubtype="16" fill="hold" grpId="0" nodeType="clickEffect">
                                  <p:stCondLst>
                                    <p:cond delay="0"/>
                                  </p:stCondLst>
                                  <p:childTnLst>
                                    <p:set>
                                      <p:cBhvr>
                                        <p:cTn id="132" dur="1" fill="hold">
                                          <p:stCondLst>
                                            <p:cond delay="0"/>
                                          </p:stCondLst>
                                        </p:cTn>
                                        <p:tgtEl>
                                          <p:spTgt spid="11">
                                            <p:txEl>
                                              <p:pRg st="0" end="0"/>
                                            </p:txEl>
                                          </p:spTgt>
                                        </p:tgtEl>
                                        <p:attrNameLst>
                                          <p:attrName>style.visibility</p:attrName>
                                        </p:attrNameLst>
                                      </p:cBhvr>
                                      <p:to>
                                        <p:strVal val="visible"/>
                                      </p:to>
                                    </p:set>
                                    <p:anim calcmode="lin" valueType="num">
                                      <p:cBhvr>
                                        <p:cTn id="133"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34"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135" dur="500"/>
                                        <p:tgtEl>
                                          <p:spTgt spid="11">
                                            <p:txEl>
                                              <p:pRg st="0" end="0"/>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53" presetClass="entr" presetSubtype="16" fill="hold" grpId="0" nodeType="clickEffect">
                                  <p:stCondLst>
                                    <p:cond delay="0"/>
                                  </p:stCondLst>
                                  <p:childTnLst>
                                    <p:set>
                                      <p:cBhvr>
                                        <p:cTn id="139" dur="1" fill="hold">
                                          <p:stCondLst>
                                            <p:cond delay="0"/>
                                          </p:stCondLst>
                                        </p:cTn>
                                        <p:tgtEl>
                                          <p:spTgt spid="11">
                                            <p:txEl>
                                              <p:pRg st="1" end="1"/>
                                            </p:txEl>
                                          </p:spTgt>
                                        </p:tgtEl>
                                        <p:attrNameLst>
                                          <p:attrName>style.visibility</p:attrName>
                                        </p:attrNameLst>
                                      </p:cBhvr>
                                      <p:to>
                                        <p:strVal val="visible"/>
                                      </p:to>
                                    </p:set>
                                    <p:anim calcmode="lin" valueType="num">
                                      <p:cBhvr>
                                        <p:cTn id="140"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141" dur="500" fill="hold"/>
                                        <p:tgtEl>
                                          <p:spTgt spid="11">
                                            <p:txEl>
                                              <p:pRg st="1" end="1"/>
                                            </p:txEl>
                                          </p:spTgt>
                                        </p:tgtEl>
                                        <p:attrNameLst>
                                          <p:attrName>ppt_h</p:attrName>
                                        </p:attrNameLst>
                                      </p:cBhvr>
                                      <p:tavLst>
                                        <p:tav tm="0">
                                          <p:val>
                                            <p:fltVal val="0"/>
                                          </p:val>
                                        </p:tav>
                                        <p:tav tm="100000">
                                          <p:val>
                                            <p:strVal val="#ppt_h"/>
                                          </p:val>
                                        </p:tav>
                                      </p:tavLst>
                                    </p:anim>
                                    <p:animEffect transition="in" filter="fade">
                                      <p:cBhvr>
                                        <p:cTn id="142" dur="500"/>
                                        <p:tgtEl>
                                          <p:spTgt spid="11">
                                            <p:txEl>
                                              <p:pRg st="1" end="1"/>
                                            </p:txEl>
                                          </p:spTgt>
                                        </p:tgtEl>
                                      </p:cBhvr>
                                    </p:animEffect>
                                  </p:childTnLst>
                                </p:cTn>
                              </p:par>
                            </p:childTnLst>
                          </p:cTn>
                        </p:par>
                      </p:childTnLst>
                    </p:cTn>
                  </p:par>
                  <p:par>
                    <p:cTn id="143" fill="hold">
                      <p:stCondLst>
                        <p:cond delay="indefinite"/>
                      </p:stCondLst>
                      <p:childTnLst>
                        <p:par>
                          <p:cTn id="144" fill="hold">
                            <p:stCondLst>
                              <p:cond delay="0"/>
                            </p:stCondLst>
                            <p:childTnLst>
                              <p:par>
                                <p:cTn id="145" presetID="53" presetClass="entr" presetSubtype="16" fill="hold" grpId="0" nodeType="clickEffect">
                                  <p:stCondLst>
                                    <p:cond delay="0"/>
                                  </p:stCondLst>
                                  <p:childTnLst>
                                    <p:set>
                                      <p:cBhvr>
                                        <p:cTn id="146" dur="1" fill="hold">
                                          <p:stCondLst>
                                            <p:cond delay="0"/>
                                          </p:stCondLst>
                                        </p:cTn>
                                        <p:tgtEl>
                                          <p:spTgt spid="11">
                                            <p:txEl>
                                              <p:pRg st="2" end="2"/>
                                            </p:txEl>
                                          </p:spTgt>
                                        </p:tgtEl>
                                        <p:attrNameLst>
                                          <p:attrName>style.visibility</p:attrName>
                                        </p:attrNameLst>
                                      </p:cBhvr>
                                      <p:to>
                                        <p:strVal val="visible"/>
                                      </p:to>
                                    </p:set>
                                    <p:anim calcmode="lin" valueType="num">
                                      <p:cBhvr>
                                        <p:cTn id="147" dur="500" fill="hold"/>
                                        <p:tgtEl>
                                          <p:spTgt spid="11">
                                            <p:txEl>
                                              <p:pRg st="2" end="2"/>
                                            </p:txEl>
                                          </p:spTgt>
                                        </p:tgtEl>
                                        <p:attrNameLst>
                                          <p:attrName>ppt_w</p:attrName>
                                        </p:attrNameLst>
                                      </p:cBhvr>
                                      <p:tavLst>
                                        <p:tav tm="0">
                                          <p:val>
                                            <p:fltVal val="0"/>
                                          </p:val>
                                        </p:tav>
                                        <p:tav tm="100000">
                                          <p:val>
                                            <p:strVal val="#ppt_w"/>
                                          </p:val>
                                        </p:tav>
                                      </p:tavLst>
                                    </p:anim>
                                    <p:anim calcmode="lin" valueType="num">
                                      <p:cBhvr>
                                        <p:cTn id="148" dur="500" fill="hold"/>
                                        <p:tgtEl>
                                          <p:spTgt spid="11">
                                            <p:txEl>
                                              <p:pRg st="2" end="2"/>
                                            </p:txEl>
                                          </p:spTgt>
                                        </p:tgtEl>
                                        <p:attrNameLst>
                                          <p:attrName>ppt_h</p:attrName>
                                        </p:attrNameLst>
                                      </p:cBhvr>
                                      <p:tavLst>
                                        <p:tav tm="0">
                                          <p:val>
                                            <p:fltVal val="0"/>
                                          </p:val>
                                        </p:tav>
                                        <p:tav tm="100000">
                                          <p:val>
                                            <p:strVal val="#ppt_h"/>
                                          </p:val>
                                        </p:tav>
                                      </p:tavLst>
                                    </p:anim>
                                    <p:animEffect transition="in" filter="fade">
                                      <p:cBhvr>
                                        <p:cTn id="149" dur="500"/>
                                        <p:tgtEl>
                                          <p:spTgt spid="11">
                                            <p:txEl>
                                              <p:pRg st="2" end="2"/>
                                            </p:txEl>
                                          </p:spTgt>
                                        </p:tgtEl>
                                      </p:cBhvr>
                                    </p:animEffect>
                                  </p:childTnLst>
                                </p:cTn>
                              </p:par>
                            </p:childTnLst>
                          </p:cTn>
                        </p:par>
                      </p:childTnLst>
                    </p:cTn>
                  </p:par>
                  <p:par>
                    <p:cTn id="150" fill="hold">
                      <p:stCondLst>
                        <p:cond delay="indefinite"/>
                      </p:stCondLst>
                      <p:childTnLst>
                        <p:par>
                          <p:cTn id="151" fill="hold">
                            <p:stCondLst>
                              <p:cond delay="0"/>
                            </p:stCondLst>
                            <p:childTnLst>
                              <p:par>
                                <p:cTn id="152" presetID="53" presetClass="entr" presetSubtype="16" fill="hold" grpId="0" nodeType="clickEffect">
                                  <p:stCondLst>
                                    <p:cond delay="0"/>
                                  </p:stCondLst>
                                  <p:childTnLst>
                                    <p:set>
                                      <p:cBhvr>
                                        <p:cTn id="153" dur="1" fill="hold">
                                          <p:stCondLst>
                                            <p:cond delay="0"/>
                                          </p:stCondLst>
                                        </p:cTn>
                                        <p:tgtEl>
                                          <p:spTgt spid="11">
                                            <p:txEl>
                                              <p:pRg st="3" end="3"/>
                                            </p:txEl>
                                          </p:spTgt>
                                        </p:tgtEl>
                                        <p:attrNameLst>
                                          <p:attrName>style.visibility</p:attrName>
                                        </p:attrNameLst>
                                      </p:cBhvr>
                                      <p:to>
                                        <p:strVal val="visible"/>
                                      </p:to>
                                    </p:set>
                                    <p:anim calcmode="lin" valueType="num">
                                      <p:cBhvr>
                                        <p:cTn id="154" dur="500" fill="hold"/>
                                        <p:tgtEl>
                                          <p:spTgt spid="11">
                                            <p:txEl>
                                              <p:pRg st="3" end="3"/>
                                            </p:txEl>
                                          </p:spTgt>
                                        </p:tgtEl>
                                        <p:attrNameLst>
                                          <p:attrName>ppt_w</p:attrName>
                                        </p:attrNameLst>
                                      </p:cBhvr>
                                      <p:tavLst>
                                        <p:tav tm="0">
                                          <p:val>
                                            <p:fltVal val="0"/>
                                          </p:val>
                                        </p:tav>
                                        <p:tav tm="100000">
                                          <p:val>
                                            <p:strVal val="#ppt_w"/>
                                          </p:val>
                                        </p:tav>
                                      </p:tavLst>
                                    </p:anim>
                                    <p:anim calcmode="lin" valueType="num">
                                      <p:cBhvr>
                                        <p:cTn id="155" dur="500" fill="hold"/>
                                        <p:tgtEl>
                                          <p:spTgt spid="11">
                                            <p:txEl>
                                              <p:pRg st="3" end="3"/>
                                            </p:txEl>
                                          </p:spTgt>
                                        </p:tgtEl>
                                        <p:attrNameLst>
                                          <p:attrName>ppt_h</p:attrName>
                                        </p:attrNameLst>
                                      </p:cBhvr>
                                      <p:tavLst>
                                        <p:tav tm="0">
                                          <p:val>
                                            <p:fltVal val="0"/>
                                          </p:val>
                                        </p:tav>
                                        <p:tav tm="100000">
                                          <p:val>
                                            <p:strVal val="#ppt_h"/>
                                          </p:val>
                                        </p:tav>
                                      </p:tavLst>
                                    </p:anim>
                                    <p:animEffect transition="in" filter="fade">
                                      <p:cBhvr>
                                        <p:cTn id="156" dur="500"/>
                                        <p:tgtEl>
                                          <p:spTgt spid="11">
                                            <p:txEl>
                                              <p:pRg st="3" end="3"/>
                                            </p:txEl>
                                          </p:spTgt>
                                        </p:tgtEl>
                                      </p:cBhvr>
                                    </p:animEffect>
                                  </p:childTnLst>
                                </p:cTn>
                              </p:par>
                            </p:childTnLst>
                          </p:cTn>
                        </p:par>
                      </p:childTnLst>
                    </p:cTn>
                  </p:par>
                  <p:par>
                    <p:cTn id="157" fill="hold">
                      <p:stCondLst>
                        <p:cond delay="indefinite"/>
                      </p:stCondLst>
                      <p:childTnLst>
                        <p:par>
                          <p:cTn id="158" fill="hold">
                            <p:stCondLst>
                              <p:cond delay="0"/>
                            </p:stCondLst>
                            <p:childTnLst>
                              <p:par>
                                <p:cTn id="159" presetID="53" presetClass="entr" presetSubtype="16" fill="hold" grpId="0" nodeType="clickEffect">
                                  <p:stCondLst>
                                    <p:cond delay="0"/>
                                  </p:stCondLst>
                                  <p:childTnLst>
                                    <p:set>
                                      <p:cBhvr>
                                        <p:cTn id="160" dur="1" fill="hold">
                                          <p:stCondLst>
                                            <p:cond delay="0"/>
                                          </p:stCondLst>
                                        </p:cTn>
                                        <p:tgtEl>
                                          <p:spTgt spid="11">
                                            <p:txEl>
                                              <p:pRg st="4" end="4"/>
                                            </p:txEl>
                                          </p:spTgt>
                                        </p:tgtEl>
                                        <p:attrNameLst>
                                          <p:attrName>style.visibility</p:attrName>
                                        </p:attrNameLst>
                                      </p:cBhvr>
                                      <p:to>
                                        <p:strVal val="visible"/>
                                      </p:to>
                                    </p:set>
                                    <p:anim calcmode="lin" valueType="num">
                                      <p:cBhvr>
                                        <p:cTn id="161" dur="500" fill="hold"/>
                                        <p:tgtEl>
                                          <p:spTgt spid="11">
                                            <p:txEl>
                                              <p:pRg st="4" end="4"/>
                                            </p:txEl>
                                          </p:spTgt>
                                        </p:tgtEl>
                                        <p:attrNameLst>
                                          <p:attrName>ppt_w</p:attrName>
                                        </p:attrNameLst>
                                      </p:cBhvr>
                                      <p:tavLst>
                                        <p:tav tm="0">
                                          <p:val>
                                            <p:fltVal val="0"/>
                                          </p:val>
                                        </p:tav>
                                        <p:tav tm="100000">
                                          <p:val>
                                            <p:strVal val="#ppt_w"/>
                                          </p:val>
                                        </p:tav>
                                      </p:tavLst>
                                    </p:anim>
                                    <p:anim calcmode="lin" valueType="num">
                                      <p:cBhvr>
                                        <p:cTn id="162" dur="500" fill="hold"/>
                                        <p:tgtEl>
                                          <p:spTgt spid="11">
                                            <p:txEl>
                                              <p:pRg st="4" end="4"/>
                                            </p:txEl>
                                          </p:spTgt>
                                        </p:tgtEl>
                                        <p:attrNameLst>
                                          <p:attrName>ppt_h</p:attrName>
                                        </p:attrNameLst>
                                      </p:cBhvr>
                                      <p:tavLst>
                                        <p:tav tm="0">
                                          <p:val>
                                            <p:fltVal val="0"/>
                                          </p:val>
                                        </p:tav>
                                        <p:tav tm="100000">
                                          <p:val>
                                            <p:strVal val="#ppt_h"/>
                                          </p:val>
                                        </p:tav>
                                      </p:tavLst>
                                    </p:anim>
                                    <p:animEffect transition="in" filter="fade">
                                      <p:cBhvr>
                                        <p:cTn id="163" dur="500"/>
                                        <p:tgtEl>
                                          <p:spTgt spid="11">
                                            <p:txEl>
                                              <p:pRg st="4" end="4"/>
                                            </p:txEl>
                                          </p:spTgt>
                                        </p:tgtEl>
                                      </p:cBhvr>
                                    </p:animEffect>
                                  </p:childTnLst>
                                </p:cTn>
                              </p:par>
                            </p:childTnLst>
                          </p:cTn>
                        </p:par>
                      </p:childTnLst>
                    </p:cTn>
                  </p:par>
                  <p:par>
                    <p:cTn id="164" fill="hold">
                      <p:stCondLst>
                        <p:cond delay="indefinite"/>
                      </p:stCondLst>
                      <p:childTnLst>
                        <p:par>
                          <p:cTn id="165" fill="hold">
                            <p:stCondLst>
                              <p:cond delay="0"/>
                            </p:stCondLst>
                            <p:childTnLst>
                              <p:par>
                                <p:cTn id="166" presetID="53" presetClass="entr" presetSubtype="16" fill="hold" grpId="0" nodeType="clickEffect">
                                  <p:stCondLst>
                                    <p:cond delay="0"/>
                                  </p:stCondLst>
                                  <p:childTnLst>
                                    <p:set>
                                      <p:cBhvr>
                                        <p:cTn id="167" dur="1" fill="hold">
                                          <p:stCondLst>
                                            <p:cond delay="0"/>
                                          </p:stCondLst>
                                        </p:cTn>
                                        <p:tgtEl>
                                          <p:spTgt spid="11">
                                            <p:txEl>
                                              <p:pRg st="5" end="5"/>
                                            </p:txEl>
                                          </p:spTgt>
                                        </p:tgtEl>
                                        <p:attrNameLst>
                                          <p:attrName>style.visibility</p:attrName>
                                        </p:attrNameLst>
                                      </p:cBhvr>
                                      <p:to>
                                        <p:strVal val="visible"/>
                                      </p:to>
                                    </p:set>
                                    <p:anim calcmode="lin" valueType="num">
                                      <p:cBhvr>
                                        <p:cTn id="168" dur="500" fill="hold"/>
                                        <p:tgtEl>
                                          <p:spTgt spid="11">
                                            <p:txEl>
                                              <p:pRg st="5" end="5"/>
                                            </p:txEl>
                                          </p:spTgt>
                                        </p:tgtEl>
                                        <p:attrNameLst>
                                          <p:attrName>ppt_w</p:attrName>
                                        </p:attrNameLst>
                                      </p:cBhvr>
                                      <p:tavLst>
                                        <p:tav tm="0">
                                          <p:val>
                                            <p:fltVal val="0"/>
                                          </p:val>
                                        </p:tav>
                                        <p:tav tm="100000">
                                          <p:val>
                                            <p:strVal val="#ppt_w"/>
                                          </p:val>
                                        </p:tav>
                                      </p:tavLst>
                                    </p:anim>
                                    <p:anim calcmode="lin" valueType="num">
                                      <p:cBhvr>
                                        <p:cTn id="169" dur="500" fill="hold"/>
                                        <p:tgtEl>
                                          <p:spTgt spid="11">
                                            <p:txEl>
                                              <p:pRg st="5" end="5"/>
                                            </p:txEl>
                                          </p:spTgt>
                                        </p:tgtEl>
                                        <p:attrNameLst>
                                          <p:attrName>ppt_h</p:attrName>
                                        </p:attrNameLst>
                                      </p:cBhvr>
                                      <p:tavLst>
                                        <p:tav tm="0">
                                          <p:val>
                                            <p:fltVal val="0"/>
                                          </p:val>
                                        </p:tav>
                                        <p:tav tm="100000">
                                          <p:val>
                                            <p:strVal val="#ppt_h"/>
                                          </p:val>
                                        </p:tav>
                                      </p:tavLst>
                                    </p:anim>
                                    <p:animEffect transition="in" filter="fade">
                                      <p:cBhvr>
                                        <p:cTn id="170" dur="500"/>
                                        <p:tgtEl>
                                          <p:spTgt spid="11">
                                            <p:txEl>
                                              <p:pRg st="5" end="5"/>
                                            </p:txEl>
                                          </p:spTgt>
                                        </p:tgtEl>
                                      </p:cBhvr>
                                    </p:animEffect>
                                  </p:childTnLst>
                                </p:cTn>
                              </p:par>
                            </p:childTnLst>
                          </p:cTn>
                        </p:par>
                      </p:childTnLst>
                    </p:cTn>
                  </p:par>
                  <p:par>
                    <p:cTn id="171" fill="hold">
                      <p:stCondLst>
                        <p:cond delay="indefinite"/>
                      </p:stCondLst>
                      <p:childTnLst>
                        <p:par>
                          <p:cTn id="172" fill="hold">
                            <p:stCondLst>
                              <p:cond delay="0"/>
                            </p:stCondLst>
                            <p:childTnLst>
                              <p:par>
                                <p:cTn id="173" presetID="53" presetClass="entr" presetSubtype="16" fill="hold" grpId="0" nodeType="clickEffect">
                                  <p:stCondLst>
                                    <p:cond delay="0"/>
                                  </p:stCondLst>
                                  <p:childTnLst>
                                    <p:set>
                                      <p:cBhvr>
                                        <p:cTn id="174" dur="1" fill="hold">
                                          <p:stCondLst>
                                            <p:cond delay="0"/>
                                          </p:stCondLst>
                                        </p:cTn>
                                        <p:tgtEl>
                                          <p:spTgt spid="11">
                                            <p:txEl>
                                              <p:pRg st="6" end="6"/>
                                            </p:txEl>
                                          </p:spTgt>
                                        </p:tgtEl>
                                        <p:attrNameLst>
                                          <p:attrName>style.visibility</p:attrName>
                                        </p:attrNameLst>
                                      </p:cBhvr>
                                      <p:to>
                                        <p:strVal val="visible"/>
                                      </p:to>
                                    </p:set>
                                    <p:anim calcmode="lin" valueType="num">
                                      <p:cBhvr>
                                        <p:cTn id="175" dur="500" fill="hold"/>
                                        <p:tgtEl>
                                          <p:spTgt spid="11">
                                            <p:txEl>
                                              <p:pRg st="6" end="6"/>
                                            </p:txEl>
                                          </p:spTgt>
                                        </p:tgtEl>
                                        <p:attrNameLst>
                                          <p:attrName>ppt_w</p:attrName>
                                        </p:attrNameLst>
                                      </p:cBhvr>
                                      <p:tavLst>
                                        <p:tav tm="0">
                                          <p:val>
                                            <p:fltVal val="0"/>
                                          </p:val>
                                        </p:tav>
                                        <p:tav tm="100000">
                                          <p:val>
                                            <p:strVal val="#ppt_w"/>
                                          </p:val>
                                        </p:tav>
                                      </p:tavLst>
                                    </p:anim>
                                    <p:anim calcmode="lin" valueType="num">
                                      <p:cBhvr>
                                        <p:cTn id="176" dur="500" fill="hold"/>
                                        <p:tgtEl>
                                          <p:spTgt spid="11">
                                            <p:txEl>
                                              <p:pRg st="6" end="6"/>
                                            </p:txEl>
                                          </p:spTgt>
                                        </p:tgtEl>
                                        <p:attrNameLst>
                                          <p:attrName>ppt_h</p:attrName>
                                        </p:attrNameLst>
                                      </p:cBhvr>
                                      <p:tavLst>
                                        <p:tav tm="0">
                                          <p:val>
                                            <p:fltVal val="0"/>
                                          </p:val>
                                        </p:tav>
                                        <p:tav tm="100000">
                                          <p:val>
                                            <p:strVal val="#ppt_h"/>
                                          </p:val>
                                        </p:tav>
                                      </p:tavLst>
                                    </p:anim>
                                    <p:animEffect transition="in" filter="fade">
                                      <p:cBhvr>
                                        <p:cTn id="177" dur="500"/>
                                        <p:tgtEl>
                                          <p:spTgt spid="11">
                                            <p:txEl>
                                              <p:pRg st="6" end="6"/>
                                            </p:txEl>
                                          </p:spTgt>
                                        </p:tgtEl>
                                      </p:cBhvr>
                                    </p:animEffect>
                                  </p:childTnLst>
                                </p:cTn>
                              </p:par>
                            </p:childTnLst>
                          </p:cTn>
                        </p:par>
                      </p:childTnLst>
                    </p:cTn>
                  </p:par>
                  <p:par>
                    <p:cTn id="178" fill="hold">
                      <p:stCondLst>
                        <p:cond delay="indefinite"/>
                      </p:stCondLst>
                      <p:childTnLst>
                        <p:par>
                          <p:cTn id="179" fill="hold">
                            <p:stCondLst>
                              <p:cond delay="0"/>
                            </p:stCondLst>
                            <p:childTnLst>
                              <p:par>
                                <p:cTn id="180" presetID="53" presetClass="entr" presetSubtype="16" fill="hold" grpId="0" nodeType="clickEffect">
                                  <p:stCondLst>
                                    <p:cond delay="0"/>
                                  </p:stCondLst>
                                  <p:childTnLst>
                                    <p:set>
                                      <p:cBhvr>
                                        <p:cTn id="181" dur="1" fill="hold">
                                          <p:stCondLst>
                                            <p:cond delay="0"/>
                                          </p:stCondLst>
                                        </p:cTn>
                                        <p:tgtEl>
                                          <p:spTgt spid="11">
                                            <p:txEl>
                                              <p:pRg st="7" end="7"/>
                                            </p:txEl>
                                          </p:spTgt>
                                        </p:tgtEl>
                                        <p:attrNameLst>
                                          <p:attrName>style.visibility</p:attrName>
                                        </p:attrNameLst>
                                      </p:cBhvr>
                                      <p:to>
                                        <p:strVal val="visible"/>
                                      </p:to>
                                    </p:set>
                                    <p:anim calcmode="lin" valueType="num">
                                      <p:cBhvr>
                                        <p:cTn id="182" dur="500" fill="hold"/>
                                        <p:tgtEl>
                                          <p:spTgt spid="11">
                                            <p:txEl>
                                              <p:pRg st="7" end="7"/>
                                            </p:txEl>
                                          </p:spTgt>
                                        </p:tgtEl>
                                        <p:attrNameLst>
                                          <p:attrName>ppt_w</p:attrName>
                                        </p:attrNameLst>
                                      </p:cBhvr>
                                      <p:tavLst>
                                        <p:tav tm="0">
                                          <p:val>
                                            <p:fltVal val="0"/>
                                          </p:val>
                                        </p:tav>
                                        <p:tav tm="100000">
                                          <p:val>
                                            <p:strVal val="#ppt_w"/>
                                          </p:val>
                                        </p:tav>
                                      </p:tavLst>
                                    </p:anim>
                                    <p:anim calcmode="lin" valueType="num">
                                      <p:cBhvr>
                                        <p:cTn id="183" dur="500" fill="hold"/>
                                        <p:tgtEl>
                                          <p:spTgt spid="11">
                                            <p:txEl>
                                              <p:pRg st="7" end="7"/>
                                            </p:txEl>
                                          </p:spTgt>
                                        </p:tgtEl>
                                        <p:attrNameLst>
                                          <p:attrName>ppt_h</p:attrName>
                                        </p:attrNameLst>
                                      </p:cBhvr>
                                      <p:tavLst>
                                        <p:tav tm="0">
                                          <p:val>
                                            <p:fltVal val="0"/>
                                          </p:val>
                                        </p:tav>
                                        <p:tav tm="100000">
                                          <p:val>
                                            <p:strVal val="#ppt_h"/>
                                          </p:val>
                                        </p:tav>
                                      </p:tavLst>
                                    </p:anim>
                                    <p:animEffect transition="in" filter="fade">
                                      <p:cBhvr>
                                        <p:cTn id="184" dur="500"/>
                                        <p:tgtEl>
                                          <p:spTgt spid="11">
                                            <p:txEl>
                                              <p:pRg st="7" end="7"/>
                                            </p:txEl>
                                          </p:spTgt>
                                        </p:tgtEl>
                                      </p:cBhvr>
                                    </p:animEffect>
                                  </p:childTnLst>
                                </p:cTn>
                              </p:par>
                            </p:childTnLst>
                          </p:cTn>
                        </p:par>
                      </p:childTnLst>
                    </p:cTn>
                  </p:par>
                  <p:par>
                    <p:cTn id="185" fill="hold">
                      <p:stCondLst>
                        <p:cond delay="indefinite"/>
                      </p:stCondLst>
                      <p:childTnLst>
                        <p:par>
                          <p:cTn id="186" fill="hold">
                            <p:stCondLst>
                              <p:cond delay="0"/>
                            </p:stCondLst>
                            <p:childTnLst>
                              <p:par>
                                <p:cTn id="187" presetID="53" presetClass="entr" presetSubtype="16" fill="hold" grpId="0" nodeType="clickEffect">
                                  <p:stCondLst>
                                    <p:cond delay="0"/>
                                  </p:stCondLst>
                                  <p:childTnLst>
                                    <p:set>
                                      <p:cBhvr>
                                        <p:cTn id="188" dur="1" fill="hold">
                                          <p:stCondLst>
                                            <p:cond delay="0"/>
                                          </p:stCondLst>
                                        </p:cTn>
                                        <p:tgtEl>
                                          <p:spTgt spid="11">
                                            <p:txEl>
                                              <p:pRg st="8" end="8"/>
                                            </p:txEl>
                                          </p:spTgt>
                                        </p:tgtEl>
                                        <p:attrNameLst>
                                          <p:attrName>style.visibility</p:attrName>
                                        </p:attrNameLst>
                                      </p:cBhvr>
                                      <p:to>
                                        <p:strVal val="visible"/>
                                      </p:to>
                                    </p:set>
                                    <p:anim calcmode="lin" valueType="num">
                                      <p:cBhvr>
                                        <p:cTn id="189" dur="500" fill="hold"/>
                                        <p:tgtEl>
                                          <p:spTgt spid="11">
                                            <p:txEl>
                                              <p:pRg st="8" end="8"/>
                                            </p:txEl>
                                          </p:spTgt>
                                        </p:tgtEl>
                                        <p:attrNameLst>
                                          <p:attrName>ppt_w</p:attrName>
                                        </p:attrNameLst>
                                      </p:cBhvr>
                                      <p:tavLst>
                                        <p:tav tm="0">
                                          <p:val>
                                            <p:fltVal val="0"/>
                                          </p:val>
                                        </p:tav>
                                        <p:tav tm="100000">
                                          <p:val>
                                            <p:strVal val="#ppt_w"/>
                                          </p:val>
                                        </p:tav>
                                      </p:tavLst>
                                    </p:anim>
                                    <p:anim calcmode="lin" valueType="num">
                                      <p:cBhvr>
                                        <p:cTn id="190" dur="500" fill="hold"/>
                                        <p:tgtEl>
                                          <p:spTgt spid="11">
                                            <p:txEl>
                                              <p:pRg st="8" end="8"/>
                                            </p:txEl>
                                          </p:spTgt>
                                        </p:tgtEl>
                                        <p:attrNameLst>
                                          <p:attrName>ppt_h</p:attrName>
                                        </p:attrNameLst>
                                      </p:cBhvr>
                                      <p:tavLst>
                                        <p:tav tm="0">
                                          <p:val>
                                            <p:fltVal val="0"/>
                                          </p:val>
                                        </p:tav>
                                        <p:tav tm="100000">
                                          <p:val>
                                            <p:strVal val="#ppt_h"/>
                                          </p:val>
                                        </p:tav>
                                      </p:tavLst>
                                    </p:anim>
                                    <p:animEffect transition="in" filter="fade">
                                      <p:cBhvr>
                                        <p:cTn id="191" dur="500"/>
                                        <p:tgtEl>
                                          <p:spTgt spid="11">
                                            <p:txEl>
                                              <p:pRg st="8" end="8"/>
                                            </p:txEl>
                                          </p:spTgt>
                                        </p:tgtEl>
                                      </p:cBhvr>
                                    </p:animEffect>
                                  </p:childTnLst>
                                </p:cTn>
                              </p:par>
                            </p:childTnLst>
                          </p:cTn>
                        </p:par>
                      </p:childTnLst>
                    </p:cTn>
                  </p:par>
                  <p:par>
                    <p:cTn id="192" fill="hold">
                      <p:stCondLst>
                        <p:cond delay="indefinite"/>
                      </p:stCondLst>
                      <p:childTnLst>
                        <p:par>
                          <p:cTn id="193" fill="hold">
                            <p:stCondLst>
                              <p:cond delay="0"/>
                            </p:stCondLst>
                            <p:childTnLst>
                              <p:par>
                                <p:cTn id="194" presetID="53" presetClass="entr" presetSubtype="16" fill="hold" grpId="0" nodeType="clickEffect">
                                  <p:stCondLst>
                                    <p:cond delay="0"/>
                                  </p:stCondLst>
                                  <p:childTnLst>
                                    <p:set>
                                      <p:cBhvr>
                                        <p:cTn id="195" dur="1" fill="hold">
                                          <p:stCondLst>
                                            <p:cond delay="0"/>
                                          </p:stCondLst>
                                        </p:cTn>
                                        <p:tgtEl>
                                          <p:spTgt spid="11">
                                            <p:txEl>
                                              <p:pRg st="9" end="9"/>
                                            </p:txEl>
                                          </p:spTgt>
                                        </p:tgtEl>
                                        <p:attrNameLst>
                                          <p:attrName>style.visibility</p:attrName>
                                        </p:attrNameLst>
                                      </p:cBhvr>
                                      <p:to>
                                        <p:strVal val="visible"/>
                                      </p:to>
                                    </p:set>
                                    <p:anim calcmode="lin" valueType="num">
                                      <p:cBhvr>
                                        <p:cTn id="196" dur="500" fill="hold"/>
                                        <p:tgtEl>
                                          <p:spTgt spid="11">
                                            <p:txEl>
                                              <p:pRg st="9" end="9"/>
                                            </p:txEl>
                                          </p:spTgt>
                                        </p:tgtEl>
                                        <p:attrNameLst>
                                          <p:attrName>ppt_w</p:attrName>
                                        </p:attrNameLst>
                                      </p:cBhvr>
                                      <p:tavLst>
                                        <p:tav tm="0">
                                          <p:val>
                                            <p:fltVal val="0"/>
                                          </p:val>
                                        </p:tav>
                                        <p:tav tm="100000">
                                          <p:val>
                                            <p:strVal val="#ppt_w"/>
                                          </p:val>
                                        </p:tav>
                                      </p:tavLst>
                                    </p:anim>
                                    <p:anim calcmode="lin" valueType="num">
                                      <p:cBhvr>
                                        <p:cTn id="197" dur="500" fill="hold"/>
                                        <p:tgtEl>
                                          <p:spTgt spid="11">
                                            <p:txEl>
                                              <p:pRg st="9" end="9"/>
                                            </p:txEl>
                                          </p:spTgt>
                                        </p:tgtEl>
                                        <p:attrNameLst>
                                          <p:attrName>ppt_h</p:attrName>
                                        </p:attrNameLst>
                                      </p:cBhvr>
                                      <p:tavLst>
                                        <p:tav tm="0">
                                          <p:val>
                                            <p:fltVal val="0"/>
                                          </p:val>
                                        </p:tav>
                                        <p:tav tm="100000">
                                          <p:val>
                                            <p:strVal val="#ppt_h"/>
                                          </p:val>
                                        </p:tav>
                                      </p:tavLst>
                                    </p:anim>
                                    <p:animEffect transition="in" filter="fade">
                                      <p:cBhvr>
                                        <p:cTn id="198" dur="500"/>
                                        <p:tgtEl>
                                          <p:spTgt spid="1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9" grpId="0" build="p" animBg="1"/>
      <p:bldP spid="11"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txBox="1">
            <a:spLocks/>
          </p:cNvSpPr>
          <p:nvPr/>
        </p:nvSpPr>
        <p:spPr>
          <a:xfrm>
            <a:off x="81280" y="749618"/>
            <a:ext cx="5486400" cy="6027102"/>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500" dirty="0">
                <a:solidFill>
                  <a:schemeClr val="bg1"/>
                </a:solidFill>
              </a:rPr>
              <a:t>Prema </a:t>
            </a:r>
            <a:r>
              <a:rPr lang="sr-Latn-ME" sz="1500" dirty="0" smtClean="0">
                <a:solidFill>
                  <a:schemeClr val="bg1"/>
                </a:solidFill>
              </a:rPr>
              <a:t>porijeklu</a:t>
            </a:r>
            <a:r>
              <a:rPr lang="sr-Latn-ME" sz="1500" dirty="0">
                <a:solidFill>
                  <a:schemeClr val="bg1"/>
                </a:solidFill>
              </a:rPr>
              <a:t>, </a:t>
            </a:r>
            <a:r>
              <a:rPr lang="sr-Latn-ME" sz="1500" b="1" dirty="0" smtClean="0">
                <a:solidFill>
                  <a:schemeClr val="bg1"/>
                </a:solidFill>
              </a:rPr>
              <a:t>čvrsti </a:t>
            </a:r>
            <a:r>
              <a:rPr lang="sr-Latn-ME" sz="1500" b="1" dirty="0">
                <a:solidFill>
                  <a:schemeClr val="bg1"/>
                </a:solidFill>
              </a:rPr>
              <a:t>otpad </a:t>
            </a:r>
            <a:r>
              <a:rPr lang="sr-Latn-ME" sz="1500" b="1" dirty="0" smtClean="0">
                <a:solidFill>
                  <a:schemeClr val="bg1"/>
                </a:solidFill>
              </a:rPr>
              <a:t> ( solid waste ) </a:t>
            </a:r>
            <a:r>
              <a:rPr lang="sr-Latn-ME" sz="1500" dirty="0" smtClean="0">
                <a:solidFill>
                  <a:schemeClr val="bg1"/>
                </a:solidFill>
              </a:rPr>
              <a:t>se dijeli </a:t>
            </a:r>
            <a:r>
              <a:rPr lang="sr-Latn-ME" sz="1500" dirty="0">
                <a:solidFill>
                  <a:schemeClr val="bg1"/>
                </a:solidFill>
              </a:rPr>
              <a:t>na komunalni, komercijalni i bezopasni </a:t>
            </a:r>
            <a:r>
              <a:rPr lang="sr-Latn-ME" sz="1500" dirty="0" smtClean="0">
                <a:solidFill>
                  <a:schemeClr val="bg1"/>
                </a:solidFill>
              </a:rPr>
              <a:t>industrijski otpad</a:t>
            </a:r>
            <a:r>
              <a:rPr lang="sr-Latn-ME" sz="1500" dirty="0">
                <a:solidFill>
                  <a:schemeClr val="bg1"/>
                </a:solidFill>
              </a:rPr>
              <a:t>. </a:t>
            </a:r>
            <a:r>
              <a:rPr lang="sr-Latn-ME" sz="1500" dirty="0" smtClean="0">
                <a:solidFill>
                  <a:schemeClr val="bg1"/>
                </a:solidFill>
              </a:rPr>
              <a:t>Uobičajeno </a:t>
            </a:r>
            <a:r>
              <a:rPr lang="sr-Latn-ME" sz="1500" dirty="0">
                <a:solidFill>
                  <a:schemeClr val="bg1"/>
                </a:solidFill>
              </a:rPr>
              <a:t>je da se otpad urbanih sredina i komercijalni otpad jednim imenom </a:t>
            </a:r>
            <a:r>
              <a:rPr lang="sr-Latn-ME" sz="1500" dirty="0" smtClean="0">
                <a:solidFill>
                  <a:schemeClr val="bg1"/>
                </a:solidFill>
              </a:rPr>
              <a:t>naziva komunalni </a:t>
            </a:r>
            <a:r>
              <a:rPr lang="sr-Latn-ME" sz="1500" dirty="0">
                <a:solidFill>
                  <a:schemeClr val="bg1"/>
                </a:solidFill>
              </a:rPr>
              <a:t>(opštinski) </a:t>
            </a:r>
            <a:r>
              <a:rPr lang="sr-Latn-ME" sz="1500" dirty="0" smtClean="0">
                <a:solidFill>
                  <a:schemeClr val="bg1"/>
                </a:solidFill>
              </a:rPr>
              <a:t>čvrsti </a:t>
            </a:r>
            <a:r>
              <a:rPr lang="sr-Latn-ME" sz="1500" dirty="0">
                <a:solidFill>
                  <a:schemeClr val="bg1"/>
                </a:solidFill>
              </a:rPr>
              <a:t>otpad. </a:t>
            </a:r>
            <a:endParaRPr lang="sr-Latn-ME" sz="1500" dirty="0" smtClean="0">
              <a:solidFill>
                <a:schemeClr val="bg1"/>
              </a:solidFill>
            </a:endParaRPr>
          </a:p>
          <a:p>
            <a:pPr marL="285750" indent="-285750">
              <a:buFont typeface="Wingdings" panose="05000000000000000000" pitchFamily="2" charset="2"/>
              <a:buChar char="§"/>
            </a:pPr>
            <a:r>
              <a:rPr lang="sr-Latn-ME" sz="1500" dirty="0" smtClean="0">
                <a:solidFill>
                  <a:schemeClr val="bg1"/>
                </a:solidFill>
              </a:rPr>
              <a:t>Komunalni  čvrsti </a:t>
            </a:r>
            <a:r>
              <a:rPr lang="sr-Latn-ME" sz="1500" dirty="0">
                <a:solidFill>
                  <a:schemeClr val="bg1"/>
                </a:solidFill>
              </a:rPr>
              <a:t>otpad po definiciji </a:t>
            </a:r>
            <a:r>
              <a:rPr lang="sr-Latn-ME" sz="1500" dirty="0" smtClean="0">
                <a:solidFill>
                  <a:schemeClr val="bg1"/>
                </a:solidFill>
              </a:rPr>
              <a:t>uključuje </a:t>
            </a:r>
            <a:r>
              <a:rPr lang="sr-Latn-ME" sz="1500" dirty="0">
                <a:solidFill>
                  <a:schemeClr val="bg1"/>
                </a:solidFill>
              </a:rPr>
              <a:t>otpad </a:t>
            </a:r>
            <a:r>
              <a:rPr lang="sr-Latn-ME" sz="1500" dirty="0" smtClean="0">
                <a:solidFill>
                  <a:schemeClr val="bg1"/>
                </a:solidFill>
              </a:rPr>
              <a:t>iz domaćinstva</a:t>
            </a:r>
            <a:r>
              <a:rPr lang="sr-Latn-ME" sz="1500" dirty="0">
                <a:solidFill>
                  <a:schemeClr val="bg1"/>
                </a:solidFill>
              </a:rPr>
              <a:t>, kao i drugi otpad koji je zbog svoje prirode i sastava </a:t>
            </a:r>
            <a:r>
              <a:rPr lang="sr-Latn-ME" sz="1500" dirty="0" smtClean="0">
                <a:solidFill>
                  <a:schemeClr val="bg1"/>
                </a:solidFill>
              </a:rPr>
              <a:t>sličan </a:t>
            </a:r>
            <a:r>
              <a:rPr lang="sr-Latn-ME" sz="1500" dirty="0">
                <a:solidFill>
                  <a:schemeClr val="bg1"/>
                </a:solidFill>
              </a:rPr>
              <a:t>otpadu iz </a:t>
            </a:r>
            <a:r>
              <a:rPr lang="sr-Latn-ME" sz="1500" dirty="0" smtClean="0">
                <a:solidFill>
                  <a:schemeClr val="bg1"/>
                </a:solidFill>
              </a:rPr>
              <a:t>domaćinstva:  neopasni </a:t>
            </a:r>
            <a:r>
              <a:rPr lang="sr-Latn-ME" sz="1500" dirty="0">
                <a:solidFill>
                  <a:schemeClr val="bg1"/>
                </a:solidFill>
              </a:rPr>
              <a:t>otpad iz industrijskih, komercijalnih ustanova (</a:t>
            </a:r>
            <a:r>
              <a:rPr lang="sr-Latn-ME" sz="1500" dirty="0" smtClean="0">
                <a:solidFill>
                  <a:schemeClr val="bg1"/>
                </a:solidFill>
              </a:rPr>
              <a:t>uključujući i </a:t>
            </a:r>
            <a:r>
              <a:rPr lang="sr-Latn-ME" sz="1500" dirty="0">
                <a:solidFill>
                  <a:schemeClr val="bg1"/>
                </a:solidFill>
              </a:rPr>
              <a:t>bolnice) i </a:t>
            </a:r>
            <a:r>
              <a:rPr lang="sr-Latn-ME" sz="1500" dirty="0" smtClean="0">
                <a:solidFill>
                  <a:schemeClr val="bg1"/>
                </a:solidFill>
              </a:rPr>
              <a:t>institucija, administrativnih </a:t>
            </a:r>
            <a:r>
              <a:rPr lang="sr-Latn-ME" sz="1500" dirty="0">
                <a:solidFill>
                  <a:schemeClr val="bg1"/>
                </a:solidFill>
              </a:rPr>
              <a:t>ustanova, zanatskih radnji, </a:t>
            </a:r>
            <a:r>
              <a:rPr lang="sr-Latn-ME" sz="1500" dirty="0" smtClean="0">
                <a:solidFill>
                  <a:schemeClr val="bg1"/>
                </a:solidFill>
              </a:rPr>
              <a:t>građevinski </a:t>
            </a:r>
            <a:r>
              <a:rPr lang="sr-Latn-ME" sz="1500" dirty="0">
                <a:solidFill>
                  <a:schemeClr val="bg1"/>
                </a:solidFill>
              </a:rPr>
              <a:t>otpad (šut, zemlja, mešoviti otpad </a:t>
            </a:r>
            <a:r>
              <a:rPr lang="sr-Latn-ME" sz="1500" dirty="0" smtClean="0">
                <a:solidFill>
                  <a:schemeClr val="bg1"/>
                </a:solidFill>
              </a:rPr>
              <a:t>sa gradilišta)...</a:t>
            </a:r>
          </a:p>
          <a:p>
            <a:pPr marL="285750" indent="-285750">
              <a:buFont typeface="Wingdings" panose="05000000000000000000" pitchFamily="2" charset="2"/>
              <a:buChar char="§"/>
            </a:pPr>
            <a:r>
              <a:rPr lang="sr-Latn-ME" sz="1500" dirty="0" smtClean="0">
                <a:solidFill>
                  <a:schemeClr val="bg1"/>
                </a:solidFill>
              </a:rPr>
              <a:t>Upravljanje </a:t>
            </a:r>
            <a:r>
              <a:rPr lang="sr-Latn-ME" sz="1500" dirty="0">
                <a:solidFill>
                  <a:schemeClr val="bg1"/>
                </a:solidFill>
              </a:rPr>
              <a:t>komunalnim otpadom obuhvata funkcije sakupljanja, transporta, </a:t>
            </a:r>
            <a:r>
              <a:rPr lang="sr-Latn-ME" sz="1500" dirty="0" smtClean="0">
                <a:solidFill>
                  <a:schemeClr val="bg1"/>
                </a:solidFill>
              </a:rPr>
              <a:t>reciklaže, ponovne </a:t>
            </a:r>
            <a:r>
              <a:rPr lang="sr-Latn-ME" sz="1500" dirty="0">
                <a:solidFill>
                  <a:schemeClr val="bg1"/>
                </a:solidFill>
              </a:rPr>
              <a:t>upotrebe, tretmana i </a:t>
            </a:r>
            <a:r>
              <a:rPr lang="sr-Latn-ME" sz="1500" b="1" dirty="0">
                <a:solidFill>
                  <a:schemeClr val="bg1"/>
                </a:solidFill>
              </a:rPr>
              <a:t>odlaganja komunalnog </a:t>
            </a:r>
            <a:r>
              <a:rPr lang="sr-Latn-ME" sz="1500" b="1" dirty="0" smtClean="0">
                <a:solidFill>
                  <a:schemeClr val="bg1"/>
                </a:solidFill>
              </a:rPr>
              <a:t>čvrstog </a:t>
            </a:r>
            <a:r>
              <a:rPr lang="sr-Latn-ME" sz="1500" b="1" dirty="0">
                <a:solidFill>
                  <a:schemeClr val="bg1"/>
                </a:solidFill>
              </a:rPr>
              <a:t>otpada</a:t>
            </a:r>
            <a:endParaRPr lang="en-US" sz="1500" b="1" dirty="0">
              <a:solidFill>
                <a:schemeClr val="bg1"/>
              </a:solidFill>
            </a:endParaRPr>
          </a:p>
        </p:txBody>
      </p:sp>
      <p:sp>
        <p:nvSpPr>
          <p:cNvPr id="3" name="Content Placeholder 2"/>
          <p:cNvSpPr txBox="1">
            <a:spLocks/>
          </p:cNvSpPr>
          <p:nvPr/>
        </p:nvSpPr>
        <p:spPr>
          <a:xfrm>
            <a:off x="81280" y="749618"/>
            <a:ext cx="5486400" cy="6027102"/>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500" dirty="0" smtClean="0">
                <a:solidFill>
                  <a:schemeClr val="bg1"/>
                </a:solidFill>
              </a:rPr>
              <a:t>Oborinska </a:t>
            </a:r>
            <a:r>
              <a:rPr lang="en-US" sz="1500" dirty="0" err="1" smtClean="0">
                <a:solidFill>
                  <a:schemeClr val="bg1"/>
                </a:solidFill>
              </a:rPr>
              <a:t>voda</a:t>
            </a:r>
            <a:r>
              <a:rPr lang="en-US" sz="1500" dirty="0" smtClean="0">
                <a:solidFill>
                  <a:schemeClr val="bg1"/>
                </a:solidFill>
              </a:rPr>
              <a:t> </a:t>
            </a:r>
            <a:r>
              <a:rPr lang="en-US" sz="1500" dirty="0" err="1">
                <a:solidFill>
                  <a:schemeClr val="bg1"/>
                </a:solidFill>
              </a:rPr>
              <a:t>dolazi</a:t>
            </a:r>
            <a:r>
              <a:rPr lang="en-US" sz="1500" dirty="0">
                <a:solidFill>
                  <a:schemeClr val="bg1"/>
                </a:solidFill>
              </a:rPr>
              <a:t> u </a:t>
            </a:r>
            <a:r>
              <a:rPr lang="en-US" sz="1500" dirty="0" err="1">
                <a:solidFill>
                  <a:schemeClr val="bg1"/>
                </a:solidFill>
              </a:rPr>
              <a:t>kontakt</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otpadom</a:t>
            </a:r>
            <a:r>
              <a:rPr lang="en-US" sz="1500" dirty="0">
                <a:solidFill>
                  <a:schemeClr val="bg1"/>
                </a:solidFill>
              </a:rPr>
              <a:t>, </a:t>
            </a:r>
            <a:r>
              <a:rPr lang="en-US" sz="1500" dirty="0" err="1">
                <a:solidFill>
                  <a:schemeClr val="bg1"/>
                </a:solidFill>
              </a:rPr>
              <a:t>miješa</a:t>
            </a:r>
            <a:r>
              <a:rPr lang="en-US" sz="1500" dirty="0">
                <a:solidFill>
                  <a:schemeClr val="bg1"/>
                </a:solidFill>
              </a:rPr>
              <a:t> se </a:t>
            </a:r>
            <a:r>
              <a:rPr lang="en-US" sz="1500" dirty="0" err="1">
                <a:solidFill>
                  <a:schemeClr val="bg1"/>
                </a:solidFill>
              </a:rPr>
              <a:t>sa</a:t>
            </a:r>
            <a:r>
              <a:rPr lang="en-US" sz="1500" dirty="0">
                <a:solidFill>
                  <a:schemeClr val="bg1"/>
                </a:solidFill>
              </a:rPr>
              <a:t> </a:t>
            </a:r>
            <a:r>
              <a:rPr lang="en-US" sz="1500" dirty="0" err="1">
                <a:solidFill>
                  <a:schemeClr val="bg1"/>
                </a:solidFill>
              </a:rPr>
              <a:t>organskim</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neorganskim</a:t>
            </a:r>
            <a:r>
              <a:rPr lang="en-US" sz="1500" dirty="0">
                <a:solidFill>
                  <a:schemeClr val="bg1"/>
                </a:solidFill>
              </a:rPr>
              <a:t> </a:t>
            </a:r>
            <a:r>
              <a:rPr lang="en-US" sz="1500" dirty="0" err="1">
                <a:solidFill>
                  <a:schemeClr val="bg1"/>
                </a:solidFill>
              </a:rPr>
              <a:t>materijama</a:t>
            </a:r>
            <a:r>
              <a:rPr lang="en-US" sz="1500" dirty="0">
                <a:solidFill>
                  <a:schemeClr val="bg1"/>
                </a:solidFill>
              </a:rPr>
              <a:t> </a:t>
            </a:r>
            <a:r>
              <a:rPr lang="en-US" sz="1500" dirty="0" err="1">
                <a:solidFill>
                  <a:schemeClr val="bg1"/>
                </a:solidFill>
              </a:rPr>
              <a:t>iz</a:t>
            </a:r>
            <a:r>
              <a:rPr lang="en-US" sz="1500" dirty="0">
                <a:solidFill>
                  <a:schemeClr val="bg1"/>
                </a:solidFill>
              </a:rPr>
              <a:t> </a:t>
            </a:r>
            <a:r>
              <a:rPr lang="en-US" sz="1500" dirty="0" err="1">
                <a:solidFill>
                  <a:schemeClr val="bg1"/>
                </a:solidFill>
              </a:rPr>
              <a:t>otpada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dolazi</a:t>
            </a:r>
            <a:r>
              <a:rPr lang="en-US" sz="1500" dirty="0">
                <a:solidFill>
                  <a:schemeClr val="bg1"/>
                </a:solidFill>
              </a:rPr>
              <a:t> do </a:t>
            </a:r>
            <a:r>
              <a:rPr lang="en-US" sz="1500" dirty="0" err="1">
                <a:solidFill>
                  <a:schemeClr val="bg1"/>
                </a:solidFill>
              </a:rPr>
              <a:t>stvaranja</a:t>
            </a:r>
            <a:r>
              <a:rPr lang="en-US" sz="1500" dirty="0">
                <a:solidFill>
                  <a:schemeClr val="bg1"/>
                </a:solidFill>
              </a:rPr>
              <a:t> </a:t>
            </a:r>
            <a:r>
              <a:rPr lang="en-US" sz="1500" dirty="0" err="1">
                <a:solidFill>
                  <a:schemeClr val="bg1"/>
                </a:solidFill>
              </a:rPr>
              <a:t>filtrata</a:t>
            </a:r>
            <a:r>
              <a:rPr lang="en-US" sz="1500" dirty="0">
                <a:solidFill>
                  <a:schemeClr val="bg1"/>
                </a:solidFill>
              </a:rPr>
              <a:t> (l</a:t>
            </a:r>
            <a:r>
              <a:rPr lang="en-US" sz="1500" i="1" dirty="0">
                <a:solidFill>
                  <a:schemeClr val="bg1"/>
                </a:solidFill>
              </a:rPr>
              <a:t>eachate</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izlazi</a:t>
            </a:r>
            <a:r>
              <a:rPr lang="en-US" sz="1500" dirty="0">
                <a:solidFill>
                  <a:schemeClr val="bg1"/>
                </a:solidFill>
              </a:rPr>
              <a:t> </a:t>
            </a:r>
            <a:r>
              <a:rPr lang="en-US" sz="1500" dirty="0" err="1">
                <a:solidFill>
                  <a:schemeClr val="bg1"/>
                </a:solidFill>
              </a:rPr>
              <a:t>iz</a:t>
            </a:r>
            <a:r>
              <a:rPr lang="en-US" sz="1500" dirty="0">
                <a:solidFill>
                  <a:schemeClr val="bg1"/>
                </a:solidFill>
              </a:rPr>
              <a:t> </a:t>
            </a:r>
            <a:r>
              <a:rPr lang="en-US" sz="1500" dirty="0" err="1">
                <a:solidFill>
                  <a:schemeClr val="bg1"/>
                </a:solidFill>
              </a:rPr>
              <a:t>otpada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počinje</a:t>
            </a:r>
            <a:r>
              <a:rPr lang="en-US" sz="1500" dirty="0">
                <a:solidFill>
                  <a:schemeClr val="bg1"/>
                </a:solidFill>
              </a:rPr>
              <a:t> da se </a:t>
            </a:r>
            <a:r>
              <a:rPr lang="en-US" sz="1500" dirty="0" err="1">
                <a:solidFill>
                  <a:schemeClr val="bg1"/>
                </a:solidFill>
              </a:rPr>
              <a:t>kreće</a:t>
            </a:r>
            <a:r>
              <a:rPr lang="en-US" sz="1500" dirty="0">
                <a:solidFill>
                  <a:schemeClr val="bg1"/>
                </a:solidFill>
              </a:rPr>
              <a:t> </a:t>
            </a:r>
            <a:r>
              <a:rPr lang="en-US" sz="1500" dirty="0" err="1">
                <a:solidFill>
                  <a:schemeClr val="bg1"/>
                </a:solidFill>
              </a:rPr>
              <a:t>ka</a:t>
            </a:r>
            <a:r>
              <a:rPr lang="en-US" sz="1500" dirty="0">
                <a:solidFill>
                  <a:schemeClr val="bg1"/>
                </a:solidFill>
              </a:rPr>
              <a:t> </a:t>
            </a:r>
            <a:r>
              <a:rPr lang="en-US" sz="1500" dirty="0" err="1">
                <a:solidFill>
                  <a:schemeClr val="bg1"/>
                </a:solidFill>
              </a:rPr>
              <a:t>slojevima</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ispod</a:t>
            </a:r>
            <a:r>
              <a:rPr lang="en-US" sz="1500" dirty="0">
                <a:solidFill>
                  <a:schemeClr val="bg1"/>
                </a:solidFill>
              </a:rPr>
              <a:t> </a:t>
            </a:r>
            <a:r>
              <a:rPr lang="en-US" sz="1500" dirty="0" err="1">
                <a:solidFill>
                  <a:schemeClr val="bg1"/>
                </a:solidFill>
              </a:rPr>
              <a:t>tijela</a:t>
            </a:r>
            <a:r>
              <a:rPr lang="en-US" sz="1500" dirty="0">
                <a:solidFill>
                  <a:schemeClr val="bg1"/>
                </a:solidFill>
              </a:rPr>
              <a:t> </a:t>
            </a:r>
            <a:r>
              <a:rPr lang="en-US" sz="1500" dirty="0" err="1" smtClean="0">
                <a:solidFill>
                  <a:schemeClr val="bg1"/>
                </a:solidFill>
              </a:rPr>
              <a:t>deponije</a:t>
            </a:r>
            <a:r>
              <a:rPr lang="en-US" sz="1500" dirty="0" smtClean="0">
                <a:solidFill>
                  <a:schemeClr val="bg1"/>
                </a:solidFill>
              </a:rPr>
              <a:t>.</a:t>
            </a:r>
            <a:endParaRPr lang="sr-Latn-ME" sz="1500" dirty="0" smtClean="0">
              <a:solidFill>
                <a:schemeClr val="bg1"/>
              </a:solidFill>
            </a:endParaRPr>
          </a:p>
          <a:p>
            <a:pPr marL="285750" indent="-285750">
              <a:buFont typeface="Wingdings" panose="05000000000000000000" pitchFamily="2" charset="2"/>
              <a:buChar char="§"/>
            </a:pPr>
            <a:r>
              <a:rPr lang="vi-VN" sz="1500" dirty="0">
                <a:solidFill>
                  <a:schemeClr val="bg1"/>
                </a:solidFill>
              </a:rPr>
              <a:t>Da ne bi došlo do prolaska filtrata u podzemne slojeve, donji slojevi deponije trebaju se isprojektovati tako da funkciju vodonepropusnosti zadrze onoliko vremena koliko se predviđa za vijek trajanja deponije. Tradicionalno se za ovu </a:t>
            </a:r>
            <a:r>
              <a:rPr lang="vi-VN" sz="1500" dirty="0" smtClean="0">
                <a:solidFill>
                  <a:schemeClr val="bg1"/>
                </a:solidFill>
              </a:rPr>
              <a:t>funk</a:t>
            </a:r>
            <a:r>
              <a:rPr lang="sr-Latn-ME" sz="1500" dirty="0" smtClean="0">
                <a:solidFill>
                  <a:schemeClr val="bg1"/>
                </a:solidFill>
              </a:rPr>
              <a:t>c</a:t>
            </a:r>
            <a:r>
              <a:rPr lang="vi-VN" sz="1500" dirty="0" smtClean="0">
                <a:solidFill>
                  <a:schemeClr val="bg1"/>
                </a:solidFill>
              </a:rPr>
              <a:t>iju </a:t>
            </a:r>
            <a:r>
              <a:rPr lang="vi-VN" sz="1500" dirty="0">
                <a:solidFill>
                  <a:schemeClr val="bg1"/>
                </a:solidFill>
              </a:rPr>
              <a:t>upotrebljavala obloga od gline ili CCL (compacted clay liner) </a:t>
            </a:r>
            <a:r>
              <a:rPr lang="sr-Latn-ME" sz="1500" dirty="0" smtClean="0">
                <a:solidFill>
                  <a:schemeClr val="bg1"/>
                </a:solidFill>
              </a:rPr>
              <a:t>.</a:t>
            </a:r>
          </a:p>
          <a:p>
            <a:pPr marL="285750" indent="-285750">
              <a:buFont typeface="Wingdings" panose="05000000000000000000" pitchFamily="2" charset="2"/>
              <a:buChar char="§"/>
            </a:pPr>
            <a:r>
              <a:rPr lang="sr-Latn-ME" sz="1500" dirty="0" smtClean="0">
                <a:solidFill>
                  <a:schemeClr val="bg1"/>
                </a:solidFill>
              </a:rPr>
              <a:t>sistem za prikupljanje filtrata ( filterski sloj, drenažna cijev). </a:t>
            </a:r>
          </a:p>
          <a:p>
            <a:pPr marL="285750" indent="-285750">
              <a:buFont typeface="Wingdings" panose="05000000000000000000" pitchFamily="2" charset="2"/>
              <a:buChar char="§"/>
            </a:pPr>
            <a:r>
              <a:rPr lang="sr-Latn-ME" sz="1500" dirty="0" smtClean="0">
                <a:solidFill>
                  <a:schemeClr val="bg1"/>
                </a:solidFill>
              </a:rPr>
              <a:t>sistem za prikupljanje deponijskih gasova  ( metan, ugljen dioksid)</a:t>
            </a:r>
          </a:p>
          <a:p>
            <a:pPr marL="285750" indent="-285750">
              <a:buFont typeface="Wingdings" panose="05000000000000000000" pitchFamily="2" charset="2"/>
              <a:buChar char="§"/>
            </a:pPr>
            <a:r>
              <a:rPr lang="sr-Latn-ME" sz="1500" dirty="0" smtClean="0">
                <a:solidFill>
                  <a:schemeClr val="bg1"/>
                </a:solidFill>
              </a:rPr>
              <a:t>geosintetici ( geomembrane, geotekstili, GCL)</a:t>
            </a:r>
          </a:p>
          <a:p>
            <a:pPr marL="285750" indent="-285750">
              <a:buFont typeface="Wingdings" panose="05000000000000000000" pitchFamily="2" charset="2"/>
              <a:buChar char="§"/>
            </a:pPr>
            <a:endParaRPr lang="en-US" sz="1500" dirty="0">
              <a:solidFill>
                <a:schemeClr val="bg1"/>
              </a:solidFill>
            </a:endParaRPr>
          </a:p>
        </p:txBody>
      </p:sp>
      <p:sp>
        <p:nvSpPr>
          <p:cNvPr id="2" name="Title 1" descr="title">
            <a:extLst>
              <a:ext uri="{FF2B5EF4-FFF2-40B4-BE49-F238E27FC236}">
                <a16:creationId xmlns="" xmlns:a16="http://schemas.microsoft.com/office/drawing/2014/main" id="{AC93C0E1-1796-41B4-AF64-2A823C4C83E8}"/>
              </a:ext>
            </a:extLst>
          </p:cNvPr>
          <p:cNvSpPr>
            <a:spLocks noGrp="1"/>
          </p:cNvSpPr>
          <p:nvPr>
            <p:ph type="title"/>
          </p:nvPr>
        </p:nvSpPr>
        <p:spPr>
          <a:xfrm>
            <a:off x="-1" y="0"/>
            <a:ext cx="5769033" cy="628139"/>
          </a:xfrm>
        </p:spPr>
        <p:txBody>
          <a:bodyPr>
            <a:normAutofit/>
          </a:bodyPr>
          <a:lstStyle/>
          <a:p>
            <a:r>
              <a:rPr lang="sr-Latn-ME" sz="2500" dirty="0" smtClean="0">
                <a:solidFill>
                  <a:srgbClr val="FFFFFF"/>
                </a:solidFill>
              </a:rPr>
              <a:t>Deponije komunalnog čvrstog otpada</a:t>
            </a:r>
            <a:endParaRPr lang="en-US" sz="2500" dirty="0">
              <a:solidFill>
                <a:srgbClr val="FFFFFF"/>
              </a:solidFill>
            </a:endParaRPr>
          </a:p>
        </p:txBody>
      </p:sp>
      <p:pic>
        <p:nvPicPr>
          <p:cNvPr id="8" name="Picture 7"/>
          <p:cNvPicPr/>
          <p:nvPr/>
        </p:nvPicPr>
        <p:blipFill rotWithShape="1">
          <a:blip r:embed="rId3" cstate="print">
            <a:extLst>
              <a:ext uri="{28A0092B-C50C-407E-A947-70E740481C1C}">
                <a14:useLocalDpi xmlns:a14="http://schemas.microsoft.com/office/drawing/2010/main" val="0"/>
              </a:ext>
            </a:extLst>
          </a:blip>
          <a:srcRect l="20154" t="4157" r="17143" b="6052"/>
          <a:stretch/>
        </p:blipFill>
        <p:spPr bwMode="auto">
          <a:xfrm rot="16200000">
            <a:off x="8679498" y="-860742"/>
            <a:ext cx="2503805" cy="4338320"/>
          </a:xfrm>
          <a:prstGeom prst="rect">
            <a:avLst/>
          </a:prstGeom>
          <a:ln>
            <a:noFill/>
          </a:ln>
          <a:effectLst>
            <a:outerShdw blurRad="50800" dist="38100" dir="8100000" sx="102000" sy="102000" algn="tr" rotWithShape="0">
              <a:prstClr val="black">
                <a:alpha val="40000"/>
              </a:prstClr>
            </a:outerShdw>
          </a:effectLst>
          <a:extLst>
            <a:ext uri="{53640926-AAD7-44D8-BBD7-CCE9431645EC}">
              <a14:shadowObscured xmlns:a14="http://schemas.microsoft.com/office/drawing/2010/main"/>
            </a:ext>
          </a:extLst>
        </p:spPr>
      </p:pic>
      <p:pic>
        <p:nvPicPr>
          <p:cNvPr id="9" name="Picture 8"/>
          <p:cNvPicPr/>
          <p:nvPr/>
        </p:nvPicPr>
        <p:blipFill rotWithShape="1">
          <a:blip r:embed="rId4">
            <a:extLst>
              <a:ext uri="{28A0092B-C50C-407E-A947-70E740481C1C}">
                <a14:useLocalDpi xmlns:a14="http://schemas.microsoft.com/office/drawing/2010/main" val="0"/>
              </a:ext>
            </a:extLst>
          </a:blip>
          <a:srcRect l="1455" t="3666" r="56366" b="2721"/>
          <a:stretch/>
        </p:blipFill>
        <p:spPr bwMode="auto">
          <a:xfrm>
            <a:off x="7762240" y="2715642"/>
            <a:ext cx="3759200" cy="3918838"/>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5">
            <a:extLst>
              <a:ext uri="{28A0092B-C50C-407E-A947-70E740481C1C}">
                <a14:useLocalDpi xmlns:a14="http://schemas.microsoft.com/office/drawing/2010/main" val="0"/>
              </a:ext>
            </a:extLst>
          </a:blip>
          <a:srcRect l="12622" t="5489" r="10429" b="996"/>
          <a:stretch/>
        </p:blipFill>
        <p:spPr bwMode="auto">
          <a:xfrm>
            <a:off x="4230914" y="1174003"/>
            <a:ext cx="4043680" cy="4446812"/>
          </a:xfrm>
          <a:prstGeom prst="rect">
            <a:avLst/>
          </a:prstGeom>
          <a:noFill/>
          <a:ln w="50800">
            <a:solidFill>
              <a:schemeClr val="accent1"/>
            </a:solidFill>
          </a:ln>
          <a:effectLst>
            <a:outerShdw blurRad="50800" dist="38100" dir="18900000" sx="103000" sy="103000" algn="bl" rotWithShape="0">
              <a:prstClr val="black">
                <a:alpha val="40000"/>
              </a:prst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341728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bg/>
                                          </p:spTgt>
                                        </p:tgtEl>
                                        <p:attrNameLst>
                                          <p:attrName>style.visibility</p:attrName>
                                        </p:attrNameLst>
                                      </p:cBhvr>
                                      <p:to>
                                        <p:strVal val="visible"/>
                                      </p:to>
                                    </p:set>
                                    <p:anim calcmode="lin" valueType="num">
                                      <p:cBhvr>
                                        <p:cTn id="7" dur="500" fill="hold"/>
                                        <p:tgtEl>
                                          <p:spTgt spid="11">
                                            <p:bg/>
                                          </p:spTgt>
                                        </p:tgtEl>
                                        <p:attrNameLst>
                                          <p:attrName>ppt_w</p:attrName>
                                        </p:attrNameLst>
                                      </p:cBhvr>
                                      <p:tavLst>
                                        <p:tav tm="0">
                                          <p:val>
                                            <p:fltVal val="0"/>
                                          </p:val>
                                        </p:tav>
                                        <p:tav tm="100000">
                                          <p:val>
                                            <p:strVal val="#ppt_w"/>
                                          </p:val>
                                        </p:tav>
                                      </p:tavLst>
                                    </p:anim>
                                    <p:anim calcmode="lin" valueType="num">
                                      <p:cBhvr>
                                        <p:cTn id="8" dur="500" fill="hold"/>
                                        <p:tgtEl>
                                          <p:spTgt spid="11">
                                            <p:bg/>
                                          </p:spTgt>
                                        </p:tgtEl>
                                        <p:attrNameLst>
                                          <p:attrName>ppt_h</p:attrName>
                                        </p:attrNameLst>
                                      </p:cBhvr>
                                      <p:tavLst>
                                        <p:tav tm="0">
                                          <p:val>
                                            <p:fltVal val="0"/>
                                          </p:val>
                                        </p:tav>
                                        <p:tav tm="100000">
                                          <p:val>
                                            <p:strVal val="#ppt_h"/>
                                          </p:val>
                                        </p:tav>
                                      </p:tavLst>
                                    </p:anim>
                                    <p:animEffect transition="in" filter="fade">
                                      <p:cBhvr>
                                        <p:cTn id="9" dur="500"/>
                                        <p:tgtEl>
                                          <p:spTgt spid="11">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 calcmode="lin" valueType="num">
                                      <p:cBhvr>
                                        <p:cTn id="21"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1">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 calcmode="lin" valueType="num">
                                      <p:cBhvr>
                                        <p:cTn id="28" dur="500" fill="hold"/>
                                        <p:tgtEl>
                                          <p:spTgt spid="11">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1">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11">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
                                            <p:bg/>
                                          </p:spTgt>
                                        </p:tgtEl>
                                        <p:attrNameLst>
                                          <p:attrName>style.visibility</p:attrName>
                                        </p:attrNameLst>
                                      </p:cBhvr>
                                      <p:to>
                                        <p:strVal val="visible"/>
                                      </p:to>
                                    </p:set>
                                    <p:anim calcmode="lin" valueType="num">
                                      <p:cBhvr>
                                        <p:cTn id="42" dur="500" fill="hold"/>
                                        <p:tgtEl>
                                          <p:spTgt spid="3">
                                            <p:bg/>
                                          </p:spTgt>
                                        </p:tgtEl>
                                        <p:attrNameLst>
                                          <p:attrName>ppt_w</p:attrName>
                                        </p:attrNameLst>
                                      </p:cBhvr>
                                      <p:tavLst>
                                        <p:tav tm="0">
                                          <p:val>
                                            <p:fltVal val="0"/>
                                          </p:val>
                                        </p:tav>
                                        <p:tav tm="100000">
                                          <p:val>
                                            <p:strVal val="#ppt_w"/>
                                          </p:val>
                                        </p:tav>
                                      </p:tavLst>
                                    </p:anim>
                                    <p:anim calcmode="lin" valueType="num">
                                      <p:cBhvr>
                                        <p:cTn id="43" dur="500" fill="hold"/>
                                        <p:tgtEl>
                                          <p:spTgt spid="3">
                                            <p:bg/>
                                          </p:spTgt>
                                        </p:tgtEl>
                                        <p:attrNameLst>
                                          <p:attrName>ppt_h</p:attrName>
                                        </p:attrNameLst>
                                      </p:cBhvr>
                                      <p:tavLst>
                                        <p:tav tm="0">
                                          <p:val>
                                            <p:fltVal val="0"/>
                                          </p:val>
                                        </p:tav>
                                        <p:tav tm="100000">
                                          <p:val>
                                            <p:strVal val="#ppt_h"/>
                                          </p:val>
                                        </p:tav>
                                      </p:tavLst>
                                    </p:anim>
                                    <p:animEffect transition="in" filter="fade">
                                      <p:cBhvr>
                                        <p:cTn id="44" dur="500"/>
                                        <p:tgtEl>
                                          <p:spTgt spid="3">
                                            <p:bg/>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
                                            <p:txEl>
                                              <p:pRg st="0" end="0"/>
                                            </p:txEl>
                                          </p:spTgt>
                                        </p:tgtEl>
                                        <p:attrNameLst>
                                          <p:attrName>style.visibility</p:attrName>
                                        </p:attrNameLst>
                                      </p:cBhvr>
                                      <p:to>
                                        <p:strVal val="visible"/>
                                      </p:to>
                                    </p:set>
                                    <p:anim calcmode="lin" valueType="num">
                                      <p:cBhvr>
                                        <p:cTn id="49"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51" dur="500"/>
                                        <p:tgtEl>
                                          <p:spTgt spid="3">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3">
                                            <p:txEl>
                                              <p:pRg st="1" end="1"/>
                                            </p:txEl>
                                          </p:spTgt>
                                        </p:tgtEl>
                                        <p:attrNameLst>
                                          <p:attrName>style.visibility</p:attrName>
                                        </p:attrNameLst>
                                      </p:cBhvr>
                                      <p:to>
                                        <p:strVal val="visible"/>
                                      </p:to>
                                    </p:set>
                                    <p:anim calcmode="lin" valueType="num">
                                      <p:cBhvr>
                                        <p:cTn id="56"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58" dur="500"/>
                                        <p:tgtEl>
                                          <p:spTgt spid="3">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3">
                                            <p:txEl>
                                              <p:pRg st="2" end="2"/>
                                            </p:txEl>
                                          </p:spTgt>
                                        </p:tgtEl>
                                        <p:attrNameLst>
                                          <p:attrName>style.visibility</p:attrName>
                                        </p:attrNameLst>
                                      </p:cBhvr>
                                      <p:to>
                                        <p:strVal val="visible"/>
                                      </p:to>
                                    </p:set>
                                    <p:anim calcmode="lin" valueType="num">
                                      <p:cBhvr>
                                        <p:cTn id="6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64"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65" dur="500"/>
                                        <p:tgtEl>
                                          <p:spTgt spid="3">
                                            <p:txEl>
                                              <p:pRg st="2" end="2"/>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3">
                                            <p:txEl>
                                              <p:pRg st="3" end="3"/>
                                            </p:txEl>
                                          </p:spTgt>
                                        </p:tgtEl>
                                        <p:attrNameLst>
                                          <p:attrName>style.visibility</p:attrName>
                                        </p:attrNameLst>
                                      </p:cBhvr>
                                      <p:to>
                                        <p:strVal val="visible"/>
                                      </p:to>
                                    </p:set>
                                    <p:anim calcmode="lin" valueType="num">
                                      <p:cBhvr>
                                        <p:cTn id="70"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71"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72" dur="500"/>
                                        <p:tgtEl>
                                          <p:spTgt spid="3">
                                            <p:txEl>
                                              <p:pRg st="3" end="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
                                            <p:txEl>
                                              <p:pRg st="4" end="4"/>
                                            </p:txEl>
                                          </p:spTgt>
                                        </p:tgtEl>
                                        <p:attrNameLst>
                                          <p:attrName>style.visibility</p:attrName>
                                        </p:attrNameLst>
                                      </p:cBhvr>
                                      <p:to>
                                        <p:strVal val="visible"/>
                                      </p:to>
                                    </p:set>
                                    <p:anim calcmode="lin" valueType="num">
                                      <p:cBhvr>
                                        <p:cTn id="7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7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79" dur="500"/>
                                        <p:tgtEl>
                                          <p:spTgt spid="3">
                                            <p:txEl>
                                              <p:pRg st="4" end="4"/>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500" fill="hold"/>
                                        <p:tgtEl>
                                          <p:spTgt spid="9"/>
                                        </p:tgtEl>
                                        <p:attrNameLst>
                                          <p:attrName>ppt_x</p:attrName>
                                        </p:attrNameLst>
                                      </p:cBhvr>
                                      <p:tavLst>
                                        <p:tav tm="0">
                                          <p:val>
                                            <p:strVal val="#ppt_x"/>
                                          </p:val>
                                        </p:tav>
                                        <p:tav tm="100000">
                                          <p:val>
                                            <p:strVal val="#ppt_x"/>
                                          </p:val>
                                        </p:tav>
                                      </p:tavLst>
                                    </p:anim>
                                    <p:anim calcmode="lin" valueType="num">
                                      <p:cBhvr additive="base">
                                        <p:cTn id="8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additive="base">
                                        <p:cTn id="90" dur="500" fill="hold"/>
                                        <p:tgtEl>
                                          <p:spTgt spid="10"/>
                                        </p:tgtEl>
                                        <p:attrNameLst>
                                          <p:attrName>ppt_x</p:attrName>
                                        </p:attrNameLst>
                                      </p:cBhvr>
                                      <p:tavLst>
                                        <p:tav tm="0">
                                          <p:val>
                                            <p:strVal val="#ppt_x"/>
                                          </p:val>
                                        </p:tav>
                                        <p:tav tm="100000">
                                          <p:val>
                                            <p:strVal val="#ppt_x"/>
                                          </p:val>
                                        </p:tav>
                                      </p:tavLst>
                                    </p:anim>
                                    <p:anim calcmode="lin" valueType="num">
                                      <p:cBhvr additive="base">
                                        <p:cTn id="9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nimBg="1"/>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itle">
            <a:extLst>
              <a:ext uri="{FF2B5EF4-FFF2-40B4-BE49-F238E27FC236}">
                <a16:creationId xmlns="" xmlns:a16="http://schemas.microsoft.com/office/drawing/2014/main" id="{AC93C0E1-1796-41B4-AF64-2A823C4C83E8}"/>
              </a:ext>
            </a:extLst>
          </p:cNvPr>
          <p:cNvSpPr>
            <a:spLocks noGrp="1"/>
          </p:cNvSpPr>
          <p:nvPr>
            <p:ph type="title"/>
          </p:nvPr>
        </p:nvSpPr>
        <p:spPr>
          <a:xfrm>
            <a:off x="-1" y="0"/>
            <a:ext cx="6715761" cy="628139"/>
          </a:xfrm>
        </p:spPr>
        <p:txBody>
          <a:bodyPr>
            <a:normAutofit/>
          </a:bodyPr>
          <a:lstStyle/>
          <a:p>
            <a:r>
              <a:rPr lang="sr-Latn-ME" sz="2500" dirty="0" smtClean="0">
                <a:solidFill>
                  <a:srgbClr val="FFFFFF"/>
                </a:solidFill>
              </a:rPr>
              <a:t>Zatvaranje deponije komunalnog čvrstog otpada</a:t>
            </a:r>
            <a:endParaRPr lang="en-US" sz="2500" dirty="0">
              <a:solidFill>
                <a:srgbClr val="FFFFFF"/>
              </a:solidFill>
            </a:endParaRPr>
          </a:p>
        </p:txBody>
      </p:sp>
      <p:sp>
        <p:nvSpPr>
          <p:cNvPr id="3" name="Content Placeholder 2"/>
          <p:cNvSpPr txBox="1">
            <a:spLocks/>
          </p:cNvSpPr>
          <p:nvPr/>
        </p:nvSpPr>
        <p:spPr>
          <a:xfrm>
            <a:off x="162560" y="1481138"/>
            <a:ext cx="5486400" cy="4127182"/>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vi-VN" sz="1400" dirty="0">
                <a:solidFill>
                  <a:schemeClr val="bg1"/>
                </a:solidFill>
              </a:rPr>
              <a:t>Površina deponije ili jedan njen </a:t>
            </a:r>
            <a:r>
              <a:rPr lang="vi-VN" sz="1400" dirty="0" smtClean="0">
                <a:solidFill>
                  <a:schemeClr val="bg1"/>
                </a:solidFill>
              </a:rPr>
              <a:t>d</a:t>
            </a:r>
            <a:r>
              <a:rPr lang="sr-Latn-ME" sz="1400" dirty="0" smtClean="0">
                <a:solidFill>
                  <a:schemeClr val="bg1"/>
                </a:solidFill>
              </a:rPr>
              <a:t>io</a:t>
            </a:r>
            <a:r>
              <a:rPr lang="vi-VN" sz="1400" dirty="0" smtClean="0">
                <a:solidFill>
                  <a:schemeClr val="bg1"/>
                </a:solidFill>
              </a:rPr>
              <a:t> </a:t>
            </a:r>
            <a:r>
              <a:rPr lang="vi-VN" sz="1400" dirty="0">
                <a:solidFill>
                  <a:schemeClr val="bg1"/>
                </a:solidFill>
              </a:rPr>
              <a:t>zatvara se kada su ispunjeni uslovi navedeni u dozvoli i glavnom projektu za zatvaranje </a:t>
            </a:r>
            <a:r>
              <a:rPr lang="vi-VN" sz="1400" dirty="0" smtClean="0">
                <a:solidFill>
                  <a:schemeClr val="bg1"/>
                </a:solidFill>
              </a:rPr>
              <a:t>c</a:t>
            </a:r>
            <a:r>
              <a:rPr lang="sr-Latn-ME" sz="1400" dirty="0" smtClean="0">
                <a:solidFill>
                  <a:schemeClr val="bg1"/>
                </a:solidFill>
              </a:rPr>
              <a:t>ij</a:t>
            </a:r>
            <a:r>
              <a:rPr lang="vi-VN" sz="1400" dirty="0" smtClean="0">
                <a:solidFill>
                  <a:schemeClr val="bg1"/>
                </a:solidFill>
              </a:rPr>
              <a:t>ele </a:t>
            </a:r>
            <a:r>
              <a:rPr lang="vi-VN" sz="1400" dirty="0">
                <a:solidFill>
                  <a:schemeClr val="bg1"/>
                </a:solidFill>
              </a:rPr>
              <a:t>deponije ili jednog njenog </a:t>
            </a:r>
            <a:r>
              <a:rPr lang="vi-VN" sz="1400" dirty="0" smtClean="0">
                <a:solidFill>
                  <a:schemeClr val="bg1"/>
                </a:solidFill>
              </a:rPr>
              <a:t>d</a:t>
            </a:r>
            <a:r>
              <a:rPr lang="sr-Latn-ME" sz="1400" dirty="0" smtClean="0">
                <a:solidFill>
                  <a:schemeClr val="bg1"/>
                </a:solidFill>
              </a:rPr>
              <a:t>ij</a:t>
            </a:r>
            <a:r>
              <a:rPr lang="vi-VN" sz="1400" dirty="0" smtClean="0">
                <a:solidFill>
                  <a:schemeClr val="bg1"/>
                </a:solidFill>
              </a:rPr>
              <a:t>ela</a:t>
            </a:r>
            <a:r>
              <a:rPr lang="vi-VN" sz="1400" dirty="0">
                <a:solidFill>
                  <a:schemeClr val="bg1"/>
                </a:solidFill>
              </a:rPr>
              <a:t>. </a:t>
            </a:r>
          </a:p>
          <a:p>
            <a:pPr marL="285750" indent="-285750">
              <a:buFont typeface="Wingdings" panose="05000000000000000000" pitchFamily="2" charset="2"/>
              <a:buChar char="§"/>
            </a:pPr>
            <a:r>
              <a:rPr lang="vi-VN" sz="1400" dirty="0" smtClean="0">
                <a:solidFill>
                  <a:schemeClr val="bg1"/>
                </a:solidFill>
              </a:rPr>
              <a:t>Pri </a:t>
            </a:r>
            <a:r>
              <a:rPr lang="vi-VN" sz="1400" dirty="0">
                <a:solidFill>
                  <a:schemeClr val="bg1"/>
                </a:solidFill>
              </a:rPr>
              <a:t>zatvaranju deponije obezbeđuje se nesmetano funkcionisanje sistema za otplinjavanje </a:t>
            </a:r>
            <a:r>
              <a:rPr lang="vi-VN" sz="1400" dirty="0" smtClean="0">
                <a:solidFill>
                  <a:schemeClr val="bg1"/>
                </a:solidFill>
              </a:rPr>
              <a:t>sve </a:t>
            </a:r>
            <a:r>
              <a:rPr lang="vi-VN" sz="1400" dirty="0">
                <a:solidFill>
                  <a:schemeClr val="bg1"/>
                </a:solidFill>
              </a:rPr>
              <a:t>dok za tim postoji potreba.</a:t>
            </a:r>
          </a:p>
          <a:p>
            <a:pPr marL="285750" indent="-285750">
              <a:buFont typeface="Wingdings" panose="05000000000000000000" pitchFamily="2" charset="2"/>
              <a:buChar char="§"/>
            </a:pPr>
            <a:r>
              <a:rPr lang="vi-VN" sz="1400" dirty="0" smtClean="0">
                <a:solidFill>
                  <a:schemeClr val="bg1"/>
                </a:solidFill>
              </a:rPr>
              <a:t>Po </a:t>
            </a:r>
            <a:r>
              <a:rPr lang="vi-VN" sz="1400" dirty="0">
                <a:solidFill>
                  <a:schemeClr val="bg1"/>
                </a:solidFill>
              </a:rPr>
              <a:t>zatvaranju deponije obezbeđuje se: </a:t>
            </a:r>
          </a:p>
          <a:p>
            <a:pPr marL="285750" indent="-285750">
              <a:buFont typeface="Wingdings" panose="05000000000000000000" pitchFamily="2" charset="2"/>
              <a:buChar char="Ø"/>
            </a:pPr>
            <a:r>
              <a:rPr lang="vi-VN" sz="1400" dirty="0" smtClean="0">
                <a:solidFill>
                  <a:schemeClr val="bg1"/>
                </a:solidFill>
              </a:rPr>
              <a:t>održavanje </a:t>
            </a:r>
            <a:r>
              <a:rPr lang="vi-VN" sz="1400" dirty="0">
                <a:solidFill>
                  <a:schemeClr val="bg1"/>
                </a:solidFill>
              </a:rPr>
              <a:t>i zaštita zatvorene deponije; </a:t>
            </a:r>
          </a:p>
          <a:p>
            <a:pPr marL="285750" indent="-285750">
              <a:buFont typeface="Wingdings" panose="05000000000000000000" pitchFamily="2" charset="2"/>
              <a:buChar char="Ø"/>
            </a:pPr>
            <a:r>
              <a:rPr lang="vi-VN" sz="1400" dirty="0">
                <a:solidFill>
                  <a:schemeClr val="bg1"/>
                </a:solidFill>
              </a:rPr>
              <a:t>kontrola i monitoring zatvorene deponije. </a:t>
            </a:r>
            <a:endParaRPr lang="en-US" sz="1400" dirty="0">
              <a:solidFill>
                <a:schemeClr val="bg1"/>
              </a:solidFill>
            </a:endParaRPr>
          </a:p>
        </p:txBody>
      </p:sp>
      <p:sp>
        <p:nvSpPr>
          <p:cNvPr id="7" name="Content Placeholder 2"/>
          <p:cNvSpPr txBox="1">
            <a:spLocks/>
          </p:cNvSpPr>
          <p:nvPr/>
        </p:nvSpPr>
        <p:spPr>
          <a:xfrm>
            <a:off x="5740400" y="1460816"/>
            <a:ext cx="5943600" cy="4127182"/>
          </a:xfrm>
          <a:prstGeom prst="rect">
            <a:avLst/>
          </a:prstGeom>
          <a:solidFill>
            <a:srgbClr val="00B0F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vi-VN" sz="1500" dirty="0">
                <a:solidFill>
                  <a:schemeClr val="bg1"/>
                </a:solidFill>
              </a:rPr>
              <a:t>Postupak zatvaranja sanitarne deponije obuhvata:</a:t>
            </a:r>
          </a:p>
          <a:p>
            <a:pPr marL="285750" indent="-285750">
              <a:buFont typeface="Wingdings" panose="05000000000000000000" pitchFamily="2" charset="2"/>
              <a:buChar char="§"/>
            </a:pPr>
            <a:r>
              <a:rPr lang="sr-Latn-ME" sz="1500" dirty="0" smtClean="0">
                <a:solidFill>
                  <a:schemeClr val="bg1"/>
                </a:solidFill>
              </a:rPr>
              <a:t>izradu pokrivke deponije  uključujući i </a:t>
            </a:r>
            <a:r>
              <a:rPr lang="vi-VN" sz="1500" dirty="0" smtClean="0">
                <a:solidFill>
                  <a:schemeClr val="bg1"/>
                </a:solidFill>
              </a:rPr>
              <a:t>nanošenje </a:t>
            </a:r>
            <a:r>
              <a:rPr lang="vi-VN" sz="1500" dirty="0">
                <a:solidFill>
                  <a:schemeClr val="bg1"/>
                </a:solidFill>
              </a:rPr>
              <a:t>završnog sloja zemlje u debljini i do 2m predstavlja jedan vid rekultivacije. </a:t>
            </a:r>
          </a:p>
          <a:p>
            <a:pPr marL="285750" indent="-285750">
              <a:buFont typeface="Wingdings" panose="05000000000000000000" pitchFamily="2" charset="2"/>
              <a:buChar char="§"/>
            </a:pPr>
            <a:r>
              <a:rPr lang="sr-Latn-ME" sz="1500" dirty="0" smtClean="0">
                <a:solidFill>
                  <a:schemeClr val="bg1"/>
                </a:solidFill>
              </a:rPr>
              <a:t>I</a:t>
            </a:r>
            <a:r>
              <a:rPr lang="vi-VN" sz="1500" dirty="0" smtClean="0">
                <a:solidFill>
                  <a:schemeClr val="bg1"/>
                </a:solidFill>
              </a:rPr>
              <a:t>zgradnj</a:t>
            </a:r>
            <a:r>
              <a:rPr lang="sr-Latn-ME" sz="1500" dirty="0" smtClean="0">
                <a:solidFill>
                  <a:schemeClr val="bg1"/>
                </a:solidFill>
              </a:rPr>
              <a:t>a</a:t>
            </a:r>
            <a:r>
              <a:rPr lang="sr-Latn-ME" sz="1500" dirty="0">
                <a:solidFill>
                  <a:schemeClr val="bg1"/>
                </a:solidFill>
              </a:rPr>
              <a:t> </a:t>
            </a:r>
            <a:r>
              <a:rPr lang="vi-VN" sz="1500" dirty="0" smtClean="0">
                <a:solidFill>
                  <a:schemeClr val="bg1"/>
                </a:solidFill>
              </a:rPr>
              <a:t>obodnih </a:t>
            </a:r>
            <a:r>
              <a:rPr lang="vi-VN" sz="1500" dirty="0">
                <a:solidFill>
                  <a:schemeClr val="bg1"/>
                </a:solidFill>
              </a:rPr>
              <a:t>kanala za odvod površinskih voda, </a:t>
            </a:r>
          </a:p>
          <a:p>
            <a:pPr marL="285750" indent="-285750">
              <a:buFont typeface="Wingdings" panose="05000000000000000000" pitchFamily="2" charset="2"/>
              <a:buChar char="§"/>
            </a:pPr>
            <a:r>
              <a:rPr lang="vi-VN" sz="1500" dirty="0">
                <a:solidFill>
                  <a:schemeClr val="bg1"/>
                </a:solidFill>
              </a:rPr>
              <a:t>drenažne mreže za odvodnjavanje nastalog filtrata,</a:t>
            </a:r>
          </a:p>
          <a:p>
            <a:pPr marL="285750" indent="-285750">
              <a:buFont typeface="Wingdings" panose="05000000000000000000" pitchFamily="2" charset="2"/>
              <a:buChar char="§"/>
            </a:pPr>
            <a:r>
              <a:rPr lang="vi-VN" sz="1500" dirty="0">
                <a:solidFill>
                  <a:schemeClr val="bg1"/>
                </a:solidFill>
              </a:rPr>
              <a:t>sistema za sakupljanje deponijskih gasova koji nastaju tokom biološke degradacije otpada,</a:t>
            </a:r>
          </a:p>
          <a:p>
            <a:pPr marL="285750" indent="-285750">
              <a:buFont typeface="Wingdings" panose="05000000000000000000" pitchFamily="2" charset="2"/>
              <a:buChar char="§"/>
            </a:pPr>
            <a:r>
              <a:rPr lang="vi-VN" sz="1500" dirty="0">
                <a:solidFill>
                  <a:schemeClr val="bg1"/>
                </a:solidFill>
              </a:rPr>
              <a:t>sistema za monitoring deponijskog gasa i filtrata.</a:t>
            </a:r>
          </a:p>
        </p:txBody>
      </p:sp>
    </p:spTree>
    <p:extLst>
      <p:ext uri="{BB962C8B-B14F-4D97-AF65-F5344CB8AC3E}">
        <p14:creationId xmlns:p14="http://schemas.microsoft.com/office/powerpoint/2010/main" val="4279806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fltVal val="0"/>
                                          </p:val>
                                        </p:tav>
                                        <p:tav tm="100000">
                                          <p:val>
                                            <p:strVal val="#ppt_h"/>
                                          </p:val>
                                        </p:tav>
                                      </p:tavLst>
                                    </p:anim>
                                    <p:animEffect transition="in" filter="fade">
                                      <p:cBhvr>
                                        <p:cTn id="9" dur="5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p:cTn id="4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4" dur="500"/>
                                        <p:tgtEl>
                                          <p:spTgt spid="3">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7">
                                            <p:bg/>
                                          </p:spTgt>
                                        </p:tgtEl>
                                        <p:attrNameLst>
                                          <p:attrName>style.visibility</p:attrName>
                                        </p:attrNameLst>
                                      </p:cBhvr>
                                      <p:to>
                                        <p:strVal val="visible"/>
                                      </p:to>
                                    </p:set>
                                    <p:anim calcmode="lin" valueType="num">
                                      <p:cBhvr>
                                        <p:cTn id="49" dur="500" fill="hold"/>
                                        <p:tgtEl>
                                          <p:spTgt spid="7">
                                            <p:bg/>
                                          </p:spTgt>
                                        </p:tgtEl>
                                        <p:attrNameLst>
                                          <p:attrName>ppt_w</p:attrName>
                                        </p:attrNameLst>
                                      </p:cBhvr>
                                      <p:tavLst>
                                        <p:tav tm="0">
                                          <p:val>
                                            <p:fltVal val="0"/>
                                          </p:val>
                                        </p:tav>
                                        <p:tav tm="100000">
                                          <p:val>
                                            <p:strVal val="#ppt_w"/>
                                          </p:val>
                                        </p:tav>
                                      </p:tavLst>
                                    </p:anim>
                                    <p:anim calcmode="lin" valueType="num">
                                      <p:cBhvr>
                                        <p:cTn id="50" dur="500" fill="hold"/>
                                        <p:tgtEl>
                                          <p:spTgt spid="7">
                                            <p:bg/>
                                          </p:spTgt>
                                        </p:tgtEl>
                                        <p:attrNameLst>
                                          <p:attrName>ppt_h</p:attrName>
                                        </p:attrNameLst>
                                      </p:cBhvr>
                                      <p:tavLst>
                                        <p:tav tm="0">
                                          <p:val>
                                            <p:fltVal val="0"/>
                                          </p:val>
                                        </p:tav>
                                        <p:tav tm="100000">
                                          <p:val>
                                            <p:strVal val="#ppt_h"/>
                                          </p:val>
                                        </p:tav>
                                      </p:tavLst>
                                    </p:anim>
                                    <p:animEffect transition="in" filter="fade">
                                      <p:cBhvr>
                                        <p:cTn id="51" dur="500"/>
                                        <p:tgtEl>
                                          <p:spTgt spid="7">
                                            <p:bg/>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7">
                                            <p:txEl>
                                              <p:pRg st="0" end="0"/>
                                            </p:txEl>
                                          </p:spTgt>
                                        </p:tgtEl>
                                        <p:attrNameLst>
                                          <p:attrName>style.visibility</p:attrName>
                                        </p:attrNameLst>
                                      </p:cBhvr>
                                      <p:to>
                                        <p:strVal val="visible"/>
                                      </p:to>
                                    </p:set>
                                    <p:anim calcmode="lin" valueType="num">
                                      <p:cBhvr>
                                        <p:cTn id="56"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7">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7">
                                            <p:txEl>
                                              <p:pRg st="1" end="1"/>
                                            </p:txEl>
                                          </p:spTgt>
                                        </p:tgtEl>
                                        <p:attrNameLst>
                                          <p:attrName>style.visibility</p:attrName>
                                        </p:attrNameLst>
                                      </p:cBhvr>
                                      <p:to>
                                        <p:strVal val="visible"/>
                                      </p:to>
                                    </p:set>
                                    <p:anim calcmode="lin" valueType="num">
                                      <p:cBhvr>
                                        <p:cTn id="6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64" dur="5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65" dur="500"/>
                                        <p:tgtEl>
                                          <p:spTgt spid="7">
                                            <p:txEl>
                                              <p:pRg st="1" end="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7">
                                            <p:txEl>
                                              <p:pRg st="2" end="2"/>
                                            </p:txEl>
                                          </p:spTgt>
                                        </p:tgtEl>
                                        <p:attrNameLst>
                                          <p:attrName>style.visibility</p:attrName>
                                        </p:attrNameLst>
                                      </p:cBhvr>
                                      <p:to>
                                        <p:strVal val="visible"/>
                                      </p:to>
                                    </p:set>
                                    <p:anim calcmode="lin" valueType="num">
                                      <p:cBhvr>
                                        <p:cTn id="70"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71" dur="500" fill="hold"/>
                                        <p:tgtEl>
                                          <p:spTgt spid="7">
                                            <p:txEl>
                                              <p:pRg st="2" end="2"/>
                                            </p:txEl>
                                          </p:spTgt>
                                        </p:tgtEl>
                                        <p:attrNameLst>
                                          <p:attrName>ppt_h</p:attrName>
                                        </p:attrNameLst>
                                      </p:cBhvr>
                                      <p:tavLst>
                                        <p:tav tm="0">
                                          <p:val>
                                            <p:fltVal val="0"/>
                                          </p:val>
                                        </p:tav>
                                        <p:tav tm="100000">
                                          <p:val>
                                            <p:strVal val="#ppt_h"/>
                                          </p:val>
                                        </p:tav>
                                      </p:tavLst>
                                    </p:anim>
                                    <p:animEffect transition="in" filter="fade">
                                      <p:cBhvr>
                                        <p:cTn id="72" dur="500"/>
                                        <p:tgtEl>
                                          <p:spTgt spid="7">
                                            <p:txEl>
                                              <p:pRg st="2"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7">
                                            <p:txEl>
                                              <p:pRg st="3" end="3"/>
                                            </p:txEl>
                                          </p:spTgt>
                                        </p:tgtEl>
                                        <p:attrNameLst>
                                          <p:attrName>style.visibility</p:attrName>
                                        </p:attrNameLst>
                                      </p:cBhvr>
                                      <p:to>
                                        <p:strVal val="visible"/>
                                      </p:to>
                                    </p:set>
                                    <p:anim calcmode="lin" valueType="num">
                                      <p:cBhvr>
                                        <p:cTn id="77"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78" dur="500" fill="hold"/>
                                        <p:tgtEl>
                                          <p:spTgt spid="7">
                                            <p:txEl>
                                              <p:pRg st="3" end="3"/>
                                            </p:txEl>
                                          </p:spTgt>
                                        </p:tgtEl>
                                        <p:attrNameLst>
                                          <p:attrName>ppt_h</p:attrName>
                                        </p:attrNameLst>
                                      </p:cBhvr>
                                      <p:tavLst>
                                        <p:tav tm="0">
                                          <p:val>
                                            <p:fltVal val="0"/>
                                          </p:val>
                                        </p:tav>
                                        <p:tav tm="100000">
                                          <p:val>
                                            <p:strVal val="#ppt_h"/>
                                          </p:val>
                                        </p:tav>
                                      </p:tavLst>
                                    </p:anim>
                                    <p:animEffect transition="in" filter="fade">
                                      <p:cBhvr>
                                        <p:cTn id="79" dur="500"/>
                                        <p:tgtEl>
                                          <p:spTgt spid="7">
                                            <p:txEl>
                                              <p:pRg st="3" end="3"/>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7">
                                            <p:txEl>
                                              <p:pRg st="4" end="4"/>
                                            </p:txEl>
                                          </p:spTgt>
                                        </p:tgtEl>
                                        <p:attrNameLst>
                                          <p:attrName>style.visibility</p:attrName>
                                        </p:attrNameLst>
                                      </p:cBhvr>
                                      <p:to>
                                        <p:strVal val="visible"/>
                                      </p:to>
                                    </p:set>
                                    <p:anim calcmode="lin" valueType="num">
                                      <p:cBhvr>
                                        <p:cTn id="84"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85" dur="500" fill="hold"/>
                                        <p:tgtEl>
                                          <p:spTgt spid="7">
                                            <p:txEl>
                                              <p:pRg st="4" end="4"/>
                                            </p:txEl>
                                          </p:spTgt>
                                        </p:tgtEl>
                                        <p:attrNameLst>
                                          <p:attrName>ppt_h</p:attrName>
                                        </p:attrNameLst>
                                      </p:cBhvr>
                                      <p:tavLst>
                                        <p:tav tm="0">
                                          <p:val>
                                            <p:fltVal val="0"/>
                                          </p:val>
                                        </p:tav>
                                        <p:tav tm="100000">
                                          <p:val>
                                            <p:strVal val="#ppt_h"/>
                                          </p:val>
                                        </p:tav>
                                      </p:tavLst>
                                    </p:anim>
                                    <p:animEffect transition="in" filter="fade">
                                      <p:cBhvr>
                                        <p:cTn id="86" dur="500"/>
                                        <p:tgtEl>
                                          <p:spTgt spid="7">
                                            <p:txEl>
                                              <p:pRg st="4" end="4"/>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7">
                                            <p:txEl>
                                              <p:pRg st="5" end="5"/>
                                            </p:txEl>
                                          </p:spTgt>
                                        </p:tgtEl>
                                        <p:attrNameLst>
                                          <p:attrName>style.visibility</p:attrName>
                                        </p:attrNameLst>
                                      </p:cBhvr>
                                      <p:to>
                                        <p:strVal val="visible"/>
                                      </p:to>
                                    </p:set>
                                    <p:anim calcmode="lin" valueType="num">
                                      <p:cBhvr>
                                        <p:cTn id="91"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92" dur="500" fill="hold"/>
                                        <p:tgtEl>
                                          <p:spTgt spid="7">
                                            <p:txEl>
                                              <p:pRg st="5" end="5"/>
                                            </p:txEl>
                                          </p:spTgt>
                                        </p:tgtEl>
                                        <p:attrNameLst>
                                          <p:attrName>ppt_h</p:attrName>
                                        </p:attrNameLst>
                                      </p:cBhvr>
                                      <p:tavLst>
                                        <p:tav tm="0">
                                          <p:val>
                                            <p:fltVal val="0"/>
                                          </p:val>
                                        </p:tav>
                                        <p:tav tm="100000">
                                          <p:val>
                                            <p:strVal val="#ppt_h"/>
                                          </p:val>
                                        </p:tav>
                                      </p:tavLst>
                                    </p:anim>
                                    <p:animEffect transition="in" filter="fade">
                                      <p:cBhvr>
                                        <p:cTn id="93"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itle">
            <a:extLst>
              <a:ext uri="{FF2B5EF4-FFF2-40B4-BE49-F238E27FC236}">
                <a16:creationId xmlns:a16="http://schemas.microsoft.com/office/drawing/2014/main" xmlns="" id="{AC93C0E1-1796-41B4-AF64-2A823C4C83E8}"/>
              </a:ext>
            </a:extLst>
          </p:cNvPr>
          <p:cNvSpPr>
            <a:spLocks noGrp="1"/>
          </p:cNvSpPr>
          <p:nvPr>
            <p:ph type="title"/>
          </p:nvPr>
        </p:nvSpPr>
        <p:spPr>
          <a:xfrm>
            <a:off x="191397" y="0"/>
            <a:ext cx="10749367" cy="1208868"/>
          </a:xfrm>
        </p:spPr>
        <p:txBody>
          <a:bodyPr/>
          <a:lstStyle/>
          <a:p>
            <a:r>
              <a:rPr lang="sr-Latn-ME" dirty="0" smtClean="0"/>
              <a:t>Pokrivka deponije ( landfill cover )</a:t>
            </a:r>
            <a:endParaRPr lang="en-US" dirty="0"/>
          </a:p>
        </p:txBody>
      </p:sp>
      <p:sp>
        <p:nvSpPr>
          <p:cNvPr id="15" name="Content Placeholder 2"/>
          <p:cNvSpPr txBox="1">
            <a:spLocks/>
          </p:cNvSpPr>
          <p:nvPr/>
        </p:nvSpPr>
        <p:spPr>
          <a:xfrm>
            <a:off x="7176428" y="3735406"/>
            <a:ext cx="4386922" cy="2608244"/>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171450" indent="-171450">
              <a:buFont typeface="Wingdings" panose="05000000000000000000" pitchFamily="2" charset="2"/>
              <a:buChar char="§"/>
            </a:pPr>
            <a:r>
              <a:rPr lang="vi-VN" sz="1200" dirty="0">
                <a:solidFill>
                  <a:schemeClr val="bg1"/>
                </a:solidFill>
              </a:rPr>
              <a:t>Pri zatvaranju deponije komunalnog otpada moraju biti zadovoljeni određeni zahtjevi. </a:t>
            </a:r>
            <a:endParaRPr lang="sr-Latn-ME" sz="1200" dirty="0" smtClean="0">
              <a:solidFill>
                <a:schemeClr val="bg1"/>
              </a:solidFill>
            </a:endParaRPr>
          </a:p>
          <a:p>
            <a:pPr marL="171450" indent="-171450">
              <a:buFont typeface="Wingdings" panose="05000000000000000000" pitchFamily="2" charset="2"/>
              <a:buChar char="§"/>
            </a:pPr>
            <a:r>
              <a:rPr lang="vi-VN" sz="1200" dirty="0" smtClean="0">
                <a:solidFill>
                  <a:schemeClr val="bg1"/>
                </a:solidFill>
              </a:rPr>
              <a:t>Završni </a:t>
            </a:r>
            <a:r>
              <a:rPr lang="vi-VN" sz="1200" dirty="0">
                <a:solidFill>
                  <a:schemeClr val="bg1"/>
                </a:solidFill>
              </a:rPr>
              <a:t>slojevi deponije treba da ima takve funkcije koje </a:t>
            </a:r>
            <a:r>
              <a:rPr lang="sr-Latn-ME" sz="1200" dirty="0" smtClean="0">
                <a:solidFill>
                  <a:schemeClr val="bg1"/>
                </a:solidFill>
              </a:rPr>
              <a:t>ć</a:t>
            </a:r>
            <a:r>
              <a:rPr lang="vi-VN" sz="1200" dirty="0" smtClean="0">
                <a:solidFill>
                  <a:schemeClr val="bg1"/>
                </a:solidFill>
              </a:rPr>
              <a:t>e </a:t>
            </a:r>
            <a:r>
              <a:rPr lang="vi-VN" sz="1200" dirty="0">
                <a:solidFill>
                  <a:schemeClr val="bg1"/>
                </a:solidFill>
              </a:rPr>
              <a:t>da smanje infiltraciju tečnosti i eroziju tla. </a:t>
            </a:r>
            <a:endParaRPr lang="sr-Latn-ME" sz="1200" dirty="0" smtClean="0">
              <a:solidFill>
                <a:schemeClr val="bg1"/>
              </a:solidFill>
            </a:endParaRPr>
          </a:p>
          <a:p>
            <a:pPr marL="171450" indent="-171450">
              <a:buFont typeface="Wingdings" panose="05000000000000000000" pitchFamily="2" charset="2"/>
              <a:buChar char="§"/>
            </a:pPr>
            <a:r>
              <a:rPr lang="vi-VN" sz="1200" dirty="0" smtClean="0">
                <a:solidFill>
                  <a:schemeClr val="bg1"/>
                </a:solidFill>
              </a:rPr>
              <a:t>Kao </a:t>
            </a:r>
            <a:r>
              <a:rPr lang="vi-VN" sz="1200" dirty="0">
                <a:solidFill>
                  <a:schemeClr val="bg1"/>
                </a:solidFill>
              </a:rPr>
              <a:t>završni sloj postavlja se sloj zemlje u debljini od 1 m koji uključuje površinski sloj humusa minimalne debljine 10-30 cm a može se obezbijediti sa prostora lokacije. </a:t>
            </a:r>
            <a:endParaRPr lang="en-US" sz="1200" dirty="0">
              <a:solidFill>
                <a:schemeClr val="bg1"/>
              </a:solidFill>
            </a:endParaRPr>
          </a:p>
        </p:txBody>
      </p:sp>
      <p:pic>
        <p:nvPicPr>
          <p:cNvPr id="1026" name="Picture 2" descr="1.Landfill cover system (after Zornberg and Christopher 2007). | Download  Scientific 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97" y="1620517"/>
            <a:ext cx="6204585" cy="4854176"/>
          </a:xfrm>
          <a:prstGeom prst="rect">
            <a:avLst/>
          </a:prstGeom>
          <a:noFill/>
          <a:ln w="31750">
            <a:solidFill>
              <a:srgbClr val="002060"/>
            </a:solidFill>
          </a:ln>
          <a:effectLst>
            <a:outerShdw blurRad="50800" dist="38100" dir="8100000" sx="102000" sy="102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3" name="Picture 32"/>
          <p:cNvPicPr/>
          <p:nvPr/>
        </p:nvPicPr>
        <p:blipFill rotWithShape="1">
          <a:blip r:embed="rId3" cstate="print">
            <a:extLst>
              <a:ext uri="{28A0092B-C50C-407E-A947-70E740481C1C}">
                <a14:useLocalDpi xmlns:a14="http://schemas.microsoft.com/office/drawing/2010/main" val="0"/>
              </a:ext>
            </a:extLst>
          </a:blip>
          <a:srcRect l="3564" t="16023" r="5859" b="8210"/>
          <a:stretch/>
        </p:blipFill>
        <p:spPr bwMode="auto">
          <a:xfrm>
            <a:off x="7175500" y="251161"/>
            <a:ext cx="4726940" cy="3248358"/>
          </a:xfrm>
          <a:prstGeom prst="rect">
            <a:avLst/>
          </a:prstGeom>
          <a:ln>
            <a:noFill/>
          </a:ln>
          <a:effectLst>
            <a:outerShdw blurRad="50800" dist="38100" dir="8100000" sx="103000" sy="103000" algn="tr" rotWithShape="0">
              <a:prstClr val="black">
                <a:alpha val="40000"/>
              </a:prst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768579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bg/>
                                          </p:spTgt>
                                        </p:tgtEl>
                                        <p:attrNameLst>
                                          <p:attrName>style.visibility</p:attrName>
                                        </p:attrNameLst>
                                      </p:cBhvr>
                                      <p:to>
                                        <p:strVal val="visible"/>
                                      </p:to>
                                    </p:set>
                                    <p:anim calcmode="lin" valueType="num">
                                      <p:cBhvr additive="base">
                                        <p:cTn id="7" dur="500" fill="hold"/>
                                        <p:tgtEl>
                                          <p:spTgt spid="1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5">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 calcmode="lin" valueType="num">
                                      <p:cBhvr additive="base">
                                        <p:cTn id="13"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 calcmode="lin" valueType="num">
                                      <p:cBhvr additive="base">
                                        <p:cTn id="19"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xEl>
                                              <p:pRg st="2" end="2"/>
                                            </p:txEl>
                                          </p:spTgt>
                                        </p:tgtEl>
                                        <p:attrNameLst>
                                          <p:attrName>style.visibility</p:attrName>
                                        </p:attrNameLst>
                                      </p:cBhvr>
                                      <p:to>
                                        <p:strVal val="visible"/>
                                      </p:to>
                                    </p:set>
                                    <p:anim calcmode="lin" valueType="num">
                                      <p:cBhvr additive="base">
                                        <p:cTn id="25"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itle">
            <a:extLst>
              <a:ext uri="{FF2B5EF4-FFF2-40B4-BE49-F238E27FC236}">
                <a16:creationId xmlns="" xmlns:a16="http://schemas.microsoft.com/office/drawing/2014/main" id="{AC93C0E1-1796-41B4-AF64-2A823C4C83E8}"/>
              </a:ext>
            </a:extLst>
          </p:cNvPr>
          <p:cNvSpPr>
            <a:spLocks noGrp="1"/>
          </p:cNvSpPr>
          <p:nvPr>
            <p:ph type="title"/>
          </p:nvPr>
        </p:nvSpPr>
        <p:spPr>
          <a:xfrm>
            <a:off x="-1" y="0"/>
            <a:ext cx="6715761" cy="628139"/>
          </a:xfrm>
        </p:spPr>
        <p:txBody>
          <a:bodyPr>
            <a:normAutofit/>
          </a:bodyPr>
          <a:lstStyle/>
          <a:p>
            <a:r>
              <a:rPr lang="sr-Latn-ME" sz="2500" dirty="0" smtClean="0">
                <a:solidFill>
                  <a:srgbClr val="FFFFFF"/>
                </a:solidFill>
              </a:rPr>
              <a:t>Rekultivacija deponije</a:t>
            </a:r>
            <a:endParaRPr lang="en-US" sz="2500" dirty="0">
              <a:solidFill>
                <a:srgbClr val="FFFFFF"/>
              </a:solidFill>
            </a:endParaRPr>
          </a:p>
        </p:txBody>
      </p:sp>
      <p:sp>
        <p:nvSpPr>
          <p:cNvPr id="3" name="Content Placeholder 2"/>
          <p:cNvSpPr txBox="1">
            <a:spLocks/>
          </p:cNvSpPr>
          <p:nvPr/>
        </p:nvSpPr>
        <p:spPr>
          <a:xfrm>
            <a:off x="162560" y="1481138"/>
            <a:ext cx="5486400" cy="4584382"/>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sr-Latn-ME" sz="1400" dirty="0" smtClean="0">
                <a:solidFill>
                  <a:schemeClr val="bg1"/>
                </a:solidFill>
              </a:rPr>
              <a:t>P</a:t>
            </a:r>
            <a:r>
              <a:rPr lang="vi-VN" sz="1400" dirty="0" smtClean="0">
                <a:solidFill>
                  <a:schemeClr val="bg1"/>
                </a:solidFill>
              </a:rPr>
              <a:t>od </a:t>
            </a:r>
            <a:r>
              <a:rPr lang="vi-VN" sz="1400" dirty="0">
                <a:solidFill>
                  <a:schemeClr val="bg1"/>
                </a:solidFill>
              </a:rPr>
              <a:t>rekultivacijom sanitarnih deponija smatra se dovođenje zatvorene deponije u stanje koje je prihvatljivo sa stanovišta zaštite životne sredine. </a:t>
            </a:r>
          </a:p>
          <a:p>
            <a:pPr marL="285750" indent="-285750">
              <a:buFont typeface="Wingdings" panose="05000000000000000000" pitchFamily="2" charset="2"/>
              <a:buChar char="§"/>
            </a:pPr>
            <a:r>
              <a:rPr lang="vi-VN" sz="1400" dirty="0">
                <a:solidFill>
                  <a:schemeClr val="bg1"/>
                </a:solidFill>
              </a:rPr>
              <a:t>To </a:t>
            </a:r>
            <a:r>
              <a:rPr lang="vi-VN" sz="1400" dirty="0" smtClean="0">
                <a:solidFill>
                  <a:schemeClr val="bg1"/>
                </a:solidFill>
              </a:rPr>
              <a:t>podrazum</a:t>
            </a:r>
            <a:r>
              <a:rPr lang="sr-Latn-ME" sz="1400" dirty="0" smtClean="0">
                <a:solidFill>
                  <a:schemeClr val="bg1"/>
                </a:solidFill>
              </a:rPr>
              <a:t>ij</a:t>
            </a:r>
            <a:r>
              <a:rPr lang="vi-VN" sz="1400" dirty="0" smtClean="0">
                <a:solidFill>
                  <a:schemeClr val="bg1"/>
                </a:solidFill>
              </a:rPr>
              <a:t>eva </a:t>
            </a:r>
            <a:r>
              <a:rPr lang="vi-VN" sz="1400" dirty="0">
                <a:solidFill>
                  <a:schemeClr val="bg1"/>
                </a:solidFill>
              </a:rPr>
              <a:t>da moraju da se ispoštuju </a:t>
            </a:r>
            <a:r>
              <a:rPr lang="vi-VN" sz="1400" dirty="0" smtClean="0">
                <a:solidFill>
                  <a:schemeClr val="bg1"/>
                </a:solidFill>
              </a:rPr>
              <a:t>bezb</a:t>
            </a:r>
            <a:r>
              <a:rPr lang="en-US" sz="1400" dirty="0" smtClean="0">
                <a:solidFill>
                  <a:schemeClr val="bg1"/>
                </a:solidFill>
              </a:rPr>
              <a:t>j</a:t>
            </a:r>
            <a:r>
              <a:rPr lang="vi-VN" sz="1400" dirty="0" smtClean="0">
                <a:solidFill>
                  <a:schemeClr val="bg1"/>
                </a:solidFill>
              </a:rPr>
              <a:t>edonosni </a:t>
            </a:r>
            <a:r>
              <a:rPr lang="vi-VN" sz="1400" dirty="0">
                <a:solidFill>
                  <a:schemeClr val="bg1"/>
                </a:solidFill>
              </a:rPr>
              <a:t>i estetski kriterijumi prilikom zatvaranja sanitarne deponije, kako bi se što bolje ostvarila funkcija zaštite i </a:t>
            </a:r>
            <a:r>
              <a:rPr lang="vi-VN" sz="1400" dirty="0" smtClean="0">
                <a:solidFill>
                  <a:schemeClr val="bg1"/>
                </a:solidFill>
              </a:rPr>
              <a:t>pred</a:t>
            </a:r>
            <a:r>
              <a:rPr lang="sr-Latn-ME" sz="1400" dirty="0" smtClean="0">
                <a:solidFill>
                  <a:schemeClr val="bg1"/>
                </a:solidFill>
              </a:rPr>
              <a:t>i</a:t>
            </a:r>
            <a:r>
              <a:rPr lang="vi-VN" sz="1400" dirty="0" smtClean="0">
                <a:solidFill>
                  <a:schemeClr val="bg1"/>
                </a:solidFill>
              </a:rPr>
              <a:t>o </a:t>
            </a:r>
            <a:r>
              <a:rPr lang="vi-VN" sz="1400" dirty="0">
                <a:solidFill>
                  <a:schemeClr val="bg1"/>
                </a:solidFill>
              </a:rPr>
              <a:t>funkcionalno i vizuelno uklopio u okruženje. </a:t>
            </a:r>
            <a:endParaRPr lang="sr-Latn-ME" sz="1400" dirty="0" smtClean="0">
              <a:solidFill>
                <a:schemeClr val="bg1"/>
              </a:solidFill>
            </a:endParaRPr>
          </a:p>
          <a:p>
            <a:pPr marL="285750" indent="-285750">
              <a:buFont typeface="Wingdings" panose="05000000000000000000" pitchFamily="2" charset="2"/>
              <a:buChar char="§"/>
            </a:pPr>
            <a:r>
              <a:rPr lang="vi-VN" sz="1400" dirty="0" smtClean="0">
                <a:solidFill>
                  <a:schemeClr val="bg1"/>
                </a:solidFill>
              </a:rPr>
              <a:t>Estetski </a:t>
            </a:r>
            <a:r>
              <a:rPr lang="vi-VN" sz="1400" dirty="0">
                <a:solidFill>
                  <a:schemeClr val="bg1"/>
                </a:solidFill>
              </a:rPr>
              <a:t>faktor uključuje i mogućnost eventualne komercijalizacije lokaliteta na kome se deponija nalazi. </a:t>
            </a:r>
            <a:endParaRPr lang="sr-Latn-ME" sz="1400" dirty="0" smtClean="0">
              <a:solidFill>
                <a:schemeClr val="bg1"/>
              </a:solidFill>
            </a:endParaRPr>
          </a:p>
          <a:p>
            <a:pPr marL="285750" indent="-285750">
              <a:buFont typeface="Wingdings" panose="05000000000000000000" pitchFamily="2" charset="2"/>
              <a:buChar char="§"/>
            </a:pPr>
            <a:r>
              <a:rPr lang="vi-VN" sz="1400" dirty="0" smtClean="0">
                <a:solidFill>
                  <a:schemeClr val="bg1"/>
                </a:solidFill>
              </a:rPr>
              <a:t>U </a:t>
            </a:r>
            <a:r>
              <a:rPr lang="vi-VN" sz="1400" dirty="0">
                <a:solidFill>
                  <a:schemeClr val="bg1"/>
                </a:solidFill>
              </a:rPr>
              <a:t>pogledu uređenja prostora i namene površina, rekultivisana površina sanitarne deponije kategoriše se kao zelena površina.</a:t>
            </a:r>
          </a:p>
          <a:p>
            <a:pPr marL="285750" indent="-285750">
              <a:buFont typeface="Wingdings" panose="05000000000000000000" pitchFamily="2" charset="2"/>
              <a:buChar char="§"/>
            </a:pPr>
            <a:endParaRPr lang="en-US" sz="1400" dirty="0">
              <a:solidFill>
                <a:schemeClr val="bg1"/>
              </a:solidFill>
            </a:endParaRPr>
          </a:p>
        </p:txBody>
      </p:sp>
      <p:sp>
        <p:nvSpPr>
          <p:cNvPr id="7" name="Content Placeholder 2"/>
          <p:cNvSpPr txBox="1">
            <a:spLocks/>
          </p:cNvSpPr>
          <p:nvPr/>
        </p:nvSpPr>
        <p:spPr>
          <a:xfrm>
            <a:off x="5892800" y="1481138"/>
            <a:ext cx="4978400" cy="3751262"/>
          </a:xfrm>
          <a:prstGeom prst="rect">
            <a:avLst/>
          </a:prstGeom>
          <a:solidFill>
            <a:srgbClr val="00B0F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vi-VN" sz="1500" dirty="0">
                <a:solidFill>
                  <a:schemeClr val="bg1"/>
                </a:solidFill>
              </a:rPr>
              <a:t>Postupak rekultivacije sanitarne deponije </a:t>
            </a:r>
            <a:r>
              <a:rPr lang="vi-VN" sz="1500" dirty="0" smtClean="0">
                <a:solidFill>
                  <a:schemeClr val="bg1"/>
                </a:solidFill>
              </a:rPr>
              <a:t>pod</a:t>
            </a:r>
            <a:r>
              <a:rPr lang="en-US" sz="1500" dirty="0" err="1" smtClean="0">
                <a:solidFill>
                  <a:schemeClr val="bg1"/>
                </a:solidFill>
              </a:rPr>
              <a:t>ij</a:t>
            </a:r>
            <a:r>
              <a:rPr lang="vi-VN" sz="1500" dirty="0" smtClean="0">
                <a:solidFill>
                  <a:schemeClr val="bg1"/>
                </a:solidFill>
              </a:rPr>
              <a:t>eljen </a:t>
            </a:r>
            <a:r>
              <a:rPr lang="vi-VN" sz="1500" dirty="0">
                <a:solidFill>
                  <a:schemeClr val="bg1"/>
                </a:solidFill>
              </a:rPr>
              <a:t>je na tehničku i biološku fazu. </a:t>
            </a:r>
          </a:p>
          <a:p>
            <a:pPr marL="285750" indent="-285750">
              <a:buFont typeface="Wingdings" panose="05000000000000000000" pitchFamily="2" charset="2"/>
              <a:buChar char="§"/>
            </a:pPr>
            <a:r>
              <a:rPr lang="vi-VN" sz="1500" dirty="0">
                <a:solidFill>
                  <a:schemeClr val="bg1"/>
                </a:solidFill>
              </a:rPr>
              <a:t>U fazi tehničke rekultivacije se na prethodno formirani teren nanosi sloj odgovarajućeg </a:t>
            </a:r>
            <a:r>
              <a:rPr lang="vi-VN" sz="1500" dirty="0" smtClean="0">
                <a:solidFill>
                  <a:schemeClr val="bg1"/>
                </a:solidFill>
              </a:rPr>
              <a:t>supstrata, </a:t>
            </a:r>
            <a:r>
              <a:rPr lang="vi-VN" sz="1500" dirty="0">
                <a:solidFill>
                  <a:schemeClr val="bg1"/>
                </a:solidFill>
              </a:rPr>
              <a:t>sa ciljem da se </a:t>
            </a:r>
            <a:r>
              <a:rPr lang="vi-VN" sz="1500" dirty="0" smtClean="0">
                <a:solidFill>
                  <a:schemeClr val="bg1"/>
                </a:solidFill>
              </a:rPr>
              <a:t>obezb</a:t>
            </a:r>
            <a:r>
              <a:rPr lang="sr-Latn-ME" sz="1500" dirty="0" smtClean="0">
                <a:solidFill>
                  <a:schemeClr val="bg1"/>
                </a:solidFill>
              </a:rPr>
              <a:t>ij</a:t>
            </a:r>
            <a:r>
              <a:rPr lang="vi-VN" sz="1500" dirty="0" smtClean="0">
                <a:solidFill>
                  <a:schemeClr val="bg1"/>
                </a:solidFill>
              </a:rPr>
              <a:t>ede </a:t>
            </a:r>
            <a:r>
              <a:rPr lang="vi-VN" sz="1500" dirty="0">
                <a:solidFill>
                  <a:schemeClr val="bg1"/>
                </a:solidFill>
              </a:rPr>
              <a:t>preduslovi za razvoj vegetacije. </a:t>
            </a:r>
          </a:p>
          <a:p>
            <a:pPr marL="285750" indent="-285750">
              <a:buFont typeface="Wingdings" panose="05000000000000000000" pitchFamily="2" charset="2"/>
              <a:buChar char="§"/>
            </a:pPr>
            <a:r>
              <a:rPr lang="vi-VN" sz="1500" dirty="0">
                <a:solidFill>
                  <a:schemeClr val="bg1"/>
                </a:solidFill>
              </a:rPr>
              <a:t>U biološkoj fazi se zasniva vegetacioni pokrivač, uz </a:t>
            </a:r>
            <a:r>
              <a:rPr lang="vi-VN" sz="1500" dirty="0" smtClean="0">
                <a:solidFill>
                  <a:schemeClr val="bg1"/>
                </a:solidFill>
              </a:rPr>
              <a:t>prim</a:t>
            </a:r>
            <a:r>
              <a:rPr lang="sr-Latn-ME" sz="1500" dirty="0" smtClean="0">
                <a:solidFill>
                  <a:schemeClr val="bg1"/>
                </a:solidFill>
              </a:rPr>
              <a:t>j</a:t>
            </a:r>
            <a:r>
              <a:rPr lang="vi-VN" sz="1500" dirty="0" smtClean="0">
                <a:solidFill>
                  <a:schemeClr val="bg1"/>
                </a:solidFill>
              </a:rPr>
              <a:t>enu </a:t>
            </a:r>
            <a:r>
              <a:rPr lang="vi-VN" sz="1500" dirty="0">
                <a:solidFill>
                  <a:schemeClr val="bg1"/>
                </a:solidFill>
              </a:rPr>
              <a:t>neophodnih </a:t>
            </a:r>
            <a:r>
              <a:rPr lang="vi-VN" sz="1500" dirty="0" smtClean="0">
                <a:solidFill>
                  <a:schemeClr val="bg1"/>
                </a:solidFill>
              </a:rPr>
              <a:t>m</a:t>
            </a:r>
            <a:r>
              <a:rPr lang="en-US" sz="1500" dirty="0" smtClean="0">
                <a:solidFill>
                  <a:schemeClr val="bg1"/>
                </a:solidFill>
              </a:rPr>
              <a:t>j</a:t>
            </a:r>
            <a:r>
              <a:rPr lang="vi-VN" sz="1500" dirty="0" smtClean="0">
                <a:solidFill>
                  <a:schemeClr val="bg1"/>
                </a:solidFill>
              </a:rPr>
              <a:t>era </a:t>
            </a:r>
            <a:r>
              <a:rPr lang="vi-VN" sz="1500" dirty="0">
                <a:solidFill>
                  <a:schemeClr val="bg1"/>
                </a:solidFill>
              </a:rPr>
              <a:t>koje treba da olakšaju i ubrzaju pokretanje pedoloških procesa.</a:t>
            </a:r>
          </a:p>
        </p:txBody>
      </p:sp>
    </p:spTree>
    <p:extLst>
      <p:ext uri="{BB962C8B-B14F-4D97-AF65-F5344CB8AC3E}">
        <p14:creationId xmlns:p14="http://schemas.microsoft.com/office/powerpoint/2010/main" val="1264199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fltVal val="0"/>
                                          </p:val>
                                        </p:tav>
                                        <p:tav tm="100000">
                                          <p:val>
                                            <p:strVal val="#ppt_h"/>
                                          </p:val>
                                        </p:tav>
                                      </p:tavLst>
                                    </p:anim>
                                    <p:animEffect transition="in" filter="fade">
                                      <p:cBhvr>
                                        <p:cTn id="9" dur="5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7">
                                            <p:bg/>
                                          </p:spTgt>
                                        </p:tgtEl>
                                        <p:attrNameLst>
                                          <p:attrName>style.visibility</p:attrName>
                                        </p:attrNameLst>
                                      </p:cBhvr>
                                      <p:to>
                                        <p:strVal val="visible"/>
                                      </p:to>
                                    </p:set>
                                    <p:anim calcmode="lin" valueType="num">
                                      <p:cBhvr>
                                        <p:cTn id="42" dur="500" fill="hold"/>
                                        <p:tgtEl>
                                          <p:spTgt spid="7">
                                            <p:bg/>
                                          </p:spTgt>
                                        </p:tgtEl>
                                        <p:attrNameLst>
                                          <p:attrName>ppt_w</p:attrName>
                                        </p:attrNameLst>
                                      </p:cBhvr>
                                      <p:tavLst>
                                        <p:tav tm="0">
                                          <p:val>
                                            <p:fltVal val="0"/>
                                          </p:val>
                                        </p:tav>
                                        <p:tav tm="100000">
                                          <p:val>
                                            <p:strVal val="#ppt_w"/>
                                          </p:val>
                                        </p:tav>
                                      </p:tavLst>
                                    </p:anim>
                                    <p:anim calcmode="lin" valueType="num">
                                      <p:cBhvr>
                                        <p:cTn id="43" dur="500" fill="hold"/>
                                        <p:tgtEl>
                                          <p:spTgt spid="7">
                                            <p:bg/>
                                          </p:spTgt>
                                        </p:tgtEl>
                                        <p:attrNameLst>
                                          <p:attrName>ppt_h</p:attrName>
                                        </p:attrNameLst>
                                      </p:cBhvr>
                                      <p:tavLst>
                                        <p:tav tm="0">
                                          <p:val>
                                            <p:fltVal val="0"/>
                                          </p:val>
                                        </p:tav>
                                        <p:tav tm="100000">
                                          <p:val>
                                            <p:strVal val="#ppt_h"/>
                                          </p:val>
                                        </p:tav>
                                      </p:tavLst>
                                    </p:anim>
                                    <p:animEffect transition="in" filter="fade">
                                      <p:cBhvr>
                                        <p:cTn id="44" dur="500"/>
                                        <p:tgtEl>
                                          <p:spTgt spid="7">
                                            <p:bg/>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7">
                                            <p:txEl>
                                              <p:pRg st="0" end="0"/>
                                            </p:txEl>
                                          </p:spTgt>
                                        </p:tgtEl>
                                        <p:attrNameLst>
                                          <p:attrName>style.visibility</p:attrName>
                                        </p:attrNameLst>
                                      </p:cBhvr>
                                      <p:to>
                                        <p:strVal val="visible"/>
                                      </p:to>
                                    </p:set>
                                    <p:anim calcmode="lin" valueType="num">
                                      <p:cBhvr>
                                        <p:cTn id="49"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51" dur="500"/>
                                        <p:tgtEl>
                                          <p:spTgt spid="7">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7">
                                            <p:txEl>
                                              <p:pRg st="1" end="1"/>
                                            </p:txEl>
                                          </p:spTgt>
                                        </p:tgtEl>
                                        <p:attrNameLst>
                                          <p:attrName>style.visibility</p:attrName>
                                        </p:attrNameLst>
                                      </p:cBhvr>
                                      <p:to>
                                        <p:strVal val="visible"/>
                                      </p:to>
                                    </p:set>
                                    <p:anim calcmode="lin" valueType="num">
                                      <p:cBhvr>
                                        <p:cTn id="56"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57" dur="5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58" dur="500"/>
                                        <p:tgtEl>
                                          <p:spTgt spid="7">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7">
                                            <p:txEl>
                                              <p:pRg st="2" end="2"/>
                                            </p:txEl>
                                          </p:spTgt>
                                        </p:tgtEl>
                                        <p:attrNameLst>
                                          <p:attrName>style.visibility</p:attrName>
                                        </p:attrNameLst>
                                      </p:cBhvr>
                                      <p:to>
                                        <p:strVal val="visible"/>
                                      </p:to>
                                    </p:set>
                                    <p:anim calcmode="lin" valueType="num">
                                      <p:cBhvr>
                                        <p:cTn id="6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64" dur="500" fill="hold"/>
                                        <p:tgtEl>
                                          <p:spTgt spid="7">
                                            <p:txEl>
                                              <p:pRg st="2" end="2"/>
                                            </p:txEl>
                                          </p:spTgt>
                                        </p:tgtEl>
                                        <p:attrNameLst>
                                          <p:attrName>ppt_h</p:attrName>
                                        </p:attrNameLst>
                                      </p:cBhvr>
                                      <p:tavLst>
                                        <p:tav tm="0">
                                          <p:val>
                                            <p:fltVal val="0"/>
                                          </p:val>
                                        </p:tav>
                                        <p:tav tm="100000">
                                          <p:val>
                                            <p:strVal val="#ppt_h"/>
                                          </p:val>
                                        </p:tav>
                                      </p:tavLst>
                                    </p:anim>
                                    <p:animEffect transition="in" filter="fade">
                                      <p:cBhvr>
                                        <p:cTn id="65"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5027111" y="4116753"/>
            <a:ext cx="5040633" cy="2107922"/>
          </a:xfrm>
          <a:prstGeom prst="rect">
            <a:avLst/>
          </a:prstGeom>
        </p:spPr>
      </p:pic>
      <p:sp>
        <p:nvSpPr>
          <p:cNvPr id="2" name="Title 1" descr="title">
            <a:extLst>
              <a:ext uri="{FF2B5EF4-FFF2-40B4-BE49-F238E27FC236}">
                <a16:creationId xmlns="" xmlns:a16="http://schemas.microsoft.com/office/drawing/2014/main" id="{AC93C0E1-1796-41B4-AF64-2A823C4C83E8}"/>
              </a:ext>
            </a:extLst>
          </p:cNvPr>
          <p:cNvSpPr>
            <a:spLocks noGrp="1"/>
          </p:cNvSpPr>
          <p:nvPr>
            <p:ph type="title"/>
          </p:nvPr>
        </p:nvSpPr>
        <p:spPr>
          <a:xfrm>
            <a:off x="-1" y="0"/>
            <a:ext cx="6458858" cy="628139"/>
          </a:xfrm>
        </p:spPr>
        <p:txBody>
          <a:bodyPr>
            <a:normAutofit/>
          </a:bodyPr>
          <a:lstStyle/>
          <a:p>
            <a:r>
              <a:rPr lang="en-US" sz="2500" dirty="0" err="1" smtClean="0">
                <a:solidFill>
                  <a:srgbClr val="FFFFFF"/>
                </a:solidFill>
              </a:rPr>
              <a:t>Prenamjena</a:t>
            </a:r>
            <a:r>
              <a:rPr lang="en-US" sz="2500" dirty="0" smtClean="0">
                <a:solidFill>
                  <a:srgbClr val="FFFFFF"/>
                </a:solidFill>
              </a:rPr>
              <a:t> </a:t>
            </a:r>
            <a:r>
              <a:rPr lang="en-US" sz="2500" dirty="0" err="1" smtClean="0">
                <a:solidFill>
                  <a:srgbClr val="FFFFFF"/>
                </a:solidFill>
              </a:rPr>
              <a:t>deponija</a:t>
            </a:r>
            <a:r>
              <a:rPr lang="en-US" sz="2500" dirty="0" smtClean="0">
                <a:solidFill>
                  <a:srgbClr val="FFFFFF"/>
                </a:solidFill>
              </a:rPr>
              <a:t> ( landfill redevelopment )</a:t>
            </a:r>
            <a:endParaRPr lang="en-US" sz="2500" dirty="0">
              <a:solidFill>
                <a:srgbClr val="FFFFFF"/>
              </a:solidFill>
            </a:endParaRPr>
          </a:p>
        </p:txBody>
      </p:sp>
      <p:sp>
        <p:nvSpPr>
          <p:cNvPr id="3" name="Content Placeholder 2"/>
          <p:cNvSpPr txBox="1">
            <a:spLocks/>
          </p:cNvSpPr>
          <p:nvPr/>
        </p:nvSpPr>
        <p:spPr>
          <a:xfrm>
            <a:off x="6670765" y="125504"/>
            <a:ext cx="5419634" cy="1108211"/>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en-US" sz="1500" dirty="0" err="1" smtClean="0">
                <a:solidFill>
                  <a:schemeClr val="bg1"/>
                </a:solidFill>
              </a:rPr>
              <a:t>Parkovi</a:t>
            </a:r>
            <a:r>
              <a:rPr lang="en-US" sz="1500" dirty="0" smtClean="0">
                <a:solidFill>
                  <a:schemeClr val="bg1"/>
                </a:solidFill>
              </a:rPr>
              <a:t>, </a:t>
            </a:r>
            <a:r>
              <a:rPr lang="en-US" sz="1500" dirty="0" smtClean="0">
                <a:solidFill>
                  <a:schemeClr val="bg1"/>
                </a:solidFill>
              </a:rPr>
              <a:t>golf </a:t>
            </a:r>
            <a:r>
              <a:rPr lang="en-US" sz="1500" dirty="0" err="1" smtClean="0">
                <a:solidFill>
                  <a:schemeClr val="bg1"/>
                </a:solidFill>
              </a:rPr>
              <a:t>tereni</a:t>
            </a:r>
            <a:r>
              <a:rPr lang="en-US" sz="1500" dirty="0" smtClean="0">
                <a:solidFill>
                  <a:schemeClr val="bg1"/>
                </a:solidFill>
              </a:rPr>
              <a:t> </a:t>
            </a:r>
            <a:r>
              <a:rPr lang="en-US" sz="1500" dirty="0" smtClean="0">
                <a:solidFill>
                  <a:schemeClr val="bg1"/>
                </a:solidFill>
              </a:rPr>
              <a:t>( </a:t>
            </a:r>
            <a:r>
              <a:rPr lang="en-US" sz="1500" i="1" dirty="0" smtClean="0">
                <a:solidFill>
                  <a:schemeClr val="bg1"/>
                </a:solidFill>
              </a:rPr>
              <a:t>redevelopment for soft use </a:t>
            </a:r>
            <a:r>
              <a:rPr lang="en-US" sz="1500" dirty="0" smtClean="0">
                <a:solidFill>
                  <a:schemeClr val="bg1"/>
                </a:solidFill>
              </a:rPr>
              <a:t>)</a:t>
            </a:r>
            <a:endParaRPr lang="sr-Latn-ME" sz="1500" dirty="0" smtClean="0">
              <a:solidFill>
                <a:schemeClr val="bg1"/>
              </a:solidFill>
            </a:endParaRPr>
          </a:p>
          <a:p>
            <a:pPr marL="285750" indent="-285750">
              <a:buFont typeface="Wingdings" panose="05000000000000000000" pitchFamily="2" charset="2"/>
              <a:buChar char="§"/>
            </a:pPr>
            <a:r>
              <a:rPr lang="en-US" sz="1500" dirty="0" err="1" smtClean="0">
                <a:solidFill>
                  <a:schemeClr val="bg1"/>
                </a:solidFill>
              </a:rPr>
              <a:t>Objekti</a:t>
            </a:r>
            <a:r>
              <a:rPr lang="en-US" sz="1500" dirty="0" smtClean="0">
                <a:solidFill>
                  <a:schemeClr val="bg1"/>
                </a:solidFill>
              </a:rPr>
              <a:t> </a:t>
            </a:r>
            <a:r>
              <a:rPr lang="vi-VN" sz="1500" dirty="0" smtClean="0">
                <a:solidFill>
                  <a:schemeClr val="bg1"/>
                </a:solidFill>
              </a:rPr>
              <a:t>(</a:t>
            </a:r>
            <a:r>
              <a:rPr lang="en-US" sz="1500" dirty="0" smtClean="0">
                <a:solidFill>
                  <a:schemeClr val="bg1"/>
                </a:solidFill>
              </a:rPr>
              <a:t> </a:t>
            </a:r>
            <a:r>
              <a:rPr lang="en-US" sz="1500" i="1" dirty="0" smtClean="0">
                <a:solidFill>
                  <a:schemeClr val="bg1"/>
                </a:solidFill>
              </a:rPr>
              <a:t>redevelopment </a:t>
            </a:r>
            <a:r>
              <a:rPr lang="en-US" sz="1500" i="1" dirty="0">
                <a:solidFill>
                  <a:schemeClr val="bg1"/>
                </a:solidFill>
              </a:rPr>
              <a:t>for </a:t>
            </a:r>
            <a:r>
              <a:rPr lang="en-US" sz="1500" i="1" dirty="0" smtClean="0">
                <a:solidFill>
                  <a:schemeClr val="bg1"/>
                </a:solidFill>
              </a:rPr>
              <a:t>hard </a:t>
            </a:r>
            <a:r>
              <a:rPr lang="en-US" sz="1500" i="1" dirty="0">
                <a:solidFill>
                  <a:schemeClr val="bg1"/>
                </a:solidFill>
              </a:rPr>
              <a:t>use </a:t>
            </a:r>
            <a:r>
              <a:rPr lang="vi-VN" sz="1500" dirty="0" smtClean="0">
                <a:solidFill>
                  <a:schemeClr val="bg1"/>
                </a:solidFill>
              </a:rPr>
              <a:t>) </a:t>
            </a:r>
            <a:endParaRPr lang="sr-Latn-ME" sz="1500" dirty="0" smtClean="0">
              <a:solidFill>
                <a:schemeClr val="bg1"/>
              </a:solidFill>
            </a:endParaRPr>
          </a:p>
        </p:txBody>
      </p:sp>
      <p:sp>
        <p:nvSpPr>
          <p:cNvPr id="4" name="Content Placeholder 2"/>
          <p:cNvSpPr txBox="1">
            <a:spLocks/>
          </p:cNvSpPr>
          <p:nvPr/>
        </p:nvSpPr>
        <p:spPr>
          <a:xfrm>
            <a:off x="0" y="1431790"/>
            <a:ext cx="4644572" cy="1688781"/>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en-US" sz="1500" dirty="0" err="1" smtClean="0">
                <a:solidFill>
                  <a:schemeClr val="bg1"/>
                </a:solidFill>
              </a:rPr>
              <a:t>Fundiranje</a:t>
            </a:r>
            <a:r>
              <a:rPr lang="en-US" sz="1500" dirty="0" smtClean="0">
                <a:solidFill>
                  <a:schemeClr val="bg1"/>
                </a:solidFill>
              </a:rPr>
              <a:t> </a:t>
            </a:r>
            <a:r>
              <a:rPr lang="sr-Latn-ME" sz="1500" dirty="0" smtClean="0">
                <a:solidFill>
                  <a:schemeClr val="bg1"/>
                </a:solidFill>
              </a:rPr>
              <a:t> (</a:t>
            </a:r>
            <a:r>
              <a:rPr lang="en-US" sz="1500" dirty="0" err="1" smtClean="0">
                <a:solidFill>
                  <a:schemeClr val="bg1"/>
                </a:solidFill>
              </a:rPr>
              <a:t>Slijeganje</a:t>
            </a:r>
            <a:r>
              <a:rPr lang="en-US" sz="1500" dirty="0" smtClean="0">
                <a:solidFill>
                  <a:schemeClr val="bg1"/>
                </a:solidFill>
              </a:rPr>
              <a:t> </a:t>
            </a:r>
            <a:r>
              <a:rPr lang="en-US" sz="1500" dirty="0" err="1" smtClean="0">
                <a:solidFill>
                  <a:schemeClr val="bg1"/>
                </a:solidFill>
              </a:rPr>
              <a:t>i</a:t>
            </a:r>
            <a:r>
              <a:rPr lang="en-US" sz="1500" dirty="0" smtClean="0">
                <a:solidFill>
                  <a:schemeClr val="bg1"/>
                </a:solidFill>
              </a:rPr>
              <a:t> </a:t>
            </a:r>
            <a:r>
              <a:rPr lang="en-US" sz="1500" dirty="0" err="1" smtClean="0">
                <a:solidFill>
                  <a:schemeClr val="bg1"/>
                </a:solidFill>
              </a:rPr>
              <a:t>diferencijalno</a:t>
            </a:r>
            <a:r>
              <a:rPr lang="en-US" sz="1500" dirty="0" smtClean="0">
                <a:solidFill>
                  <a:schemeClr val="bg1"/>
                </a:solidFill>
              </a:rPr>
              <a:t> </a:t>
            </a:r>
            <a:r>
              <a:rPr lang="en-US" sz="1500" dirty="0" err="1" smtClean="0">
                <a:solidFill>
                  <a:schemeClr val="bg1"/>
                </a:solidFill>
              </a:rPr>
              <a:t>slijeganje</a:t>
            </a:r>
            <a:r>
              <a:rPr lang="sr-Latn-ME" sz="1500" dirty="0">
                <a:solidFill>
                  <a:schemeClr val="bg1"/>
                </a:solidFill>
              </a:rPr>
              <a:t>)</a:t>
            </a:r>
            <a:endParaRPr lang="sr-Latn-ME" sz="1500" dirty="0" smtClean="0">
              <a:solidFill>
                <a:schemeClr val="bg1"/>
              </a:solidFill>
            </a:endParaRPr>
          </a:p>
          <a:p>
            <a:pPr marL="342900" indent="-342900">
              <a:buFont typeface="+mj-lt"/>
              <a:buAutoNum type="arabicPeriod"/>
            </a:pPr>
            <a:r>
              <a:rPr lang="en-US" sz="1500" dirty="0" err="1" smtClean="0">
                <a:solidFill>
                  <a:schemeClr val="bg1"/>
                </a:solidFill>
              </a:rPr>
              <a:t>Gasovi</a:t>
            </a:r>
            <a:r>
              <a:rPr lang="en-US" sz="1500" dirty="0" smtClean="0">
                <a:solidFill>
                  <a:schemeClr val="bg1"/>
                </a:solidFill>
              </a:rPr>
              <a:t> ( </a:t>
            </a:r>
            <a:r>
              <a:rPr lang="en-US" sz="1500" dirty="0" err="1" smtClean="0">
                <a:solidFill>
                  <a:schemeClr val="bg1"/>
                </a:solidFill>
              </a:rPr>
              <a:t>metan</a:t>
            </a:r>
            <a:r>
              <a:rPr lang="en-US" sz="1500" dirty="0" smtClean="0">
                <a:solidFill>
                  <a:schemeClr val="bg1"/>
                </a:solidFill>
              </a:rPr>
              <a:t>)</a:t>
            </a:r>
          </a:p>
          <a:p>
            <a:pPr marL="342900" indent="-342900">
              <a:buFont typeface="+mj-lt"/>
              <a:buAutoNum type="arabicPeriod"/>
            </a:pPr>
            <a:r>
              <a:rPr lang="en-US" sz="1500" dirty="0" err="1" smtClean="0">
                <a:solidFill>
                  <a:schemeClr val="bg1"/>
                </a:solidFill>
              </a:rPr>
              <a:t>Bezbijednost</a:t>
            </a:r>
            <a:r>
              <a:rPr lang="en-US" sz="1500" dirty="0" smtClean="0">
                <a:solidFill>
                  <a:schemeClr val="bg1"/>
                </a:solidFill>
              </a:rPr>
              <a:t> </a:t>
            </a:r>
            <a:r>
              <a:rPr lang="en-US" sz="1500" dirty="0" err="1" smtClean="0">
                <a:solidFill>
                  <a:schemeClr val="bg1"/>
                </a:solidFill>
              </a:rPr>
              <a:t>radnika</a:t>
            </a:r>
            <a:r>
              <a:rPr lang="en-US" sz="1500" dirty="0" smtClean="0">
                <a:solidFill>
                  <a:schemeClr val="bg1"/>
                </a:solidFill>
              </a:rPr>
              <a:t> </a:t>
            </a:r>
            <a:r>
              <a:rPr lang="en-US" sz="1500" dirty="0" err="1" smtClean="0">
                <a:solidFill>
                  <a:schemeClr val="bg1"/>
                </a:solidFill>
              </a:rPr>
              <a:t>pri</a:t>
            </a:r>
            <a:r>
              <a:rPr lang="en-US" sz="1500" dirty="0" smtClean="0">
                <a:solidFill>
                  <a:schemeClr val="bg1"/>
                </a:solidFill>
              </a:rPr>
              <a:t> </a:t>
            </a:r>
            <a:r>
              <a:rPr lang="en-US" sz="1500" dirty="0" err="1" smtClean="0">
                <a:solidFill>
                  <a:schemeClr val="bg1"/>
                </a:solidFill>
              </a:rPr>
              <a:t>izvo</a:t>
            </a:r>
            <a:r>
              <a:rPr lang="sr-Latn-ME" sz="1500" dirty="0" smtClean="0">
                <a:solidFill>
                  <a:schemeClr val="bg1"/>
                </a:solidFill>
              </a:rPr>
              <a:t>đenju radova</a:t>
            </a:r>
          </a:p>
        </p:txBody>
      </p:sp>
      <p:sp>
        <p:nvSpPr>
          <p:cNvPr id="7" name="Content Placeholder 2"/>
          <p:cNvSpPr txBox="1">
            <a:spLocks/>
          </p:cNvSpPr>
          <p:nvPr/>
        </p:nvSpPr>
        <p:spPr>
          <a:xfrm>
            <a:off x="0" y="3231561"/>
            <a:ext cx="4644572" cy="2269353"/>
          </a:xfrm>
          <a:prstGeom prst="rect">
            <a:avLst/>
          </a:prstGeom>
          <a:solidFill>
            <a:srgbClr val="00B05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500" b="1" dirty="0" smtClean="0">
                <a:solidFill>
                  <a:schemeClr val="bg1"/>
                </a:solidFill>
              </a:rPr>
              <a:t>Fundiranje na deponijama</a:t>
            </a:r>
          </a:p>
          <a:p>
            <a:pPr marL="342900" indent="-342900">
              <a:buFont typeface="Wingdings" panose="05000000000000000000" pitchFamily="2" charset="2"/>
              <a:buChar char="§"/>
            </a:pPr>
            <a:r>
              <a:rPr lang="sr-Latn-ME" sz="1500" dirty="0" smtClean="0">
                <a:solidFill>
                  <a:schemeClr val="bg1"/>
                </a:solidFill>
              </a:rPr>
              <a:t>Gdje je otpad ( lokacija, debljina)</a:t>
            </a:r>
          </a:p>
          <a:p>
            <a:pPr marL="342900" indent="-342900">
              <a:buFont typeface="Wingdings" panose="05000000000000000000" pitchFamily="2" charset="2"/>
              <a:buChar char="§"/>
            </a:pPr>
            <a:r>
              <a:rPr lang="sr-Latn-ME" sz="1500" dirty="0" smtClean="0">
                <a:solidFill>
                  <a:schemeClr val="bg1"/>
                </a:solidFill>
              </a:rPr>
              <a:t>Karakteristike otpada</a:t>
            </a:r>
            <a:endParaRPr lang="en-US" sz="1500" dirty="0" smtClean="0">
              <a:solidFill>
                <a:schemeClr val="bg1"/>
              </a:solidFill>
            </a:endParaRPr>
          </a:p>
          <a:p>
            <a:pPr marL="342900" indent="-342900">
              <a:buFont typeface="Wingdings" panose="05000000000000000000" pitchFamily="2" charset="2"/>
              <a:buChar char="§"/>
            </a:pPr>
            <a:r>
              <a:rPr lang="sr-Latn-ME" sz="1500" dirty="0" smtClean="0">
                <a:solidFill>
                  <a:schemeClr val="bg1"/>
                </a:solidFill>
              </a:rPr>
              <a:t>Koliko je star otpad  ( istorija sleganja )</a:t>
            </a:r>
          </a:p>
        </p:txBody>
      </p:sp>
      <p:pic>
        <p:nvPicPr>
          <p:cNvPr id="9" name="Picture 8"/>
          <p:cNvPicPr>
            <a:picLocks noChangeAspect="1"/>
          </p:cNvPicPr>
          <p:nvPr/>
        </p:nvPicPr>
        <p:blipFill>
          <a:blip r:embed="rId4"/>
          <a:stretch>
            <a:fillRect/>
          </a:stretch>
        </p:blipFill>
        <p:spPr>
          <a:xfrm>
            <a:off x="4972715" y="1373946"/>
            <a:ext cx="4635741" cy="2158266"/>
          </a:xfrm>
          <a:prstGeom prst="rect">
            <a:avLst/>
          </a:prstGeom>
        </p:spPr>
      </p:pic>
      <p:sp>
        <p:nvSpPr>
          <p:cNvPr id="10" name="Content Placeholder 2"/>
          <p:cNvSpPr txBox="1">
            <a:spLocks/>
          </p:cNvSpPr>
          <p:nvPr/>
        </p:nvSpPr>
        <p:spPr>
          <a:xfrm>
            <a:off x="9681030" y="1809161"/>
            <a:ext cx="2365828" cy="846953"/>
          </a:xfrm>
          <a:prstGeom prst="rect">
            <a:avLst/>
          </a:prstGeom>
          <a:solidFill>
            <a:srgbClr val="00B050"/>
          </a:solidFill>
          <a:effectLst>
            <a:outerShdw blurRad="50800" dist="38100" dir="8100000" sx="103000" sy="103000" algn="tr"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500" b="1" dirty="0" smtClean="0">
                <a:solidFill>
                  <a:schemeClr val="bg1"/>
                </a:solidFill>
              </a:rPr>
              <a:t>Ukupno </a:t>
            </a:r>
            <a:r>
              <a:rPr lang="sr-Latn-ME" sz="1500" b="1" dirty="0" smtClean="0">
                <a:solidFill>
                  <a:schemeClr val="bg1"/>
                </a:solidFill>
              </a:rPr>
              <a:t>sl</a:t>
            </a:r>
            <a:r>
              <a:rPr lang="en-US" sz="1500" b="1" dirty="0" err="1" smtClean="0">
                <a:solidFill>
                  <a:schemeClr val="bg1"/>
                </a:solidFill>
              </a:rPr>
              <a:t>ij</a:t>
            </a:r>
            <a:r>
              <a:rPr lang="sr-Latn-ME" sz="1500" b="1" dirty="0" smtClean="0">
                <a:solidFill>
                  <a:schemeClr val="bg1"/>
                </a:solidFill>
              </a:rPr>
              <a:t>eganje </a:t>
            </a:r>
            <a:r>
              <a:rPr lang="sr-Latn-ME" sz="1500" b="1" dirty="0" smtClean="0">
                <a:solidFill>
                  <a:schemeClr val="bg1"/>
                </a:solidFill>
              </a:rPr>
              <a:t>u toku vremena 10-30%</a:t>
            </a:r>
            <a:endParaRPr lang="sr-Latn-ME" sz="1500" dirty="0" smtClean="0">
              <a:solidFill>
                <a:schemeClr val="bg1"/>
              </a:solidFill>
            </a:endParaRPr>
          </a:p>
        </p:txBody>
      </p:sp>
      <p:sp>
        <p:nvSpPr>
          <p:cNvPr id="12" name="Content Placeholder 2"/>
          <p:cNvSpPr txBox="1">
            <a:spLocks/>
          </p:cNvSpPr>
          <p:nvPr/>
        </p:nvSpPr>
        <p:spPr>
          <a:xfrm>
            <a:off x="8940800" y="3768590"/>
            <a:ext cx="2772229" cy="846953"/>
          </a:xfrm>
          <a:prstGeom prst="rect">
            <a:avLst/>
          </a:prstGeom>
          <a:solidFill>
            <a:srgbClr val="00B050"/>
          </a:solidFill>
          <a:effectLst>
            <a:outerShdw blurRad="50800" dist="38100" dir="8100000" sx="103000" sy="103000" algn="tr"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500" b="1" dirty="0" smtClean="0">
                <a:solidFill>
                  <a:schemeClr val="bg1"/>
                </a:solidFill>
              </a:rPr>
              <a:t>Sleganje u toku vremena – diferencijalno sleganje</a:t>
            </a:r>
            <a:endParaRPr lang="sr-Latn-ME" sz="1500" dirty="0" smtClean="0">
              <a:solidFill>
                <a:schemeClr val="bg1"/>
              </a:solidFill>
            </a:endParaRPr>
          </a:p>
        </p:txBody>
      </p:sp>
      <p:sp>
        <p:nvSpPr>
          <p:cNvPr id="14" name="Content Placeholder 2"/>
          <p:cNvSpPr txBox="1">
            <a:spLocks/>
          </p:cNvSpPr>
          <p:nvPr/>
        </p:nvSpPr>
        <p:spPr>
          <a:xfrm>
            <a:off x="2400300" y="1859961"/>
            <a:ext cx="7067550" cy="3416889"/>
          </a:xfrm>
          <a:prstGeom prst="rect">
            <a:avLst/>
          </a:prstGeom>
          <a:solidFill>
            <a:srgbClr val="7030A0"/>
          </a:solidFill>
          <a:effectLst>
            <a:outerShdw blurRad="50800" dist="38100" dir="8100000" sx="103000" sy="103000" algn="tr"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500" b="1" dirty="0" smtClean="0">
                <a:solidFill>
                  <a:schemeClr val="bg1"/>
                </a:solidFill>
              </a:rPr>
              <a:t>Upravljanje </a:t>
            </a:r>
            <a:r>
              <a:rPr lang="sr-Latn-ME" sz="1500" b="1" dirty="0" smtClean="0">
                <a:solidFill>
                  <a:schemeClr val="bg1"/>
                </a:solidFill>
              </a:rPr>
              <a:t>sl</a:t>
            </a:r>
            <a:r>
              <a:rPr lang="en-US" sz="1500" b="1" dirty="0" err="1" smtClean="0">
                <a:solidFill>
                  <a:schemeClr val="bg1"/>
                </a:solidFill>
              </a:rPr>
              <a:t>ij</a:t>
            </a:r>
            <a:r>
              <a:rPr lang="sr-Latn-ME" sz="1500" b="1" dirty="0" smtClean="0">
                <a:solidFill>
                  <a:schemeClr val="bg1"/>
                </a:solidFill>
              </a:rPr>
              <a:t>eganjem</a:t>
            </a:r>
            <a:endParaRPr lang="sr-Latn-ME" sz="1500" b="1" dirty="0" smtClean="0">
              <a:solidFill>
                <a:schemeClr val="bg1"/>
              </a:solidFill>
            </a:endParaRPr>
          </a:p>
          <a:p>
            <a:pPr marL="342900" indent="-342900">
              <a:buFont typeface="Wingdings" panose="05000000000000000000" pitchFamily="2" charset="2"/>
              <a:buChar char="§"/>
            </a:pPr>
            <a:r>
              <a:rPr lang="sr-Latn-ME" sz="1500" dirty="0" smtClean="0">
                <a:solidFill>
                  <a:schemeClr val="bg1"/>
                </a:solidFill>
              </a:rPr>
              <a:t>Poboljšanje tla ( predopterećenje, dubinska dinamička kompakcija)</a:t>
            </a:r>
          </a:p>
          <a:p>
            <a:pPr marL="342900" indent="-342900">
              <a:buFont typeface="Wingdings" panose="05000000000000000000" pitchFamily="2" charset="2"/>
              <a:buChar char="§"/>
            </a:pPr>
            <a:r>
              <a:rPr lang="sr-Latn-ME" sz="1500" dirty="0" smtClean="0">
                <a:solidFill>
                  <a:schemeClr val="bg1"/>
                </a:solidFill>
              </a:rPr>
              <a:t>Uklanjanje i zamjena otpada kvalitetnim nasipom ( djelimično ili u potpunosti)</a:t>
            </a:r>
            <a:endParaRPr lang="en-US" sz="1500" dirty="0" smtClean="0">
              <a:solidFill>
                <a:schemeClr val="bg1"/>
              </a:solidFill>
            </a:endParaRPr>
          </a:p>
          <a:p>
            <a:pPr marL="342900" indent="-342900">
              <a:buFont typeface="Wingdings" panose="05000000000000000000" pitchFamily="2" charset="2"/>
              <a:buChar char="§"/>
            </a:pPr>
            <a:r>
              <a:rPr lang="sr-Latn-ME" sz="1500" dirty="0" smtClean="0">
                <a:solidFill>
                  <a:schemeClr val="bg1"/>
                </a:solidFill>
              </a:rPr>
              <a:t>Ojačanje ( armiranje geomrežama)</a:t>
            </a:r>
          </a:p>
          <a:p>
            <a:pPr marL="342900" indent="-342900">
              <a:buFont typeface="Wingdings" panose="05000000000000000000" pitchFamily="2" charset="2"/>
              <a:buChar char="§"/>
            </a:pPr>
            <a:r>
              <a:rPr lang="sr-Latn-ME" sz="1500" dirty="0" smtClean="0">
                <a:solidFill>
                  <a:schemeClr val="bg1"/>
                </a:solidFill>
              </a:rPr>
              <a:t>plitki fundamenti</a:t>
            </a:r>
          </a:p>
          <a:p>
            <a:pPr marL="342900" indent="-342900">
              <a:buFont typeface="Wingdings" panose="05000000000000000000" pitchFamily="2" charset="2"/>
              <a:buChar char="§"/>
            </a:pPr>
            <a:r>
              <a:rPr lang="sr-Latn-ME" sz="1500" dirty="0" smtClean="0">
                <a:solidFill>
                  <a:schemeClr val="bg1"/>
                </a:solidFill>
              </a:rPr>
              <a:t>duboki fundamenti</a:t>
            </a:r>
          </a:p>
        </p:txBody>
      </p:sp>
    </p:spTree>
    <p:extLst>
      <p:ext uri="{BB962C8B-B14F-4D97-AF65-F5344CB8AC3E}">
        <p14:creationId xmlns:p14="http://schemas.microsoft.com/office/powerpoint/2010/main" val="3376025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4">
                                            <p:bg/>
                                          </p:spTgt>
                                        </p:tgtEl>
                                        <p:attrNameLst>
                                          <p:attrName>style.visibility</p:attrName>
                                        </p:attrNameLst>
                                      </p:cBhvr>
                                      <p:to>
                                        <p:strVal val="visible"/>
                                      </p:to>
                                    </p:set>
                                    <p:anim calcmode="lin" valueType="num">
                                      <p:cBhvr>
                                        <p:cTn id="25" dur="500" fill="hold"/>
                                        <p:tgtEl>
                                          <p:spTgt spid="4">
                                            <p:bg/>
                                          </p:spTgt>
                                        </p:tgtEl>
                                        <p:attrNameLst>
                                          <p:attrName>ppt_w</p:attrName>
                                        </p:attrNameLst>
                                      </p:cBhvr>
                                      <p:tavLst>
                                        <p:tav tm="0">
                                          <p:val>
                                            <p:fltVal val="0"/>
                                          </p:val>
                                        </p:tav>
                                        <p:tav tm="100000">
                                          <p:val>
                                            <p:strVal val="#ppt_w"/>
                                          </p:val>
                                        </p:tav>
                                      </p:tavLst>
                                    </p:anim>
                                    <p:anim calcmode="lin" valueType="num">
                                      <p:cBhvr>
                                        <p:cTn id="26" dur="500" fill="hold"/>
                                        <p:tgtEl>
                                          <p:spTgt spid="4">
                                            <p:bg/>
                                          </p:spTgt>
                                        </p:tgtEl>
                                        <p:attrNameLst>
                                          <p:attrName>ppt_h</p:attrName>
                                        </p:attrNameLst>
                                      </p:cBhvr>
                                      <p:tavLst>
                                        <p:tav tm="0">
                                          <p:val>
                                            <p:fltVal val="0"/>
                                          </p:val>
                                        </p:tav>
                                        <p:tav tm="100000">
                                          <p:val>
                                            <p:strVal val="#ppt_h"/>
                                          </p:val>
                                        </p:tav>
                                      </p:tavLst>
                                    </p:anim>
                                    <p:animEffect transition="in" filter="fade">
                                      <p:cBhvr>
                                        <p:cTn id="27" dur="500"/>
                                        <p:tgtEl>
                                          <p:spTgt spid="4">
                                            <p:bg/>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 calcmode="lin" valueType="num">
                                      <p:cBhvr>
                                        <p:cTn id="3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4">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anim calcmode="lin" valueType="num">
                                      <p:cBhvr>
                                        <p:cTn id="3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40"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41" dur="500"/>
                                        <p:tgtEl>
                                          <p:spTgt spid="4">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4">
                                            <p:txEl>
                                              <p:pRg st="2" end="2"/>
                                            </p:txEl>
                                          </p:spTgt>
                                        </p:tgtEl>
                                        <p:attrNameLst>
                                          <p:attrName>style.visibility</p:attrName>
                                        </p:attrNameLst>
                                      </p:cBhvr>
                                      <p:to>
                                        <p:strVal val="visible"/>
                                      </p:to>
                                    </p:set>
                                    <p:anim calcmode="lin" valueType="num">
                                      <p:cBhvr>
                                        <p:cTn id="46"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47"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48" dur="500"/>
                                        <p:tgtEl>
                                          <p:spTgt spid="4">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7">
                                            <p:bg/>
                                          </p:spTgt>
                                        </p:tgtEl>
                                        <p:attrNameLst>
                                          <p:attrName>style.visibility</p:attrName>
                                        </p:attrNameLst>
                                      </p:cBhvr>
                                      <p:to>
                                        <p:strVal val="visible"/>
                                      </p:to>
                                    </p:set>
                                    <p:anim calcmode="lin" valueType="num">
                                      <p:cBhvr>
                                        <p:cTn id="53" dur="500" fill="hold"/>
                                        <p:tgtEl>
                                          <p:spTgt spid="7">
                                            <p:bg/>
                                          </p:spTgt>
                                        </p:tgtEl>
                                        <p:attrNameLst>
                                          <p:attrName>ppt_w</p:attrName>
                                        </p:attrNameLst>
                                      </p:cBhvr>
                                      <p:tavLst>
                                        <p:tav tm="0">
                                          <p:val>
                                            <p:fltVal val="0"/>
                                          </p:val>
                                        </p:tav>
                                        <p:tav tm="100000">
                                          <p:val>
                                            <p:strVal val="#ppt_w"/>
                                          </p:val>
                                        </p:tav>
                                      </p:tavLst>
                                    </p:anim>
                                    <p:anim calcmode="lin" valueType="num">
                                      <p:cBhvr>
                                        <p:cTn id="54" dur="500" fill="hold"/>
                                        <p:tgtEl>
                                          <p:spTgt spid="7">
                                            <p:bg/>
                                          </p:spTgt>
                                        </p:tgtEl>
                                        <p:attrNameLst>
                                          <p:attrName>ppt_h</p:attrName>
                                        </p:attrNameLst>
                                      </p:cBhvr>
                                      <p:tavLst>
                                        <p:tav tm="0">
                                          <p:val>
                                            <p:fltVal val="0"/>
                                          </p:val>
                                        </p:tav>
                                        <p:tav tm="100000">
                                          <p:val>
                                            <p:strVal val="#ppt_h"/>
                                          </p:val>
                                        </p:tav>
                                      </p:tavLst>
                                    </p:anim>
                                    <p:animEffect transition="in" filter="fade">
                                      <p:cBhvr>
                                        <p:cTn id="55" dur="500"/>
                                        <p:tgtEl>
                                          <p:spTgt spid="7">
                                            <p:bg/>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7">
                                            <p:txEl>
                                              <p:pRg st="0" end="0"/>
                                            </p:txEl>
                                          </p:spTgt>
                                        </p:tgtEl>
                                        <p:attrNameLst>
                                          <p:attrName>style.visibility</p:attrName>
                                        </p:attrNameLst>
                                      </p:cBhvr>
                                      <p:to>
                                        <p:strVal val="visible"/>
                                      </p:to>
                                    </p:set>
                                    <p:anim calcmode="lin" valueType="num">
                                      <p:cBhvr>
                                        <p:cTn id="60"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61" dur="5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62" dur="500"/>
                                        <p:tgtEl>
                                          <p:spTgt spid="7">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7">
                                            <p:txEl>
                                              <p:pRg st="1" end="1"/>
                                            </p:txEl>
                                          </p:spTgt>
                                        </p:tgtEl>
                                        <p:attrNameLst>
                                          <p:attrName>style.visibility</p:attrName>
                                        </p:attrNameLst>
                                      </p:cBhvr>
                                      <p:to>
                                        <p:strVal val="visible"/>
                                      </p:to>
                                    </p:set>
                                    <p:anim calcmode="lin" valueType="num">
                                      <p:cBhvr>
                                        <p:cTn id="67"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68" dur="5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69" dur="500"/>
                                        <p:tgtEl>
                                          <p:spTgt spid="7">
                                            <p:txEl>
                                              <p:pRg st="1" end="1"/>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7">
                                            <p:txEl>
                                              <p:pRg st="2" end="2"/>
                                            </p:txEl>
                                          </p:spTgt>
                                        </p:tgtEl>
                                        <p:attrNameLst>
                                          <p:attrName>style.visibility</p:attrName>
                                        </p:attrNameLst>
                                      </p:cBhvr>
                                      <p:to>
                                        <p:strVal val="visible"/>
                                      </p:to>
                                    </p:set>
                                    <p:anim calcmode="lin" valueType="num">
                                      <p:cBhvr>
                                        <p:cTn id="74"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75" dur="500" fill="hold"/>
                                        <p:tgtEl>
                                          <p:spTgt spid="7">
                                            <p:txEl>
                                              <p:pRg st="2" end="2"/>
                                            </p:txEl>
                                          </p:spTgt>
                                        </p:tgtEl>
                                        <p:attrNameLst>
                                          <p:attrName>ppt_h</p:attrName>
                                        </p:attrNameLst>
                                      </p:cBhvr>
                                      <p:tavLst>
                                        <p:tav tm="0">
                                          <p:val>
                                            <p:fltVal val="0"/>
                                          </p:val>
                                        </p:tav>
                                        <p:tav tm="100000">
                                          <p:val>
                                            <p:strVal val="#ppt_h"/>
                                          </p:val>
                                        </p:tav>
                                      </p:tavLst>
                                    </p:anim>
                                    <p:animEffect transition="in" filter="fade">
                                      <p:cBhvr>
                                        <p:cTn id="76" dur="500"/>
                                        <p:tgtEl>
                                          <p:spTgt spid="7">
                                            <p:txEl>
                                              <p:pRg st="2" end="2"/>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7">
                                            <p:txEl>
                                              <p:pRg st="3" end="3"/>
                                            </p:txEl>
                                          </p:spTgt>
                                        </p:tgtEl>
                                        <p:attrNameLst>
                                          <p:attrName>style.visibility</p:attrName>
                                        </p:attrNameLst>
                                      </p:cBhvr>
                                      <p:to>
                                        <p:strVal val="visible"/>
                                      </p:to>
                                    </p:set>
                                    <p:anim calcmode="lin" valueType="num">
                                      <p:cBhvr>
                                        <p:cTn id="8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82" dur="500" fill="hold"/>
                                        <p:tgtEl>
                                          <p:spTgt spid="7">
                                            <p:txEl>
                                              <p:pRg st="3" end="3"/>
                                            </p:txEl>
                                          </p:spTgt>
                                        </p:tgtEl>
                                        <p:attrNameLst>
                                          <p:attrName>ppt_h</p:attrName>
                                        </p:attrNameLst>
                                      </p:cBhvr>
                                      <p:tavLst>
                                        <p:tav tm="0">
                                          <p:val>
                                            <p:fltVal val="0"/>
                                          </p:val>
                                        </p:tav>
                                        <p:tav tm="100000">
                                          <p:val>
                                            <p:strVal val="#ppt_h"/>
                                          </p:val>
                                        </p:tav>
                                      </p:tavLst>
                                    </p:anim>
                                    <p:animEffect transition="in" filter="fade">
                                      <p:cBhvr>
                                        <p:cTn id="83" dur="500"/>
                                        <p:tgtEl>
                                          <p:spTgt spid="7">
                                            <p:txEl>
                                              <p:pRg st="3" end="3"/>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nodeType="clickEffect">
                                  <p:stCondLst>
                                    <p:cond delay="0"/>
                                  </p:stCondLst>
                                  <p:childTnLst>
                                    <p:set>
                                      <p:cBhvr>
                                        <p:cTn id="87" dur="1" fill="hold">
                                          <p:stCondLst>
                                            <p:cond delay="0"/>
                                          </p:stCondLst>
                                        </p:cTn>
                                        <p:tgtEl>
                                          <p:spTgt spid="9"/>
                                        </p:tgtEl>
                                        <p:attrNameLst>
                                          <p:attrName>style.visibility</p:attrName>
                                        </p:attrNameLst>
                                      </p:cBhvr>
                                      <p:to>
                                        <p:strVal val="visible"/>
                                      </p:to>
                                    </p:set>
                                    <p:anim calcmode="lin" valueType="num">
                                      <p:cBhvr>
                                        <p:cTn id="88" dur="500" fill="hold"/>
                                        <p:tgtEl>
                                          <p:spTgt spid="9"/>
                                        </p:tgtEl>
                                        <p:attrNameLst>
                                          <p:attrName>ppt_w</p:attrName>
                                        </p:attrNameLst>
                                      </p:cBhvr>
                                      <p:tavLst>
                                        <p:tav tm="0">
                                          <p:val>
                                            <p:fltVal val="0"/>
                                          </p:val>
                                        </p:tav>
                                        <p:tav tm="100000">
                                          <p:val>
                                            <p:strVal val="#ppt_w"/>
                                          </p:val>
                                        </p:tav>
                                      </p:tavLst>
                                    </p:anim>
                                    <p:anim calcmode="lin" valueType="num">
                                      <p:cBhvr>
                                        <p:cTn id="89" dur="500" fill="hold"/>
                                        <p:tgtEl>
                                          <p:spTgt spid="9"/>
                                        </p:tgtEl>
                                        <p:attrNameLst>
                                          <p:attrName>ppt_h</p:attrName>
                                        </p:attrNameLst>
                                      </p:cBhvr>
                                      <p:tavLst>
                                        <p:tav tm="0">
                                          <p:val>
                                            <p:fltVal val="0"/>
                                          </p:val>
                                        </p:tav>
                                        <p:tav tm="100000">
                                          <p:val>
                                            <p:strVal val="#ppt_h"/>
                                          </p:val>
                                        </p:tav>
                                      </p:tavLst>
                                    </p:anim>
                                    <p:animEffect transition="in" filter="fade">
                                      <p:cBhvr>
                                        <p:cTn id="90" dur="500"/>
                                        <p:tgtEl>
                                          <p:spTgt spid="9"/>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0"/>
                                        </p:tgtEl>
                                        <p:attrNameLst>
                                          <p:attrName>style.visibility</p:attrName>
                                        </p:attrNameLst>
                                      </p:cBhvr>
                                      <p:to>
                                        <p:strVal val="visible"/>
                                      </p:to>
                                    </p:set>
                                    <p:anim calcmode="lin" valueType="num">
                                      <p:cBhvr additive="base">
                                        <p:cTn id="95" dur="500" fill="hold"/>
                                        <p:tgtEl>
                                          <p:spTgt spid="10"/>
                                        </p:tgtEl>
                                        <p:attrNameLst>
                                          <p:attrName>ppt_x</p:attrName>
                                        </p:attrNameLst>
                                      </p:cBhvr>
                                      <p:tavLst>
                                        <p:tav tm="0">
                                          <p:val>
                                            <p:strVal val="#ppt_x"/>
                                          </p:val>
                                        </p:tav>
                                        <p:tav tm="100000">
                                          <p:val>
                                            <p:strVal val="#ppt_x"/>
                                          </p:val>
                                        </p:tav>
                                      </p:tavLst>
                                    </p:anim>
                                    <p:anim calcmode="lin" valueType="num">
                                      <p:cBhvr additive="base">
                                        <p:cTn id="9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nodeType="click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additive="base">
                                        <p:cTn id="101" dur="500" fill="hold"/>
                                        <p:tgtEl>
                                          <p:spTgt spid="11"/>
                                        </p:tgtEl>
                                        <p:attrNameLst>
                                          <p:attrName>ppt_x</p:attrName>
                                        </p:attrNameLst>
                                      </p:cBhvr>
                                      <p:tavLst>
                                        <p:tav tm="0">
                                          <p:val>
                                            <p:strVal val="#ppt_x"/>
                                          </p:val>
                                        </p:tav>
                                        <p:tav tm="100000">
                                          <p:val>
                                            <p:strVal val="#ppt_x"/>
                                          </p:val>
                                        </p:tav>
                                      </p:tavLst>
                                    </p:anim>
                                    <p:anim calcmode="lin" valueType="num">
                                      <p:cBhvr additive="base">
                                        <p:cTn id="10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12"/>
                                        </p:tgtEl>
                                        <p:attrNameLst>
                                          <p:attrName>style.visibility</p:attrName>
                                        </p:attrNameLst>
                                      </p:cBhvr>
                                      <p:to>
                                        <p:strVal val="visible"/>
                                      </p:to>
                                    </p:set>
                                    <p:anim calcmode="lin" valueType="num">
                                      <p:cBhvr additive="base">
                                        <p:cTn id="107" dur="500" fill="hold"/>
                                        <p:tgtEl>
                                          <p:spTgt spid="12"/>
                                        </p:tgtEl>
                                        <p:attrNameLst>
                                          <p:attrName>ppt_x</p:attrName>
                                        </p:attrNameLst>
                                      </p:cBhvr>
                                      <p:tavLst>
                                        <p:tav tm="0">
                                          <p:val>
                                            <p:strVal val="#ppt_x"/>
                                          </p:val>
                                        </p:tav>
                                        <p:tav tm="100000">
                                          <p:val>
                                            <p:strVal val="#ppt_x"/>
                                          </p:val>
                                        </p:tav>
                                      </p:tavLst>
                                    </p:anim>
                                    <p:anim calcmode="lin" valueType="num">
                                      <p:cBhvr additive="base">
                                        <p:cTn id="10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14">
                                            <p:bg/>
                                          </p:spTgt>
                                        </p:tgtEl>
                                        <p:attrNameLst>
                                          <p:attrName>style.visibility</p:attrName>
                                        </p:attrNameLst>
                                      </p:cBhvr>
                                      <p:to>
                                        <p:strVal val="visible"/>
                                      </p:to>
                                    </p:set>
                                    <p:anim calcmode="lin" valueType="num">
                                      <p:cBhvr>
                                        <p:cTn id="113" dur="500" fill="hold"/>
                                        <p:tgtEl>
                                          <p:spTgt spid="14">
                                            <p:bg/>
                                          </p:spTgt>
                                        </p:tgtEl>
                                        <p:attrNameLst>
                                          <p:attrName>ppt_w</p:attrName>
                                        </p:attrNameLst>
                                      </p:cBhvr>
                                      <p:tavLst>
                                        <p:tav tm="0">
                                          <p:val>
                                            <p:fltVal val="0"/>
                                          </p:val>
                                        </p:tav>
                                        <p:tav tm="100000">
                                          <p:val>
                                            <p:strVal val="#ppt_w"/>
                                          </p:val>
                                        </p:tav>
                                      </p:tavLst>
                                    </p:anim>
                                    <p:anim calcmode="lin" valueType="num">
                                      <p:cBhvr>
                                        <p:cTn id="114" dur="500" fill="hold"/>
                                        <p:tgtEl>
                                          <p:spTgt spid="14">
                                            <p:bg/>
                                          </p:spTgt>
                                        </p:tgtEl>
                                        <p:attrNameLst>
                                          <p:attrName>ppt_h</p:attrName>
                                        </p:attrNameLst>
                                      </p:cBhvr>
                                      <p:tavLst>
                                        <p:tav tm="0">
                                          <p:val>
                                            <p:fltVal val="0"/>
                                          </p:val>
                                        </p:tav>
                                        <p:tav tm="100000">
                                          <p:val>
                                            <p:strVal val="#ppt_h"/>
                                          </p:val>
                                        </p:tav>
                                      </p:tavLst>
                                    </p:anim>
                                    <p:animEffect transition="in" filter="fade">
                                      <p:cBhvr>
                                        <p:cTn id="115" dur="500"/>
                                        <p:tgtEl>
                                          <p:spTgt spid="14">
                                            <p:bg/>
                                          </p:spTgt>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14">
                                            <p:txEl>
                                              <p:pRg st="0" end="0"/>
                                            </p:txEl>
                                          </p:spTgt>
                                        </p:tgtEl>
                                        <p:attrNameLst>
                                          <p:attrName>style.visibility</p:attrName>
                                        </p:attrNameLst>
                                      </p:cBhvr>
                                      <p:to>
                                        <p:strVal val="visible"/>
                                      </p:to>
                                    </p:set>
                                    <p:anim calcmode="lin" valueType="num">
                                      <p:cBhvr>
                                        <p:cTn id="120"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121"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122" dur="500"/>
                                        <p:tgtEl>
                                          <p:spTgt spid="14">
                                            <p:txEl>
                                              <p:pRg st="0" end="0"/>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53" presetClass="entr" presetSubtype="16" fill="hold" grpId="0" nodeType="clickEffect">
                                  <p:stCondLst>
                                    <p:cond delay="0"/>
                                  </p:stCondLst>
                                  <p:childTnLst>
                                    <p:set>
                                      <p:cBhvr>
                                        <p:cTn id="126" dur="1" fill="hold">
                                          <p:stCondLst>
                                            <p:cond delay="0"/>
                                          </p:stCondLst>
                                        </p:cTn>
                                        <p:tgtEl>
                                          <p:spTgt spid="14">
                                            <p:txEl>
                                              <p:pRg st="1" end="1"/>
                                            </p:txEl>
                                          </p:spTgt>
                                        </p:tgtEl>
                                        <p:attrNameLst>
                                          <p:attrName>style.visibility</p:attrName>
                                        </p:attrNameLst>
                                      </p:cBhvr>
                                      <p:to>
                                        <p:strVal val="visible"/>
                                      </p:to>
                                    </p:set>
                                    <p:anim calcmode="lin" valueType="num">
                                      <p:cBhvr>
                                        <p:cTn id="127" dur="500" fill="hold"/>
                                        <p:tgtEl>
                                          <p:spTgt spid="14">
                                            <p:txEl>
                                              <p:pRg st="1" end="1"/>
                                            </p:txEl>
                                          </p:spTgt>
                                        </p:tgtEl>
                                        <p:attrNameLst>
                                          <p:attrName>ppt_w</p:attrName>
                                        </p:attrNameLst>
                                      </p:cBhvr>
                                      <p:tavLst>
                                        <p:tav tm="0">
                                          <p:val>
                                            <p:fltVal val="0"/>
                                          </p:val>
                                        </p:tav>
                                        <p:tav tm="100000">
                                          <p:val>
                                            <p:strVal val="#ppt_w"/>
                                          </p:val>
                                        </p:tav>
                                      </p:tavLst>
                                    </p:anim>
                                    <p:anim calcmode="lin" valueType="num">
                                      <p:cBhvr>
                                        <p:cTn id="128" dur="500" fill="hold"/>
                                        <p:tgtEl>
                                          <p:spTgt spid="14">
                                            <p:txEl>
                                              <p:pRg st="1" end="1"/>
                                            </p:txEl>
                                          </p:spTgt>
                                        </p:tgtEl>
                                        <p:attrNameLst>
                                          <p:attrName>ppt_h</p:attrName>
                                        </p:attrNameLst>
                                      </p:cBhvr>
                                      <p:tavLst>
                                        <p:tav tm="0">
                                          <p:val>
                                            <p:fltVal val="0"/>
                                          </p:val>
                                        </p:tav>
                                        <p:tav tm="100000">
                                          <p:val>
                                            <p:strVal val="#ppt_h"/>
                                          </p:val>
                                        </p:tav>
                                      </p:tavLst>
                                    </p:anim>
                                    <p:animEffect transition="in" filter="fade">
                                      <p:cBhvr>
                                        <p:cTn id="129" dur="500"/>
                                        <p:tgtEl>
                                          <p:spTgt spid="14">
                                            <p:txEl>
                                              <p:pRg st="1" end="1"/>
                                            </p:txEl>
                                          </p:spTgt>
                                        </p:tgtEl>
                                      </p:cBhvr>
                                    </p:animEffect>
                                  </p:childTnLst>
                                </p:cTn>
                              </p:par>
                            </p:childTnLst>
                          </p:cTn>
                        </p:par>
                      </p:childTnLst>
                    </p:cTn>
                  </p:par>
                  <p:par>
                    <p:cTn id="130" fill="hold">
                      <p:stCondLst>
                        <p:cond delay="indefinite"/>
                      </p:stCondLst>
                      <p:childTnLst>
                        <p:par>
                          <p:cTn id="131" fill="hold">
                            <p:stCondLst>
                              <p:cond delay="0"/>
                            </p:stCondLst>
                            <p:childTnLst>
                              <p:par>
                                <p:cTn id="132" presetID="53" presetClass="entr" presetSubtype="16" fill="hold" grpId="0" nodeType="clickEffect">
                                  <p:stCondLst>
                                    <p:cond delay="0"/>
                                  </p:stCondLst>
                                  <p:childTnLst>
                                    <p:set>
                                      <p:cBhvr>
                                        <p:cTn id="133" dur="1" fill="hold">
                                          <p:stCondLst>
                                            <p:cond delay="0"/>
                                          </p:stCondLst>
                                        </p:cTn>
                                        <p:tgtEl>
                                          <p:spTgt spid="14">
                                            <p:txEl>
                                              <p:pRg st="2" end="2"/>
                                            </p:txEl>
                                          </p:spTgt>
                                        </p:tgtEl>
                                        <p:attrNameLst>
                                          <p:attrName>style.visibility</p:attrName>
                                        </p:attrNameLst>
                                      </p:cBhvr>
                                      <p:to>
                                        <p:strVal val="visible"/>
                                      </p:to>
                                    </p:set>
                                    <p:anim calcmode="lin" valueType="num">
                                      <p:cBhvr>
                                        <p:cTn id="134" dur="500" fill="hold"/>
                                        <p:tgtEl>
                                          <p:spTgt spid="14">
                                            <p:txEl>
                                              <p:pRg st="2" end="2"/>
                                            </p:txEl>
                                          </p:spTgt>
                                        </p:tgtEl>
                                        <p:attrNameLst>
                                          <p:attrName>ppt_w</p:attrName>
                                        </p:attrNameLst>
                                      </p:cBhvr>
                                      <p:tavLst>
                                        <p:tav tm="0">
                                          <p:val>
                                            <p:fltVal val="0"/>
                                          </p:val>
                                        </p:tav>
                                        <p:tav tm="100000">
                                          <p:val>
                                            <p:strVal val="#ppt_w"/>
                                          </p:val>
                                        </p:tav>
                                      </p:tavLst>
                                    </p:anim>
                                    <p:anim calcmode="lin" valueType="num">
                                      <p:cBhvr>
                                        <p:cTn id="135" dur="500" fill="hold"/>
                                        <p:tgtEl>
                                          <p:spTgt spid="14">
                                            <p:txEl>
                                              <p:pRg st="2" end="2"/>
                                            </p:txEl>
                                          </p:spTgt>
                                        </p:tgtEl>
                                        <p:attrNameLst>
                                          <p:attrName>ppt_h</p:attrName>
                                        </p:attrNameLst>
                                      </p:cBhvr>
                                      <p:tavLst>
                                        <p:tav tm="0">
                                          <p:val>
                                            <p:fltVal val="0"/>
                                          </p:val>
                                        </p:tav>
                                        <p:tav tm="100000">
                                          <p:val>
                                            <p:strVal val="#ppt_h"/>
                                          </p:val>
                                        </p:tav>
                                      </p:tavLst>
                                    </p:anim>
                                    <p:animEffect transition="in" filter="fade">
                                      <p:cBhvr>
                                        <p:cTn id="136" dur="500"/>
                                        <p:tgtEl>
                                          <p:spTgt spid="14">
                                            <p:txEl>
                                              <p:pRg st="2" end="2"/>
                                            </p:txEl>
                                          </p:spTgt>
                                        </p:tgtEl>
                                      </p:cBhvr>
                                    </p:animEffect>
                                  </p:childTnLst>
                                </p:cTn>
                              </p:par>
                            </p:childTnLst>
                          </p:cTn>
                        </p:par>
                      </p:childTnLst>
                    </p:cTn>
                  </p:par>
                  <p:par>
                    <p:cTn id="137" fill="hold">
                      <p:stCondLst>
                        <p:cond delay="indefinite"/>
                      </p:stCondLst>
                      <p:childTnLst>
                        <p:par>
                          <p:cTn id="138" fill="hold">
                            <p:stCondLst>
                              <p:cond delay="0"/>
                            </p:stCondLst>
                            <p:childTnLst>
                              <p:par>
                                <p:cTn id="139" presetID="53" presetClass="entr" presetSubtype="16" fill="hold" grpId="0" nodeType="clickEffect">
                                  <p:stCondLst>
                                    <p:cond delay="0"/>
                                  </p:stCondLst>
                                  <p:childTnLst>
                                    <p:set>
                                      <p:cBhvr>
                                        <p:cTn id="140" dur="1" fill="hold">
                                          <p:stCondLst>
                                            <p:cond delay="0"/>
                                          </p:stCondLst>
                                        </p:cTn>
                                        <p:tgtEl>
                                          <p:spTgt spid="14">
                                            <p:txEl>
                                              <p:pRg st="3" end="3"/>
                                            </p:txEl>
                                          </p:spTgt>
                                        </p:tgtEl>
                                        <p:attrNameLst>
                                          <p:attrName>style.visibility</p:attrName>
                                        </p:attrNameLst>
                                      </p:cBhvr>
                                      <p:to>
                                        <p:strVal val="visible"/>
                                      </p:to>
                                    </p:set>
                                    <p:anim calcmode="lin" valueType="num">
                                      <p:cBhvr>
                                        <p:cTn id="141" dur="500" fill="hold"/>
                                        <p:tgtEl>
                                          <p:spTgt spid="14">
                                            <p:txEl>
                                              <p:pRg st="3" end="3"/>
                                            </p:txEl>
                                          </p:spTgt>
                                        </p:tgtEl>
                                        <p:attrNameLst>
                                          <p:attrName>ppt_w</p:attrName>
                                        </p:attrNameLst>
                                      </p:cBhvr>
                                      <p:tavLst>
                                        <p:tav tm="0">
                                          <p:val>
                                            <p:fltVal val="0"/>
                                          </p:val>
                                        </p:tav>
                                        <p:tav tm="100000">
                                          <p:val>
                                            <p:strVal val="#ppt_w"/>
                                          </p:val>
                                        </p:tav>
                                      </p:tavLst>
                                    </p:anim>
                                    <p:anim calcmode="lin" valueType="num">
                                      <p:cBhvr>
                                        <p:cTn id="142" dur="500" fill="hold"/>
                                        <p:tgtEl>
                                          <p:spTgt spid="14">
                                            <p:txEl>
                                              <p:pRg st="3" end="3"/>
                                            </p:txEl>
                                          </p:spTgt>
                                        </p:tgtEl>
                                        <p:attrNameLst>
                                          <p:attrName>ppt_h</p:attrName>
                                        </p:attrNameLst>
                                      </p:cBhvr>
                                      <p:tavLst>
                                        <p:tav tm="0">
                                          <p:val>
                                            <p:fltVal val="0"/>
                                          </p:val>
                                        </p:tav>
                                        <p:tav tm="100000">
                                          <p:val>
                                            <p:strVal val="#ppt_h"/>
                                          </p:val>
                                        </p:tav>
                                      </p:tavLst>
                                    </p:anim>
                                    <p:animEffect transition="in" filter="fade">
                                      <p:cBhvr>
                                        <p:cTn id="143" dur="500"/>
                                        <p:tgtEl>
                                          <p:spTgt spid="14">
                                            <p:txEl>
                                              <p:pRg st="3" end="3"/>
                                            </p:txEl>
                                          </p:spTgt>
                                        </p:tgtEl>
                                      </p:cBhvr>
                                    </p:animEffect>
                                  </p:childTnLst>
                                </p:cTn>
                              </p:par>
                            </p:childTnLst>
                          </p:cTn>
                        </p:par>
                      </p:childTnLst>
                    </p:cTn>
                  </p:par>
                  <p:par>
                    <p:cTn id="144" fill="hold">
                      <p:stCondLst>
                        <p:cond delay="indefinite"/>
                      </p:stCondLst>
                      <p:childTnLst>
                        <p:par>
                          <p:cTn id="145" fill="hold">
                            <p:stCondLst>
                              <p:cond delay="0"/>
                            </p:stCondLst>
                            <p:childTnLst>
                              <p:par>
                                <p:cTn id="146" presetID="53" presetClass="entr" presetSubtype="16" fill="hold" grpId="0" nodeType="clickEffect">
                                  <p:stCondLst>
                                    <p:cond delay="0"/>
                                  </p:stCondLst>
                                  <p:childTnLst>
                                    <p:set>
                                      <p:cBhvr>
                                        <p:cTn id="147" dur="1" fill="hold">
                                          <p:stCondLst>
                                            <p:cond delay="0"/>
                                          </p:stCondLst>
                                        </p:cTn>
                                        <p:tgtEl>
                                          <p:spTgt spid="14">
                                            <p:txEl>
                                              <p:pRg st="4" end="4"/>
                                            </p:txEl>
                                          </p:spTgt>
                                        </p:tgtEl>
                                        <p:attrNameLst>
                                          <p:attrName>style.visibility</p:attrName>
                                        </p:attrNameLst>
                                      </p:cBhvr>
                                      <p:to>
                                        <p:strVal val="visible"/>
                                      </p:to>
                                    </p:set>
                                    <p:anim calcmode="lin" valueType="num">
                                      <p:cBhvr>
                                        <p:cTn id="148" dur="500" fill="hold"/>
                                        <p:tgtEl>
                                          <p:spTgt spid="14">
                                            <p:txEl>
                                              <p:pRg st="4" end="4"/>
                                            </p:txEl>
                                          </p:spTgt>
                                        </p:tgtEl>
                                        <p:attrNameLst>
                                          <p:attrName>ppt_w</p:attrName>
                                        </p:attrNameLst>
                                      </p:cBhvr>
                                      <p:tavLst>
                                        <p:tav tm="0">
                                          <p:val>
                                            <p:fltVal val="0"/>
                                          </p:val>
                                        </p:tav>
                                        <p:tav tm="100000">
                                          <p:val>
                                            <p:strVal val="#ppt_w"/>
                                          </p:val>
                                        </p:tav>
                                      </p:tavLst>
                                    </p:anim>
                                    <p:anim calcmode="lin" valueType="num">
                                      <p:cBhvr>
                                        <p:cTn id="149" dur="500" fill="hold"/>
                                        <p:tgtEl>
                                          <p:spTgt spid="14">
                                            <p:txEl>
                                              <p:pRg st="4" end="4"/>
                                            </p:txEl>
                                          </p:spTgt>
                                        </p:tgtEl>
                                        <p:attrNameLst>
                                          <p:attrName>ppt_h</p:attrName>
                                        </p:attrNameLst>
                                      </p:cBhvr>
                                      <p:tavLst>
                                        <p:tav tm="0">
                                          <p:val>
                                            <p:fltVal val="0"/>
                                          </p:val>
                                        </p:tav>
                                        <p:tav tm="100000">
                                          <p:val>
                                            <p:strVal val="#ppt_h"/>
                                          </p:val>
                                        </p:tav>
                                      </p:tavLst>
                                    </p:anim>
                                    <p:animEffect transition="in" filter="fade">
                                      <p:cBhvr>
                                        <p:cTn id="150" dur="500"/>
                                        <p:tgtEl>
                                          <p:spTgt spid="14">
                                            <p:txEl>
                                              <p:pRg st="4" end="4"/>
                                            </p:txEl>
                                          </p:spTgt>
                                        </p:tgtEl>
                                      </p:cBhvr>
                                    </p:animEffect>
                                  </p:childTnLst>
                                </p:cTn>
                              </p:par>
                            </p:childTnLst>
                          </p:cTn>
                        </p:par>
                      </p:childTnLst>
                    </p:cTn>
                  </p:par>
                  <p:par>
                    <p:cTn id="151" fill="hold">
                      <p:stCondLst>
                        <p:cond delay="indefinite"/>
                      </p:stCondLst>
                      <p:childTnLst>
                        <p:par>
                          <p:cTn id="152" fill="hold">
                            <p:stCondLst>
                              <p:cond delay="0"/>
                            </p:stCondLst>
                            <p:childTnLst>
                              <p:par>
                                <p:cTn id="153" presetID="53" presetClass="entr" presetSubtype="16" fill="hold" grpId="0" nodeType="clickEffect">
                                  <p:stCondLst>
                                    <p:cond delay="0"/>
                                  </p:stCondLst>
                                  <p:childTnLst>
                                    <p:set>
                                      <p:cBhvr>
                                        <p:cTn id="154" dur="1" fill="hold">
                                          <p:stCondLst>
                                            <p:cond delay="0"/>
                                          </p:stCondLst>
                                        </p:cTn>
                                        <p:tgtEl>
                                          <p:spTgt spid="14">
                                            <p:txEl>
                                              <p:pRg st="5" end="5"/>
                                            </p:txEl>
                                          </p:spTgt>
                                        </p:tgtEl>
                                        <p:attrNameLst>
                                          <p:attrName>style.visibility</p:attrName>
                                        </p:attrNameLst>
                                      </p:cBhvr>
                                      <p:to>
                                        <p:strVal val="visible"/>
                                      </p:to>
                                    </p:set>
                                    <p:anim calcmode="lin" valueType="num">
                                      <p:cBhvr>
                                        <p:cTn id="155" dur="500" fill="hold"/>
                                        <p:tgtEl>
                                          <p:spTgt spid="14">
                                            <p:txEl>
                                              <p:pRg st="5" end="5"/>
                                            </p:txEl>
                                          </p:spTgt>
                                        </p:tgtEl>
                                        <p:attrNameLst>
                                          <p:attrName>ppt_w</p:attrName>
                                        </p:attrNameLst>
                                      </p:cBhvr>
                                      <p:tavLst>
                                        <p:tav tm="0">
                                          <p:val>
                                            <p:fltVal val="0"/>
                                          </p:val>
                                        </p:tav>
                                        <p:tav tm="100000">
                                          <p:val>
                                            <p:strVal val="#ppt_w"/>
                                          </p:val>
                                        </p:tav>
                                      </p:tavLst>
                                    </p:anim>
                                    <p:anim calcmode="lin" valueType="num">
                                      <p:cBhvr>
                                        <p:cTn id="156" dur="500" fill="hold"/>
                                        <p:tgtEl>
                                          <p:spTgt spid="14">
                                            <p:txEl>
                                              <p:pRg st="5" end="5"/>
                                            </p:txEl>
                                          </p:spTgt>
                                        </p:tgtEl>
                                        <p:attrNameLst>
                                          <p:attrName>ppt_h</p:attrName>
                                        </p:attrNameLst>
                                      </p:cBhvr>
                                      <p:tavLst>
                                        <p:tav tm="0">
                                          <p:val>
                                            <p:fltVal val="0"/>
                                          </p:val>
                                        </p:tav>
                                        <p:tav tm="100000">
                                          <p:val>
                                            <p:strVal val="#ppt_h"/>
                                          </p:val>
                                        </p:tav>
                                      </p:tavLst>
                                    </p:anim>
                                    <p:animEffect transition="in" filter="fade">
                                      <p:cBhvr>
                                        <p:cTn id="157" dur="5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7" grpId="0" build="p" animBg="1"/>
      <p:bldP spid="10" grpId="0" animBg="1"/>
      <p:bldP spid="12" grpId="0" animBg="1"/>
      <p:bldP spid="14"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a:xfrm>
            <a:off x="260503" y="1448637"/>
            <a:ext cx="3420247" cy="5167196"/>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vi-VN" sz="1500" dirty="0">
                <a:solidFill>
                  <a:schemeClr val="bg1"/>
                </a:solidFill>
              </a:rPr>
              <a:t>Deponije čvrstog otpada često zahtijevaju poseban tretman i analiziranje zbog diferencijalnog slijeganja, zagađenih procjednih voda i emisije gasova iz unutrašnjosti deponije</a:t>
            </a:r>
            <a:r>
              <a:rPr lang="vi-VN" sz="1500" dirty="0" smtClean="0">
                <a:solidFill>
                  <a:schemeClr val="bg1"/>
                </a:solidFill>
              </a:rPr>
              <a:t>.</a:t>
            </a:r>
            <a:endParaRPr lang="sr-Latn-ME" sz="1500" dirty="0" smtClean="0">
              <a:solidFill>
                <a:schemeClr val="bg1"/>
              </a:solidFill>
            </a:endParaRPr>
          </a:p>
          <a:p>
            <a:pPr marL="171450" indent="-171450">
              <a:buFont typeface="Arial" panose="020B0604020202020204" pitchFamily="34" charset="0"/>
              <a:buChar char="•"/>
            </a:pPr>
            <a:r>
              <a:rPr lang="vi-VN" sz="1500" dirty="0" smtClean="0">
                <a:solidFill>
                  <a:schemeClr val="bg1"/>
                </a:solidFill>
              </a:rPr>
              <a:t>Ipak</a:t>
            </a:r>
            <a:r>
              <a:rPr lang="vi-VN" sz="1500" dirty="0">
                <a:solidFill>
                  <a:schemeClr val="bg1"/>
                </a:solidFill>
              </a:rPr>
              <a:t>, za potrebe građenja objekata na rehabilitivanim deponijama, slijeganje se smatra najznačajnijim problemom. Slijeganje čvrstog gradskog otpada </a:t>
            </a:r>
            <a:r>
              <a:rPr lang="vi-VN" sz="1500" dirty="0" smtClean="0">
                <a:solidFill>
                  <a:schemeClr val="bg1"/>
                </a:solidFill>
              </a:rPr>
              <a:t>potiče </a:t>
            </a:r>
            <a:r>
              <a:rPr lang="sr-Latn-ME" sz="1500" dirty="0" smtClean="0">
                <a:solidFill>
                  <a:schemeClr val="bg1"/>
                </a:solidFill>
              </a:rPr>
              <a:t>ne </a:t>
            </a:r>
            <a:r>
              <a:rPr lang="vi-VN" sz="1500" dirty="0" smtClean="0">
                <a:solidFill>
                  <a:schemeClr val="bg1"/>
                </a:solidFill>
              </a:rPr>
              <a:t>samo </a:t>
            </a:r>
            <a:r>
              <a:rPr lang="vi-VN" sz="1500" dirty="0">
                <a:solidFill>
                  <a:schemeClr val="bg1"/>
                </a:solidFill>
              </a:rPr>
              <a:t>od </a:t>
            </a:r>
            <a:r>
              <a:rPr lang="vi-VN" sz="1500" dirty="0" smtClean="0">
                <a:solidFill>
                  <a:schemeClr val="bg1"/>
                </a:solidFill>
              </a:rPr>
              <a:t>smanjenja </a:t>
            </a:r>
            <a:r>
              <a:rPr lang="vi-VN" sz="1500" dirty="0">
                <a:solidFill>
                  <a:schemeClr val="bg1"/>
                </a:solidFill>
              </a:rPr>
              <a:t>zapremine čvrstog otpada već i uslijed biorazgradivosti organskih komponenti.</a:t>
            </a:r>
            <a:endParaRPr lang="en-US" sz="1500" dirty="0">
              <a:solidFill>
                <a:schemeClr val="bg1"/>
              </a:solidFill>
            </a:endParaRPr>
          </a:p>
        </p:txBody>
      </p:sp>
      <p:sp>
        <p:nvSpPr>
          <p:cNvPr id="19" name="Title 1" descr="title">
            <a:extLst>
              <a:ext uri="{FF2B5EF4-FFF2-40B4-BE49-F238E27FC236}">
                <a16:creationId xmlns:a16="http://schemas.microsoft.com/office/drawing/2014/main" xmlns="" id="{AC93C0E1-1796-41B4-AF64-2A823C4C83E8}"/>
              </a:ext>
            </a:extLst>
          </p:cNvPr>
          <p:cNvSpPr>
            <a:spLocks noGrp="1"/>
          </p:cNvSpPr>
          <p:nvPr>
            <p:ph type="title"/>
          </p:nvPr>
        </p:nvSpPr>
        <p:spPr>
          <a:xfrm>
            <a:off x="0" y="-91440"/>
            <a:ext cx="10749367" cy="1208868"/>
          </a:xfrm>
        </p:spPr>
        <p:txBody>
          <a:bodyPr/>
          <a:lstStyle/>
          <a:p>
            <a:r>
              <a:rPr lang="sr-Latn-ME" dirty="0" smtClean="0"/>
              <a:t>Slijeganje čvrstog otpada</a:t>
            </a:r>
            <a:endParaRPr lang="en-US" dirty="0"/>
          </a:p>
        </p:txBody>
      </p:sp>
      <p:pic>
        <p:nvPicPr>
          <p:cNvPr id="18" name="Picture 17"/>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2420" t="1614" r="4404" b="1614"/>
          <a:stretch/>
        </p:blipFill>
        <p:spPr bwMode="auto">
          <a:xfrm>
            <a:off x="4257040" y="1410568"/>
            <a:ext cx="7874000" cy="4157112"/>
          </a:xfrm>
          <a:prstGeom prst="rect">
            <a:avLst/>
          </a:prstGeom>
          <a:ln>
            <a:noFill/>
          </a:ln>
          <a:effectLst>
            <a:outerShdw blurRad="50800" dist="38100" dir="8100000" sx="102000" sy="102000" algn="tr" rotWithShape="0">
              <a:prstClr val="black">
                <a:alpha val="40000"/>
              </a:prstClr>
            </a:outerShdw>
          </a:effectLst>
          <a:extLst>
            <a:ext uri="{53640926-AAD7-44D8-BBD7-CCE9431645EC}">
              <a14:shadowObscured xmlns:a14="http://schemas.microsoft.com/office/drawing/2010/main"/>
            </a:ext>
          </a:extLst>
        </p:spPr>
      </p:pic>
      <p:sp>
        <p:nvSpPr>
          <p:cNvPr id="21" name="Content Placeholder 2"/>
          <p:cNvSpPr txBox="1">
            <a:spLocks/>
          </p:cNvSpPr>
          <p:nvPr/>
        </p:nvSpPr>
        <p:spPr>
          <a:xfrm>
            <a:off x="20321" y="1288648"/>
            <a:ext cx="4043679" cy="5538872"/>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vi-VN" sz="1400" dirty="0" smtClean="0">
                <a:solidFill>
                  <a:schemeClr val="bg1"/>
                </a:solidFill>
              </a:rPr>
              <a:t>1.</a:t>
            </a:r>
            <a:r>
              <a:rPr lang="sr-Latn-ME" sz="1400" dirty="0" smtClean="0">
                <a:solidFill>
                  <a:schemeClr val="bg1"/>
                </a:solidFill>
              </a:rPr>
              <a:t> </a:t>
            </a:r>
            <a:r>
              <a:rPr lang="vi-VN" sz="1400" dirty="0" smtClean="0">
                <a:solidFill>
                  <a:schemeClr val="bg1"/>
                </a:solidFill>
              </a:rPr>
              <a:t>Inicijalno </a:t>
            </a:r>
            <a:r>
              <a:rPr lang="vi-VN" sz="1400" dirty="0">
                <a:solidFill>
                  <a:schemeClr val="bg1"/>
                </a:solidFill>
              </a:rPr>
              <a:t>slijeganje uslijed sopstvene težine </a:t>
            </a:r>
            <a:r>
              <a:rPr lang="vi-VN" sz="1400" dirty="0" smtClean="0">
                <a:solidFill>
                  <a:schemeClr val="bg1"/>
                </a:solidFill>
              </a:rPr>
              <a:t>otpada</a:t>
            </a:r>
            <a:r>
              <a:rPr lang="sr-Latn-ME" sz="1400" dirty="0" smtClean="0">
                <a:solidFill>
                  <a:schemeClr val="bg1"/>
                </a:solidFill>
              </a:rPr>
              <a:t> </a:t>
            </a:r>
            <a:r>
              <a:rPr lang="vi-VN" sz="1400" dirty="0" smtClean="0">
                <a:solidFill>
                  <a:schemeClr val="bg1"/>
                </a:solidFill>
              </a:rPr>
              <a:t>i </a:t>
            </a:r>
            <a:r>
              <a:rPr lang="vi-VN" sz="1400" dirty="0">
                <a:solidFill>
                  <a:schemeClr val="bg1"/>
                </a:solidFill>
              </a:rPr>
              <a:t>težine gornjih slojeva</a:t>
            </a:r>
          </a:p>
          <a:p>
            <a:r>
              <a:rPr lang="vi-VN" sz="1400" dirty="0" smtClean="0">
                <a:solidFill>
                  <a:schemeClr val="bg1"/>
                </a:solidFill>
              </a:rPr>
              <a:t>2.</a:t>
            </a:r>
            <a:r>
              <a:rPr lang="sr-Latn-ME" sz="1400" dirty="0" smtClean="0">
                <a:solidFill>
                  <a:schemeClr val="bg1"/>
                </a:solidFill>
              </a:rPr>
              <a:t> </a:t>
            </a:r>
            <a:r>
              <a:rPr lang="vi-VN" sz="1400" dirty="0" smtClean="0">
                <a:solidFill>
                  <a:schemeClr val="bg1"/>
                </a:solidFill>
              </a:rPr>
              <a:t>Inicijalna</a:t>
            </a:r>
            <a:r>
              <a:rPr lang="vi-VN" sz="1400" dirty="0">
                <a:solidFill>
                  <a:schemeClr val="bg1"/>
                </a:solidFill>
              </a:rPr>
              <a:t>, rezidualna faza slijeganja koja potiče od otpada manje čvrstoće i veće deformabilnosti.</a:t>
            </a:r>
          </a:p>
          <a:p>
            <a:r>
              <a:rPr lang="vi-VN" sz="1400" dirty="0" smtClean="0">
                <a:solidFill>
                  <a:schemeClr val="bg1"/>
                </a:solidFill>
              </a:rPr>
              <a:t>3.</a:t>
            </a:r>
            <a:r>
              <a:rPr lang="sr-Latn-ME" sz="1400" dirty="0" smtClean="0">
                <a:solidFill>
                  <a:schemeClr val="bg1"/>
                </a:solidFill>
              </a:rPr>
              <a:t> </a:t>
            </a:r>
            <a:r>
              <a:rPr lang="vi-VN" sz="1400" dirty="0" smtClean="0">
                <a:solidFill>
                  <a:schemeClr val="bg1"/>
                </a:solidFill>
              </a:rPr>
              <a:t>Sekundarno </a:t>
            </a:r>
            <a:r>
              <a:rPr lang="vi-VN" sz="1400" dirty="0">
                <a:solidFill>
                  <a:schemeClr val="bg1"/>
                </a:solidFill>
              </a:rPr>
              <a:t>slijeganje koje potiče od nerazgradivog organskog čvrstog materijala (engl. UDOS) i razgradivog organskog čvrstog materijala (engl. DOS)</a:t>
            </a:r>
          </a:p>
          <a:p>
            <a:r>
              <a:rPr lang="vi-VN" sz="1400" dirty="0" smtClean="0">
                <a:solidFill>
                  <a:schemeClr val="bg1"/>
                </a:solidFill>
              </a:rPr>
              <a:t>4.</a:t>
            </a:r>
            <a:r>
              <a:rPr lang="sr-Latn-ME" sz="1400" dirty="0" smtClean="0">
                <a:solidFill>
                  <a:schemeClr val="bg1"/>
                </a:solidFill>
              </a:rPr>
              <a:t> </a:t>
            </a:r>
            <a:r>
              <a:rPr lang="vi-VN" sz="1400" dirty="0" smtClean="0">
                <a:solidFill>
                  <a:schemeClr val="bg1"/>
                </a:solidFill>
              </a:rPr>
              <a:t>Faza </a:t>
            </a:r>
            <a:r>
              <a:rPr lang="vi-VN" sz="1400" dirty="0">
                <a:solidFill>
                  <a:schemeClr val="bg1"/>
                </a:solidFill>
              </a:rPr>
              <a:t>u kojoj je dekompozicija organskog čvrstog materijala usporava jer je gotovo </a:t>
            </a:r>
            <a:r>
              <a:rPr lang="vi-VN" sz="1400" dirty="0" smtClean="0">
                <a:solidFill>
                  <a:schemeClr val="bg1"/>
                </a:solidFill>
              </a:rPr>
              <a:t>kompl</a:t>
            </a:r>
            <a:r>
              <a:rPr lang="sr-Latn-ME" sz="1400" dirty="0" smtClean="0">
                <a:solidFill>
                  <a:schemeClr val="bg1"/>
                </a:solidFill>
              </a:rPr>
              <a:t>e</a:t>
            </a:r>
            <a:r>
              <a:rPr lang="vi-VN" sz="1400" dirty="0" smtClean="0">
                <a:solidFill>
                  <a:schemeClr val="bg1"/>
                </a:solidFill>
              </a:rPr>
              <a:t>t</a:t>
            </a:r>
            <a:r>
              <a:rPr lang="sr-Latn-ME" sz="1400" dirty="0" smtClean="0">
                <a:solidFill>
                  <a:schemeClr val="bg1"/>
                </a:solidFill>
              </a:rPr>
              <a:t>i</a:t>
            </a:r>
            <a:r>
              <a:rPr lang="vi-VN" sz="1400" dirty="0" smtClean="0">
                <a:solidFill>
                  <a:schemeClr val="bg1"/>
                </a:solidFill>
              </a:rPr>
              <a:t>rana</a:t>
            </a:r>
            <a:r>
              <a:rPr lang="vi-VN" sz="1400" dirty="0">
                <a:solidFill>
                  <a:schemeClr val="bg1"/>
                </a:solidFill>
              </a:rPr>
              <a:t>.</a:t>
            </a:r>
          </a:p>
          <a:p>
            <a:r>
              <a:rPr lang="vi-VN" sz="1400" dirty="0" smtClean="0">
                <a:solidFill>
                  <a:schemeClr val="bg1"/>
                </a:solidFill>
              </a:rPr>
              <a:t>5.</a:t>
            </a:r>
            <a:r>
              <a:rPr lang="sr-Latn-ME" sz="1400" dirty="0" smtClean="0">
                <a:solidFill>
                  <a:schemeClr val="bg1"/>
                </a:solidFill>
              </a:rPr>
              <a:t> </a:t>
            </a:r>
            <a:r>
              <a:rPr lang="vi-VN" sz="1400" dirty="0" smtClean="0">
                <a:solidFill>
                  <a:schemeClr val="bg1"/>
                </a:solidFill>
              </a:rPr>
              <a:t>Finalno </a:t>
            </a:r>
            <a:r>
              <a:rPr lang="vi-VN" sz="1400" dirty="0">
                <a:solidFill>
                  <a:schemeClr val="bg1"/>
                </a:solidFill>
              </a:rPr>
              <a:t>rezidualno slijeganje uslijed slijeganja nerazgardivog organskog čvrstog materijala koje se nastavlja dugi vremenski period.</a:t>
            </a:r>
          </a:p>
        </p:txBody>
      </p:sp>
    </p:spTree>
    <p:extLst>
      <p:ext uri="{BB962C8B-B14F-4D97-AF65-F5344CB8AC3E}">
        <p14:creationId xmlns:p14="http://schemas.microsoft.com/office/powerpoint/2010/main" val="213057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bg/>
                                          </p:spTgt>
                                        </p:tgtEl>
                                        <p:attrNameLst>
                                          <p:attrName>style.visibility</p:attrName>
                                        </p:attrNameLst>
                                      </p:cBhvr>
                                      <p:to>
                                        <p:strVal val="visible"/>
                                      </p:to>
                                    </p:set>
                                    <p:anim calcmode="lin" valueType="num">
                                      <p:cBhvr>
                                        <p:cTn id="7" dur="500" fill="hold"/>
                                        <p:tgtEl>
                                          <p:spTgt spid="14">
                                            <p:bg/>
                                          </p:spTgt>
                                        </p:tgtEl>
                                        <p:attrNameLst>
                                          <p:attrName>ppt_w</p:attrName>
                                        </p:attrNameLst>
                                      </p:cBhvr>
                                      <p:tavLst>
                                        <p:tav tm="0">
                                          <p:val>
                                            <p:fltVal val="0"/>
                                          </p:val>
                                        </p:tav>
                                        <p:tav tm="100000">
                                          <p:val>
                                            <p:strVal val="#ppt_w"/>
                                          </p:val>
                                        </p:tav>
                                      </p:tavLst>
                                    </p:anim>
                                    <p:anim calcmode="lin" valueType="num">
                                      <p:cBhvr>
                                        <p:cTn id="8" dur="500" fill="hold"/>
                                        <p:tgtEl>
                                          <p:spTgt spid="14">
                                            <p:bg/>
                                          </p:spTgt>
                                        </p:tgtEl>
                                        <p:attrNameLst>
                                          <p:attrName>ppt_h</p:attrName>
                                        </p:attrNameLst>
                                      </p:cBhvr>
                                      <p:tavLst>
                                        <p:tav tm="0">
                                          <p:val>
                                            <p:fltVal val="0"/>
                                          </p:val>
                                        </p:tav>
                                        <p:tav tm="100000">
                                          <p:val>
                                            <p:strVal val="#ppt_h"/>
                                          </p:val>
                                        </p:tav>
                                      </p:tavLst>
                                    </p:anim>
                                    <p:animEffect transition="in" filter="fade">
                                      <p:cBhvr>
                                        <p:cTn id="9" dur="500"/>
                                        <p:tgtEl>
                                          <p:spTgt spid="14">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 calcmode="lin" valueType="num">
                                      <p:cBhvr>
                                        <p:cTn id="14"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4">
                                            <p:txEl>
                                              <p:pRg st="1" end="1"/>
                                            </p:txEl>
                                          </p:spTgt>
                                        </p:tgtEl>
                                        <p:attrNameLst>
                                          <p:attrName>style.visibility</p:attrName>
                                        </p:attrNameLst>
                                      </p:cBhvr>
                                      <p:to>
                                        <p:strVal val="visible"/>
                                      </p:to>
                                    </p:set>
                                    <p:anim calcmode="lin" valueType="num">
                                      <p:cBhvr>
                                        <p:cTn id="21" dur="500" fill="hold"/>
                                        <p:tgtEl>
                                          <p:spTgt spid="14">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4">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14">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1">
                                            <p:bg/>
                                          </p:spTgt>
                                        </p:tgtEl>
                                        <p:attrNameLst>
                                          <p:attrName>style.visibility</p:attrName>
                                        </p:attrNameLst>
                                      </p:cBhvr>
                                      <p:to>
                                        <p:strVal val="visible"/>
                                      </p:to>
                                    </p:set>
                                    <p:anim calcmode="lin" valueType="num">
                                      <p:cBhvr>
                                        <p:cTn id="35" dur="500" fill="hold"/>
                                        <p:tgtEl>
                                          <p:spTgt spid="21">
                                            <p:bg/>
                                          </p:spTgt>
                                        </p:tgtEl>
                                        <p:attrNameLst>
                                          <p:attrName>ppt_w</p:attrName>
                                        </p:attrNameLst>
                                      </p:cBhvr>
                                      <p:tavLst>
                                        <p:tav tm="0">
                                          <p:val>
                                            <p:fltVal val="0"/>
                                          </p:val>
                                        </p:tav>
                                        <p:tav tm="100000">
                                          <p:val>
                                            <p:strVal val="#ppt_w"/>
                                          </p:val>
                                        </p:tav>
                                      </p:tavLst>
                                    </p:anim>
                                    <p:anim calcmode="lin" valueType="num">
                                      <p:cBhvr>
                                        <p:cTn id="36" dur="500" fill="hold"/>
                                        <p:tgtEl>
                                          <p:spTgt spid="21">
                                            <p:bg/>
                                          </p:spTgt>
                                        </p:tgtEl>
                                        <p:attrNameLst>
                                          <p:attrName>ppt_h</p:attrName>
                                        </p:attrNameLst>
                                      </p:cBhvr>
                                      <p:tavLst>
                                        <p:tav tm="0">
                                          <p:val>
                                            <p:fltVal val="0"/>
                                          </p:val>
                                        </p:tav>
                                        <p:tav tm="100000">
                                          <p:val>
                                            <p:strVal val="#ppt_h"/>
                                          </p:val>
                                        </p:tav>
                                      </p:tavLst>
                                    </p:anim>
                                    <p:animEffect transition="in" filter="fade">
                                      <p:cBhvr>
                                        <p:cTn id="37" dur="500"/>
                                        <p:tgtEl>
                                          <p:spTgt spid="21">
                                            <p:bg/>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21">
                                            <p:txEl>
                                              <p:pRg st="0" end="0"/>
                                            </p:txEl>
                                          </p:spTgt>
                                        </p:tgtEl>
                                        <p:attrNameLst>
                                          <p:attrName>style.visibility</p:attrName>
                                        </p:attrNameLst>
                                      </p:cBhvr>
                                      <p:to>
                                        <p:strVal val="visible"/>
                                      </p:to>
                                    </p:set>
                                    <p:anim calcmode="lin" valueType="num">
                                      <p:cBhvr>
                                        <p:cTn id="42"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21">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21">
                                            <p:txEl>
                                              <p:pRg st="1" end="1"/>
                                            </p:txEl>
                                          </p:spTgt>
                                        </p:tgtEl>
                                        <p:attrNameLst>
                                          <p:attrName>style.visibility</p:attrName>
                                        </p:attrNameLst>
                                      </p:cBhvr>
                                      <p:to>
                                        <p:strVal val="visible"/>
                                      </p:to>
                                    </p:set>
                                    <p:anim calcmode="lin" valueType="num">
                                      <p:cBhvr>
                                        <p:cTn id="49" dur="500" fill="hold"/>
                                        <p:tgtEl>
                                          <p:spTgt spid="21">
                                            <p:txEl>
                                              <p:pRg st="1" end="1"/>
                                            </p:txEl>
                                          </p:spTgt>
                                        </p:tgtEl>
                                        <p:attrNameLst>
                                          <p:attrName>ppt_w</p:attrName>
                                        </p:attrNameLst>
                                      </p:cBhvr>
                                      <p:tavLst>
                                        <p:tav tm="0">
                                          <p:val>
                                            <p:fltVal val="0"/>
                                          </p:val>
                                        </p:tav>
                                        <p:tav tm="100000">
                                          <p:val>
                                            <p:strVal val="#ppt_w"/>
                                          </p:val>
                                        </p:tav>
                                      </p:tavLst>
                                    </p:anim>
                                    <p:anim calcmode="lin" valueType="num">
                                      <p:cBhvr>
                                        <p:cTn id="50" dur="500" fill="hold"/>
                                        <p:tgtEl>
                                          <p:spTgt spid="21">
                                            <p:txEl>
                                              <p:pRg st="1" end="1"/>
                                            </p:txEl>
                                          </p:spTgt>
                                        </p:tgtEl>
                                        <p:attrNameLst>
                                          <p:attrName>ppt_h</p:attrName>
                                        </p:attrNameLst>
                                      </p:cBhvr>
                                      <p:tavLst>
                                        <p:tav tm="0">
                                          <p:val>
                                            <p:fltVal val="0"/>
                                          </p:val>
                                        </p:tav>
                                        <p:tav tm="100000">
                                          <p:val>
                                            <p:strVal val="#ppt_h"/>
                                          </p:val>
                                        </p:tav>
                                      </p:tavLst>
                                    </p:anim>
                                    <p:animEffect transition="in" filter="fade">
                                      <p:cBhvr>
                                        <p:cTn id="51" dur="500"/>
                                        <p:tgtEl>
                                          <p:spTgt spid="21">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1">
                                            <p:txEl>
                                              <p:pRg st="2" end="2"/>
                                            </p:txEl>
                                          </p:spTgt>
                                        </p:tgtEl>
                                        <p:attrNameLst>
                                          <p:attrName>style.visibility</p:attrName>
                                        </p:attrNameLst>
                                      </p:cBhvr>
                                      <p:to>
                                        <p:strVal val="visible"/>
                                      </p:to>
                                    </p:set>
                                    <p:anim calcmode="lin" valueType="num">
                                      <p:cBhvr>
                                        <p:cTn id="56" dur="500" fill="hold"/>
                                        <p:tgtEl>
                                          <p:spTgt spid="21">
                                            <p:txEl>
                                              <p:pRg st="2" end="2"/>
                                            </p:txEl>
                                          </p:spTgt>
                                        </p:tgtEl>
                                        <p:attrNameLst>
                                          <p:attrName>ppt_w</p:attrName>
                                        </p:attrNameLst>
                                      </p:cBhvr>
                                      <p:tavLst>
                                        <p:tav tm="0">
                                          <p:val>
                                            <p:fltVal val="0"/>
                                          </p:val>
                                        </p:tav>
                                        <p:tav tm="100000">
                                          <p:val>
                                            <p:strVal val="#ppt_w"/>
                                          </p:val>
                                        </p:tav>
                                      </p:tavLst>
                                    </p:anim>
                                    <p:anim calcmode="lin" valueType="num">
                                      <p:cBhvr>
                                        <p:cTn id="57" dur="500" fill="hold"/>
                                        <p:tgtEl>
                                          <p:spTgt spid="21">
                                            <p:txEl>
                                              <p:pRg st="2" end="2"/>
                                            </p:txEl>
                                          </p:spTgt>
                                        </p:tgtEl>
                                        <p:attrNameLst>
                                          <p:attrName>ppt_h</p:attrName>
                                        </p:attrNameLst>
                                      </p:cBhvr>
                                      <p:tavLst>
                                        <p:tav tm="0">
                                          <p:val>
                                            <p:fltVal val="0"/>
                                          </p:val>
                                        </p:tav>
                                        <p:tav tm="100000">
                                          <p:val>
                                            <p:strVal val="#ppt_h"/>
                                          </p:val>
                                        </p:tav>
                                      </p:tavLst>
                                    </p:anim>
                                    <p:animEffect transition="in" filter="fade">
                                      <p:cBhvr>
                                        <p:cTn id="58" dur="500"/>
                                        <p:tgtEl>
                                          <p:spTgt spid="21">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21">
                                            <p:txEl>
                                              <p:pRg st="3" end="3"/>
                                            </p:txEl>
                                          </p:spTgt>
                                        </p:tgtEl>
                                        <p:attrNameLst>
                                          <p:attrName>style.visibility</p:attrName>
                                        </p:attrNameLst>
                                      </p:cBhvr>
                                      <p:to>
                                        <p:strVal val="visible"/>
                                      </p:to>
                                    </p:set>
                                    <p:anim calcmode="lin" valueType="num">
                                      <p:cBhvr>
                                        <p:cTn id="63" dur="500" fill="hold"/>
                                        <p:tgtEl>
                                          <p:spTgt spid="21">
                                            <p:txEl>
                                              <p:pRg st="3" end="3"/>
                                            </p:txEl>
                                          </p:spTgt>
                                        </p:tgtEl>
                                        <p:attrNameLst>
                                          <p:attrName>ppt_w</p:attrName>
                                        </p:attrNameLst>
                                      </p:cBhvr>
                                      <p:tavLst>
                                        <p:tav tm="0">
                                          <p:val>
                                            <p:fltVal val="0"/>
                                          </p:val>
                                        </p:tav>
                                        <p:tav tm="100000">
                                          <p:val>
                                            <p:strVal val="#ppt_w"/>
                                          </p:val>
                                        </p:tav>
                                      </p:tavLst>
                                    </p:anim>
                                    <p:anim calcmode="lin" valueType="num">
                                      <p:cBhvr>
                                        <p:cTn id="64" dur="500" fill="hold"/>
                                        <p:tgtEl>
                                          <p:spTgt spid="21">
                                            <p:txEl>
                                              <p:pRg st="3" end="3"/>
                                            </p:txEl>
                                          </p:spTgt>
                                        </p:tgtEl>
                                        <p:attrNameLst>
                                          <p:attrName>ppt_h</p:attrName>
                                        </p:attrNameLst>
                                      </p:cBhvr>
                                      <p:tavLst>
                                        <p:tav tm="0">
                                          <p:val>
                                            <p:fltVal val="0"/>
                                          </p:val>
                                        </p:tav>
                                        <p:tav tm="100000">
                                          <p:val>
                                            <p:strVal val="#ppt_h"/>
                                          </p:val>
                                        </p:tav>
                                      </p:tavLst>
                                    </p:anim>
                                    <p:animEffect transition="in" filter="fade">
                                      <p:cBhvr>
                                        <p:cTn id="65" dur="500"/>
                                        <p:tgtEl>
                                          <p:spTgt spid="21">
                                            <p:txEl>
                                              <p:pRg st="3" end="3"/>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21">
                                            <p:txEl>
                                              <p:pRg st="4" end="4"/>
                                            </p:txEl>
                                          </p:spTgt>
                                        </p:tgtEl>
                                        <p:attrNameLst>
                                          <p:attrName>style.visibility</p:attrName>
                                        </p:attrNameLst>
                                      </p:cBhvr>
                                      <p:to>
                                        <p:strVal val="visible"/>
                                      </p:to>
                                    </p:set>
                                    <p:anim calcmode="lin" valueType="num">
                                      <p:cBhvr>
                                        <p:cTn id="70" dur="500" fill="hold"/>
                                        <p:tgtEl>
                                          <p:spTgt spid="21">
                                            <p:txEl>
                                              <p:pRg st="4" end="4"/>
                                            </p:txEl>
                                          </p:spTgt>
                                        </p:tgtEl>
                                        <p:attrNameLst>
                                          <p:attrName>ppt_w</p:attrName>
                                        </p:attrNameLst>
                                      </p:cBhvr>
                                      <p:tavLst>
                                        <p:tav tm="0">
                                          <p:val>
                                            <p:fltVal val="0"/>
                                          </p:val>
                                        </p:tav>
                                        <p:tav tm="100000">
                                          <p:val>
                                            <p:strVal val="#ppt_w"/>
                                          </p:val>
                                        </p:tav>
                                      </p:tavLst>
                                    </p:anim>
                                    <p:anim calcmode="lin" valueType="num">
                                      <p:cBhvr>
                                        <p:cTn id="71" dur="500" fill="hold"/>
                                        <p:tgtEl>
                                          <p:spTgt spid="21">
                                            <p:txEl>
                                              <p:pRg st="4" end="4"/>
                                            </p:txEl>
                                          </p:spTgt>
                                        </p:tgtEl>
                                        <p:attrNameLst>
                                          <p:attrName>ppt_h</p:attrName>
                                        </p:attrNameLst>
                                      </p:cBhvr>
                                      <p:tavLst>
                                        <p:tav tm="0">
                                          <p:val>
                                            <p:fltVal val="0"/>
                                          </p:val>
                                        </p:tav>
                                        <p:tav tm="100000">
                                          <p:val>
                                            <p:strVal val="#ppt_h"/>
                                          </p:val>
                                        </p:tav>
                                      </p:tavLst>
                                    </p:anim>
                                    <p:animEffect transition="in" filter="fade">
                                      <p:cBhvr>
                                        <p:cTn id="72" dur="500"/>
                                        <p:tgtEl>
                                          <p:spTgt spid="2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animBg="1"/>
      <p:bldP spid="21"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descr="title">
            <a:extLst>
              <a:ext uri="{FF2B5EF4-FFF2-40B4-BE49-F238E27FC236}">
                <a16:creationId xmlns:a16="http://schemas.microsoft.com/office/drawing/2014/main" xmlns="" id="{AC93C0E1-1796-41B4-AF64-2A823C4C83E8}"/>
              </a:ext>
            </a:extLst>
          </p:cNvPr>
          <p:cNvSpPr>
            <a:spLocks noGrp="1"/>
          </p:cNvSpPr>
          <p:nvPr>
            <p:ph type="title"/>
          </p:nvPr>
        </p:nvSpPr>
        <p:spPr>
          <a:xfrm>
            <a:off x="0" y="-91440"/>
            <a:ext cx="10749367" cy="1208868"/>
          </a:xfrm>
        </p:spPr>
        <p:txBody>
          <a:bodyPr/>
          <a:lstStyle/>
          <a:p>
            <a:r>
              <a:rPr lang="sr-Latn-ME" dirty="0" smtClean="0"/>
              <a:t>Slijeganje čvrstog otpada</a:t>
            </a:r>
            <a:endParaRPr lang="en-US" dirty="0"/>
          </a:p>
        </p:txBody>
      </p:sp>
      <p:sp>
        <p:nvSpPr>
          <p:cNvPr id="21" name="Content Placeholder 2"/>
          <p:cNvSpPr txBox="1">
            <a:spLocks/>
          </p:cNvSpPr>
          <p:nvPr/>
        </p:nvSpPr>
        <p:spPr>
          <a:xfrm>
            <a:off x="5496560" y="65028"/>
            <a:ext cx="6431280" cy="1174492"/>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vi-VN" sz="1400" dirty="0">
                <a:solidFill>
                  <a:schemeClr val="bg1"/>
                </a:solidFill>
              </a:rPr>
              <a:t>Vrijednosti za indekse </a:t>
            </a:r>
            <a:r>
              <a:rPr lang="vi-VN" sz="1400" dirty="0" smtClean="0">
                <a:solidFill>
                  <a:schemeClr val="bg1"/>
                </a:solidFill>
              </a:rPr>
              <a:t>kompresije</a:t>
            </a:r>
            <a:r>
              <a:rPr lang="sr-Latn-ME" sz="1400" dirty="0" smtClean="0">
                <a:solidFill>
                  <a:schemeClr val="bg1"/>
                </a:solidFill>
              </a:rPr>
              <a:t> </a:t>
            </a:r>
            <a:r>
              <a:rPr lang="vi-VN" sz="1400" b="1" dirty="0" smtClean="0">
                <a:solidFill>
                  <a:schemeClr val="bg1"/>
                </a:solidFill>
              </a:rPr>
              <a:t>C</a:t>
            </a:r>
            <a:r>
              <a:rPr lang="vi-VN" sz="1400" b="1" baseline="-25000" dirty="0" smtClean="0">
                <a:solidFill>
                  <a:schemeClr val="bg1"/>
                </a:solidFill>
              </a:rPr>
              <a:t>C</a:t>
            </a:r>
            <a:r>
              <a:rPr lang="vi-VN" sz="1400" dirty="0" smtClean="0">
                <a:solidFill>
                  <a:schemeClr val="bg1"/>
                </a:solidFill>
              </a:rPr>
              <a:t> </a:t>
            </a:r>
            <a:r>
              <a:rPr lang="sr-Latn-ME" sz="1400" dirty="0" smtClean="0">
                <a:solidFill>
                  <a:schemeClr val="bg1"/>
                </a:solidFill>
              </a:rPr>
              <a:t> </a:t>
            </a:r>
            <a:r>
              <a:rPr lang="vi-VN" sz="1400" dirty="0" smtClean="0">
                <a:solidFill>
                  <a:schemeClr val="bg1"/>
                </a:solidFill>
              </a:rPr>
              <a:t>i </a:t>
            </a:r>
            <a:r>
              <a:rPr lang="vi-VN" sz="1400" b="1" dirty="0" smtClean="0">
                <a:solidFill>
                  <a:schemeClr val="bg1"/>
                </a:solidFill>
              </a:rPr>
              <a:t>C</a:t>
            </a:r>
            <a:r>
              <a:rPr lang="el-GR" sz="1400" b="1" dirty="0" smtClean="0">
                <a:solidFill>
                  <a:schemeClr val="bg1"/>
                </a:solidFill>
              </a:rPr>
              <a:t>α</a:t>
            </a:r>
            <a:r>
              <a:rPr lang="el-GR" sz="1400" dirty="0" smtClean="0">
                <a:solidFill>
                  <a:schemeClr val="bg1"/>
                </a:solidFill>
              </a:rPr>
              <a:t> </a:t>
            </a:r>
            <a:r>
              <a:rPr lang="sr-Latn-ME" sz="1400" dirty="0" smtClean="0">
                <a:solidFill>
                  <a:schemeClr val="bg1"/>
                </a:solidFill>
              </a:rPr>
              <a:t> </a:t>
            </a:r>
            <a:r>
              <a:rPr lang="vi-VN" sz="1400" dirty="0" smtClean="0">
                <a:solidFill>
                  <a:schemeClr val="bg1"/>
                </a:solidFill>
              </a:rPr>
              <a:t>za </a:t>
            </a:r>
            <a:r>
              <a:rPr lang="vi-VN" sz="1400" dirty="0">
                <a:solidFill>
                  <a:schemeClr val="bg1"/>
                </a:solidFill>
              </a:rPr>
              <a:t>gradski čvrsti otpad ( engl. Municipal solid waste) se kreću u </a:t>
            </a:r>
            <a:r>
              <a:rPr lang="vi-VN" sz="1400" dirty="0" smtClean="0">
                <a:solidFill>
                  <a:schemeClr val="bg1"/>
                </a:solidFill>
              </a:rPr>
              <a:t>rasponu</a:t>
            </a:r>
            <a:r>
              <a:rPr lang="sr-Latn-ME" sz="1400" dirty="0" smtClean="0">
                <a:solidFill>
                  <a:schemeClr val="bg1"/>
                </a:solidFill>
              </a:rPr>
              <a:t> </a:t>
            </a:r>
            <a:r>
              <a:rPr lang="vi-VN" sz="1400" b="1" dirty="0" smtClean="0">
                <a:solidFill>
                  <a:schemeClr val="bg1"/>
                </a:solidFill>
              </a:rPr>
              <a:t>0.163-0.205</a:t>
            </a:r>
            <a:r>
              <a:rPr lang="vi-VN" sz="1400" dirty="0" smtClean="0">
                <a:solidFill>
                  <a:schemeClr val="bg1"/>
                </a:solidFill>
              </a:rPr>
              <a:t> </a:t>
            </a:r>
            <a:r>
              <a:rPr lang="sr-Latn-ME" sz="1400" dirty="0" smtClean="0">
                <a:solidFill>
                  <a:schemeClr val="bg1"/>
                </a:solidFill>
              </a:rPr>
              <a:t> </a:t>
            </a:r>
            <a:r>
              <a:rPr lang="vi-VN" sz="1400" dirty="0" smtClean="0">
                <a:solidFill>
                  <a:schemeClr val="bg1"/>
                </a:solidFill>
              </a:rPr>
              <a:t>i </a:t>
            </a:r>
            <a:r>
              <a:rPr lang="vi-VN" sz="1400" b="1" dirty="0">
                <a:solidFill>
                  <a:schemeClr val="bg1"/>
                </a:solidFill>
              </a:rPr>
              <a:t>0.015 – 0.350</a:t>
            </a:r>
            <a:r>
              <a:rPr lang="vi-VN" sz="1400" dirty="0">
                <a:solidFill>
                  <a:schemeClr val="bg1"/>
                </a:solidFill>
              </a:rPr>
              <a:t> </a:t>
            </a:r>
            <a:r>
              <a:rPr lang="sr-Latn-ME" sz="1400" dirty="0" smtClean="0">
                <a:solidFill>
                  <a:schemeClr val="bg1"/>
                </a:solidFill>
              </a:rPr>
              <a:t>, respektivno </a:t>
            </a:r>
            <a:r>
              <a:rPr lang="vi-VN" sz="1400" dirty="0" smtClean="0">
                <a:solidFill>
                  <a:schemeClr val="bg1"/>
                </a:solidFill>
              </a:rPr>
              <a:t>(</a:t>
            </a:r>
            <a:r>
              <a:rPr lang="sr-Latn-ME" sz="1400" dirty="0" smtClean="0">
                <a:solidFill>
                  <a:schemeClr val="bg1"/>
                </a:solidFill>
              </a:rPr>
              <a:t> </a:t>
            </a:r>
            <a:r>
              <a:rPr lang="vi-VN" sz="1400" dirty="0" smtClean="0">
                <a:solidFill>
                  <a:schemeClr val="bg1"/>
                </a:solidFill>
              </a:rPr>
              <a:t>Sowers</a:t>
            </a:r>
            <a:r>
              <a:rPr lang="vi-VN" sz="1400" dirty="0">
                <a:solidFill>
                  <a:schemeClr val="bg1"/>
                </a:solidFill>
              </a:rPr>
              <a:t>, </a:t>
            </a:r>
            <a:r>
              <a:rPr lang="vi-VN" sz="1400" dirty="0" smtClean="0">
                <a:solidFill>
                  <a:schemeClr val="bg1"/>
                </a:solidFill>
              </a:rPr>
              <a:t>1973</a:t>
            </a:r>
            <a:r>
              <a:rPr lang="sr-Latn-ME" sz="1400" dirty="0" smtClean="0">
                <a:solidFill>
                  <a:schemeClr val="bg1"/>
                </a:solidFill>
              </a:rPr>
              <a:t> </a:t>
            </a:r>
            <a:r>
              <a:rPr lang="vi-VN" sz="1400" dirty="0" smtClean="0">
                <a:solidFill>
                  <a:schemeClr val="bg1"/>
                </a:solidFill>
              </a:rPr>
              <a:t>).</a:t>
            </a:r>
            <a:endParaRPr lang="vi-VN" sz="1400" dirty="0">
              <a:solidFill>
                <a:schemeClr val="bg1"/>
              </a:solidFill>
            </a:endParaRPr>
          </a:p>
        </p:txBody>
      </p:sp>
      <mc:AlternateContent xmlns:mc="http://schemas.openxmlformats.org/markup-compatibility/2006" xmlns:a14="http://schemas.microsoft.com/office/drawing/2010/main">
        <mc:Choice Requires="a14">
          <p:sp>
            <p:nvSpPr>
              <p:cNvPr id="2" name="Rectangle 1"/>
              <p:cNvSpPr/>
              <p:nvPr/>
            </p:nvSpPr>
            <p:spPr>
              <a:xfrm>
                <a:off x="111760" y="1638417"/>
                <a:ext cx="4080028" cy="714683"/>
              </a:xfrm>
              <a:prstGeom prst="rect">
                <a:avLst/>
              </a:prstGeom>
              <a:ln w="15875">
                <a:solidFill>
                  <a:srgbClr val="002060"/>
                </a:solidFill>
              </a:ln>
            </p:spPr>
            <p:txBody>
              <a:bodyPr wrap="none">
                <a:spAutoFit/>
              </a:bodyPr>
              <a:lstStyle/>
              <a:p>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𝛥</m:t>
                      </m:r>
                      <m:r>
                        <a:rPr lang="en-GB" i="1">
                          <a:latin typeface="Cambria Math" panose="02040503050406030204" pitchFamily="18" charset="0"/>
                        </a:rPr>
                        <m:t>𝐻</m:t>
                      </m:r>
                      <m:r>
                        <a:rPr lang="en-GB" i="1">
                          <a:latin typeface="Cambria Math" panose="02040503050406030204" pitchFamily="18" charset="0"/>
                        </a:rPr>
                        <m:t>=</m:t>
                      </m:r>
                      <m:r>
                        <a:rPr lang="en-GB" i="1">
                          <a:latin typeface="Cambria Math" panose="02040503050406030204" pitchFamily="18" charset="0"/>
                        </a:rPr>
                        <m:t>𝐻</m:t>
                      </m:r>
                      <m:sSub>
                        <m:sSubPr>
                          <m:ctrlPr>
                            <a:rPr lang="sr-Latn-ME" i="1">
                              <a:latin typeface="Cambria Math" panose="02040503050406030204" pitchFamily="18" charset="0"/>
                            </a:rPr>
                          </m:ctrlPr>
                        </m:sSubPr>
                        <m:e>
                          <m:r>
                            <a:rPr lang="en-GB" i="1">
                              <a:latin typeface="Cambria Math" panose="02040503050406030204" pitchFamily="18" charset="0"/>
                            </a:rPr>
                            <m:t>𝐶</m:t>
                          </m:r>
                        </m:e>
                        <m:sub>
                          <m:r>
                            <a:rPr lang="en-GB" i="1">
                              <a:latin typeface="Cambria Math" panose="02040503050406030204" pitchFamily="18" charset="0"/>
                            </a:rPr>
                            <m:t>𝐶</m:t>
                          </m:r>
                        </m:sub>
                      </m:sSub>
                      <m:func>
                        <m:funcPr>
                          <m:ctrlPr>
                            <a:rPr lang="sr-Latn-ME" i="1">
                              <a:latin typeface="Cambria Math" panose="02040503050406030204" pitchFamily="18" charset="0"/>
                            </a:rPr>
                          </m:ctrlPr>
                        </m:funcPr>
                        <m:fName>
                          <m:r>
                            <m:rPr>
                              <m:sty m:val="p"/>
                            </m:rPr>
                            <a:rPr lang="en-GB">
                              <a:latin typeface="Cambria Math" panose="02040503050406030204" pitchFamily="18" charset="0"/>
                            </a:rPr>
                            <m:t>log</m:t>
                          </m:r>
                        </m:fName>
                        <m:e>
                          <m:d>
                            <m:dPr>
                              <m:ctrlPr>
                                <a:rPr lang="sr-Latn-ME" i="1">
                                  <a:latin typeface="Cambria Math" panose="02040503050406030204" pitchFamily="18" charset="0"/>
                                </a:rPr>
                              </m:ctrlPr>
                            </m:dPr>
                            <m:e>
                              <m:f>
                                <m:fPr>
                                  <m:ctrlPr>
                                    <a:rPr lang="sr-Latn-ME" i="1">
                                      <a:latin typeface="Cambria Math" panose="02040503050406030204" pitchFamily="18" charset="0"/>
                                    </a:rPr>
                                  </m:ctrlPr>
                                </m:fPr>
                                <m:num>
                                  <m:sSub>
                                    <m:sSubPr>
                                      <m:ctrlPr>
                                        <a:rPr lang="sr-Latn-ME" i="1">
                                          <a:latin typeface="Cambria Math" panose="02040503050406030204" pitchFamily="18" charset="0"/>
                                        </a:rPr>
                                      </m:ctrlPr>
                                    </m:sSubPr>
                                    <m:e>
                                      <m:r>
                                        <a:rPr lang="en-GB" i="1">
                                          <a:latin typeface="Cambria Math" panose="02040503050406030204" pitchFamily="18" charset="0"/>
                                        </a:rPr>
                                        <m:t>𝜎</m:t>
                                      </m:r>
                                    </m:e>
                                    <m:sub>
                                      <m:r>
                                        <a:rPr lang="en-GB" i="1">
                                          <a:latin typeface="Cambria Math" panose="02040503050406030204" pitchFamily="18" charset="0"/>
                                        </a:rPr>
                                        <m:t>0</m:t>
                                      </m:r>
                                    </m:sub>
                                  </m:sSub>
                                  <m:r>
                                    <a:rPr lang="en-GB" i="1">
                                      <a:latin typeface="Cambria Math" panose="02040503050406030204" pitchFamily="18" charset="0"/>
                                    </a:rPr>
                                    <m:t>+</m:t>
                                  </m:r>
                                  <m:r>
                                    <a:rPr lang="en-GB" i="1">
                                      <a:latin typeface="Cambria Math" panose="02040503050406030204" pitchFamily="18" charset="0"/>
                                    </a:rPr>
                                    <m:t>𝛥𝜎</m:t>
                                  </m:r>
                                </m:num>
                                <m:den>
                                  <m:sSub>
                                    <m:sSubPr>
                                      <m:ctrlPr>
                                        <a:rPr lang="sr-Latn-ME" i="1">
                                          <a:latin typeface="Cambria Math" panose="02040503050406030204" pitchFamily="18" charset="0"/>
                                        </a:rPr>
                                      </m:ctrlPr>
                                    </m:sSubPr>
                                    <m:e>
                                      <m:r>
                                        <a:rPr lang="en-GB" i="1">
                                          <a:latin typeface="Cambria Math" panose="02040503050406030204" pitchFamily="18" charset="0"/>
                                        </a:rPr>
                                        <m:t>𝜎</m:t>
                                      </m:r>
                                    </m:e>
                                    <m:sub>
                                      <m:r>
                                        <a:rPr lang="en-GB" i="1">
                                          <a:latin typeface="Cambria Math" panose="02040503050406030204" pitchFamily="18" charset="0"/>
                                        </a:rPr>
                                        <m:t>0</m:t>
                                      </m:r>
                                    </m:sub>
                                  </m:sSub>
                                </m:den>
                              </m:f>
                            </m:e>
                          </m:d>
                        </m:e>
                      </m:func>
                      <m:r>
                        <a:rPr lang="en-GB" i="1">
                          <a:latin typeface="Cambria Math" panose="02040503050406030204" pitchFamily="18" charset="0"/>
                        </a:rPr>
                        <m:t>+</m:t>
                      </m:r>
                      <m:r>
                        <a:rPr lang="en-GB" i="1">
                          <a:latin typeface="Cambria Math" panose="02040503050406030204" pitchFamily="18" charset="0"/>
                        </a:rPr>
                        <m:t>𝐻</m:t>
                      </m:r>
                      <m:sSub>
                        <m:sSubPr>
                          <m:ctrlPr>
                            <a:rPr lang="sr-Latn-ME" i="1">
                              <a:latin typeface="Cambria Math" panose="02040503050406030204" pitchFamily="18" charset="0"/>
                            </a:rPr>
                          </m:ctrlPr>
                        </m:sSubPr>
                        <m:e>
                          <m:r>
                            <a:rPr lang="en-GB" i="1">
                              <a:latin typeface="Cambria Math" panose="02040503050406030204" pitchFamily="18" charset="0"/>
                            </a:rPr>
                            <m:t>𝐶</m:t>
                          </m:r>
                        </m:e>
                        <m:sub>
                          <m:r>
                            <a:rPr lang="en-GB" i="1">
                              <a:latin typeface="Cambria Math" panose="02040503050406030204" pitchFamily="18" charset="0"/>
                            </a:rPr>
                            <m:t>𝛼</m:t>
                          </m:r>
                        </m:sub>
                      </m:sSub>
                      <m:r>
                        <m:rPr>
                          <m:sty m:val="p"/>
                        </m:rPr>
                        <a:rPr lang="en-GB">
                          <a:latin typeface="Cambria Math" panose="02040503050406030204" pitchFamily="18" charset="0"/>
                        </a:rPr>
                        <m:t>log</m:t>
                      </m:r>
                      <m:r>
                        <a:rPr lang="en-GB" i="1">
                          <a:latin typeface="Cambria Math" panose="02040503050406030204" pitchFamily="18" charset="0"/>
                        </a:rPr>
                        <m:t>(</m:t>
                      </m:r>
                      <m:f>
                        <m:fPr>
                          <m:ctrlPr>
                            <a:rPr lang="sr-Latn-ME" i="1">
                              <a:latin typeface="Cambria Math" panose="02040503050406030204" pitchFamily="18" charset="0"/>
                            </a:rPr>
                          </m:ctrlPr>
                        </m:fPr>
                        <m:num>
                          <m:sSub>
                            <m:sSubPr>
                              <m:ctrlPr>
                                <a:rPr lang="sr-Latn-ME" i="1">
                                  <a:latin typeface="Cambria Math" panose="02040503050406030204" pitchFamily="18" charset="0"/>
                                </a:rPr>
                              </m:ctrlPr>
                            </m:sSubPr>
                            <m:e>
                              <m:r>
                                <a:rPr lang="en-GB" i="1">
                                  <a:latin typeface="Cambria Math" panose="02040503050406030204" pitchFamily="18" charset="0"/>
                                </a:rPr>
                                <m:t>𝑡</m:t>
                              </m:r>
                            </m:e>
                            <m:sub>
                              <m:r>
                                <a:rPr lang="en-GB" i="1">
                                  <a:latin typeface="Cambria Math" panose="02040503050406030204" pitchFamily="18" charset="0"/>
                                </a:rPr>
                                <m:t>2</m:t>
                              </m:r>
                            </m:sub>
                          </m:sSub>
                        </m:num>
                        <m:den>
                          <m:sSub>
                            <m:sSubPr>
                              <m:ctrlPr>
                                <a:rPr lang="sr-Latn-ME" i="1">
                                  <a:latin typeface="Cambria Math" panose="02040503050406030204" pitchFamily="18" charset="0"/>
                                </a:rPr>
                              </m:ctrlPr>
                            </m:sSubPr>
                            <m:e>
                              <m:r>
                                <a:rPr lang="en-GB" i="1">
                                  <a:latin typeface="Cambria Math" panose="02040503050406030204" pitchFamily="18" charset="0"/>
                                </a:rPr>
                                <m:t>𝑡</m:t>
                              </m:r>
                            </m:e>
                            <m:sub>
                              <m:r>
                                <a:rPr lang="en-GB" i="1">
                                  <a:latin typeface="Cambria Math" panose="02040503050406030204" pitchFamily="18" charset="0"/>
                                </a:rPr>
                                <m:t>1</m:t>
                              </m:r>
                            </m:sub>
                          </m:sSub>
                        </m:den>
                      </m:f>
                      <m:r>
                        <a:rPr lang="en-GB" i="1">
                          <a:latin typeface="Cambria Math" panose="02040503050406030204" pitchFamily="18" charset="0"/>
                        </a:rPr>
                        <m:t>)</m:t>
                      </m:r>
                    </m:oMath>
                  </m:oMathPara>
                </a14:m>
                <a:endParaRPr lang="sr-Latn-ME" dirty="0"/>
              </a:p>
            </p:txBody>
          </p:sp>
        </mc:Choice>
        <mc:Fallback xmlns="">
          <p:sp>
            <p:nvSpPr>
              <p:cNvPr id="2" name="Rectangle 1"/>
              <p:cNvSpPr>
                <a:spLocks noRot="1" noChangeAspect="1" noMove="1" noResize="1" noEditPoints="1" noAdjustHandles="1" noChangeArrowheads="1" noChangeShapeType="1" noTextEdit="1"/>
              </p:cNvSpPr>
              <p:nvPr/>
            </p:nvSpPr>
            <p:spPr>
              <a:xfrm>
                <a:off x="111760" y="1638417"/>
                <a:ext cx="4080028" cy="714683"/>
              </a:xfrm>
              <a:prstGeom prst="rect">
                <a:avLst/>
              </a:prstGeom>
              <a:blipFill rotWithShape="0">
                <a:blip r:embed="rId2"/>
                <a:stretch>
                  <a:fillRect/>
                </a:stretch>
              </a:blipFill>
              <a:ln w="15875">
                <a:solidFill>
                  <a:srgbClr val="00206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101600" y="2418140"/>
                <a:ext cx="4744720" cy="4478149"/>
              </a:xfrm>
              <a:prstGeom prst="rect">
                <a:avLst/>
              </a:prstGeom>
            </p:spPr>
            <p:txBody>
              <a:bodyPr wrap="square">
                <a:spAutoFit/>
              </a:bodyPr>
              <a:lstStyle/>
              <a:p>
                <a:pPr eaLnBrk="0" hangingPunct="0"/>
                <a14:m>
                  <m:oMath xmlns:m="http://schemas.openxmlformats.org/officeDocument/2006/math">
                    <m:r>
                      <a:rPr lang="en-GB" sz="1500" i="1" smtClean="0">
                        <a:latin typeface="Cambria Math" panose="02040503050406030204" pitchFamily="18" charset="0"/>
                      </a:rPr>
                      <m:t>𝛥</m:t>
                    </m:r>
                    <m:r>
                      <a:rPr lang="en-GB" sz="1500" i="1" smtClean="0">
                        <a:latin typeface="Cambria Math" panose="02040503050406030204" pitchFamily="18" charset="0"/>
                      </a:rPr>
                      <m:t>𝐻</m:t>
                    </m:r>
                  </m:oMath>
                </a14:m>
                <a:r>
                  <a:rPr lang="en-GB" sz="1500" dirty="0"/>
                  <a:t> – </a:t>
                </a:r>
                <a:r>
                  <a:rPr lang="en-GB" sz="1500" dirty="0" err="1"/>
                  <a:t>slijeganje</a:t>
                </a:r>
                <a:r>
                  <a:rPr lang="en-GB" sz="1500" dirty="0"/>
                  <a:t> </a:t>
                </a:r>
                <a:r>
                  <a:rPr lang="en-GB" sz="1500" dirty="0" err="1"/>
                  <a:t>uslijed</a:t>
                </a:r>
                <a:r>
                  <a:rPr lang="en-GB" sz="1500" dirty="0"/>
                  <a:t> </a:t>
                </a:r>
                <a:r>
                  <a:rPr lang="en-GB" sz="1500" dirty="0" err="1"/>
                  <a:t>primarne</a:t>
                </a:r>
                <a:r>
                  <a:rPr lang="en-GB" sz="1500" dirty="0"/>
                  <a:t> </a:t>
                </a:r>
                <a:r>
                  <a:rPr lang="en-GB" sz="1500" dirty="0" err="1"/>
                  <a:t>i</a:t>
                </a:r>
                <a:r>
                  <a:rPr lang="en-GB" sz="1500" dirty="0"/>
                  <a:t> </a:t>
                </a:r>
                <a:r>
                  <a:rPr lang="en-GB" sz="1500" dirty="0" err="1"/>
                  <a:t>sekundarne</a:t>
                </a:r>
                <a:r>
                  <a:rPr lang="en-GB" sz="1500" dirty="0"/>
                  <a:t> </a:t>
                </a:r>
                <a:r>
                  <a:rPr lang="en-GB" sz="1500" dirty="0" err="1"/>
                  <a:t>konsolidacije</a:t>
                </a:r>
                <a:r>
                  <a:rPr lang="en-GB" sz="1500" dirty="0" smtClean="0"/>
                  <a:t>.</a:t>
                </a:r>
                <a:endParaRPr lang="sr-Latn-ME" sz="1500" dirty="0" smtClean="0"/>
              </a:p>
              <a:p>
                <a:pPr eaLnBrk="0" hangingPunct="0"/>
                <a:endParaRPr lang="sr-Latn-ME" sz="1500" dirty="0"/>
              </a:p>
              <a:p>
                <a:pPr eaLnBrk="0" hangingPunct="0"/>
                <a14:m>
                  <m:oMath xmlns:m="http://schemas.openxmlformats.org/officeDocument/2006/math">
                    <m:r>
                      <a:rPr lang="en-GB" sz="1500" i="1">
                        <a:latin typeface="Cambria Math" panose="02040503050406030204" pitchFamily="18" charset="0"/>
                      </a:rPr>
                      <m:t>𝐻</m:t>
                    </m:r>
                  </m:oMath>
                </a14:m>
                <a:r>
                  <a:rPr lang="en-GB" sz="1500" dirty="0"/>
                  <a:t> – </a:t>
                </a:r>
                <a:r>
                  <a:rPr lang="sr-Latn-ME" sz="1500" dirty="0" smtClean="0"/>
                  <a:t>  </a:t>
                </a:r>
                <a:r>
                  <a:rPr lang="en-GB" sz="1500" dirty="0" err="1" smtClean="0"/>
                  <a:t>početna</a:t>
                </a:r>
                <a:r>
                  <a:rPr lang="en-GB" sz="1500" dirty="0" smtClean="0"/>
                  <a:t> </a:t>
                </a:r>
                <a:r>
                  <a:rPr lang="en-GB" sz="1500" dirty="0" err="1"/>
                  <a:t>debljina</a:t>
                </a:r>
                <a:r>
                  <a:rPr lang="en-GB" sz="1500" dirty="0"/>
                  <a:t> </a:t>
                </a:r>
                <a:r>
                  <a:rPr lang="en-GB" sz="1500" dirty="0" err="1"/>
                  <a:t>otpada</a:t>
                </a:r>
                <a:r>
                  <a:rPr lang="en-GB" sz="1500" dirty="0" smtClean="0"/>
                  <a:t>.</a:t>
                </a:r>
                <a:endParaRPr lang="sr-Latn-ME" sz="1500" dirty="0" smtClean="0"/>
              </a:p>
              <a:p>
                <a:pPr eaLnBrk="0" hangingPunct="0"/>
                <a:endParaRPr lang="sr-Latn-ME" sz="1500" dirty="0"/>
              </a:p>
              <a:p>
                <a:pPr eaLnBrk="0" hangingPunct="0"/>
                <a14:m>
                  <m:oMath xmlns:m="http://schemas.openxmlformats.org/officeDocument/2006/math">
                    <m:sSub>
                      <m:sSubPr>
                        <m:ctrlPr>
                          <a:rPr lang="sr-Latn-ME" sz="1500" i="1">
                            <a:latin typeface="Cambria Math" panose="02040503050406030204" pitchFamily="18" charset="0"/>
                          </a:rPr>
                        </m:ctrlPr>
                      </m:sSubPr>
                      <m:e>
                        <m:r>
                          <a:rPr lang="en-GB" sz="1500" i="1">
                            <a:latin typeface="Cambria Math" panose="02040503050406030204" pitchFamily="18" charset="0"/>
                          </a:rPr>
                          <m:t>𝐶</m:t>
                        </m:r>
                      </m:e>
                      <m:sub>
                        <m:r>
                          <a:rPr lang="en-GB" sz="1500" i="1">
                            <a:latin typeface="Cambria Math" panose="02040503050406030204" pitchFamily="18" charset="0"/>
                          </a:rPr>
                          <m:t>𝐶</m:t>
                        </m:r>
                      </m:sub>
                    </m:sSub>
                    <m:r>
                      <a:rPr lang="sr-Latn-ME" sz="1500" b="0" i="1" smtClean="0">
                        <a:latin typeface="Cambria Math"/>
                      </a:rPr>
                      <m:t> </m:t>
                    </m:r>
                  </m:oMath>
                </a14:m>
                <a:r>
                  <a:rPr lang="en-GB" sz="1500" dirty="0"/>
                  <a:t>- </a:t>
                </a:r>
                <a:r>
                  <a:rPr lang="en-GB" sz="1500" dirty="0" err="1"/>
                  <a:t>primarni</a:t>
                </a:r>
                <a:r>
                  <a:rPr lang="en-GB" sz="1500" dirty="0"/>
                  <a:t> </a:t>
                </a:r>
                <a:r>
                  <a:rPr lang="en-GB" sz="1500" dirty="0" err="1"/>
                  <a:t>indeks</a:t>
                </a:r>
                <a:r>
                  <a:rPr lang="en-GB" sz="1500" dirty="0"/>
                  <a:t> </a:t>
                </a:r>
                <a:r>
                  <a:rPr lang="en-GB" sz="1500" dirty="0" err="1"/>
                  <a:t>kompresije</a:t>
                </a:r>
                <a:r>
                  <a:rPr lang="en-GB" sz="1500" dirty="0" smtClean="0"/>
                  <a:t>.</a:t>
                </a:r>
                <a:endParaRPr lang="sr-Latn-ME" sz="1500" dirty="0" smtClean="0"/>
              </a:p>
              <a:p>
                <a:pPr eaLnBrk="0" hangingPunct="0"/>
                <a:endParaRPr lang="sr-Latn-ME" sz="1500" dirty="0"/>
              </a:p>
              <a:p>
                <a:pPr eaLnBrk="0" hangingPunct="0"/>
                <a14:m>
                  <m:oMath xmlns:m="http://schemas.openxmlformats.org/officeDocument/2006/math">
                    <m:sSub>
                      <m:sSubPr>
                        <m:ctrlPr>
                          <a:rPr lang="sr-Latn-ME" sz="1500" i="1">
                            <a:latin typeface="Cambria Math" panose="02040503050406030204" pitchFamily="18" charset="0"/>
                          </a:rPr>
                        </m:ctrlPr>
                      </m:sSubPr>
                      <m:e>
                        <m:r>
                          <a:rPr lang="en-GB" sz="1500" i="1">
                            <a:latin typeface="Cambria Math" panose="02040503050406030204" pitchFamily="18" charset="0"/>
                          </a:rPr>
                          <m:t>𝜎</m:t>
                        </m:r>
                      </m:e>
                      <m:sub>
                        <m:r>
                          <a:rPr lang="en-GB" sz="1500" i="1">
                            <a:latin typeface="Cambria Math" panose="02040503050406030204" pitchFamily="18" charset="0"/>
                          </a:rPr>
                          <m:t>0</m:t>
                        </m:r>
                      </m:sub>
                    </m:sSub>
                  </m:oMath>
                </a14:m>
                <a:r>
                  <a:rPr lang="en-GB" sz="1500" dirty="0"/>
                  <a:t> – </a:t>
                </a:r>
                <a:r>
                  <a:rPr lang="en-GB" sz="1500" dirty="0" err="1"/>
                  <a:t>postojeći</a:t>
                </a:r>
                <a:r>
                  <a:rPr lang="en-GB" sz="1500" dirty="0"/>
                  <a:t> </a:t>
                </a:r>
                <a:r>
                  <a:rPr lang="en-GB" sz="1500" dirty="0" err="1"/>
                  <a:t>napon</a:t>
                </a:r>
                <a:r>
                  <a:rPr lang="en-GB" sz="1500" dirty="0"/>
                  <a:t> </a:t>
                </a:r>
                <a:r>
                  <a:rPr lang="en-GB" sz="1500" dirty="0" err="1"/>
                  <a:t>koji</a:t>
                </a:r>
                <a:r>
                  <a:rPr lang="en-GB" sz="1500" dirty="0"/>
                  <a:t> </a:t>
                </a:r>
                <a:r>
                  <a:rPr lang="en-GB" sz="1500" dirty="0" err="1"/>
                  <a:t>djeluje</a:t>
                </a:r>
                <a:r>
                  <a:rPr lang="en-GB" sz="1500" dirty="0"/>
                  <a:t> </a:t>
                </a:r>
                <a:r>
                  <a:rPr lang="en-GB" sz="1500" dirty="0" err="1"/>
                  <a:t>na</a:t>
                </a:r>
                <a:r>
                  <a:rPr lang="en-GB" sz="1500" dirty="0"/>
                  <a:t> </a:t>
                </a:r>
                <a:r>
                  <a:rPr lang="en-GB" sz="1500" dirty="0" err="1"/>
                  <a:t>sredini</a:t>
                </a:r>
                <a:r>
                  <a:rPr lang="en-GB" sz="1500" dirty="0"/>
                  <a:t> </a:t>
                </a:r>
                <a:r>
                  <a:rPr lang="en-GB" sz="1500" dirty="0" err="1"/>
                  <a:t>sloja</a:t>
                </a:r>
                <a:r>
                  <a:rPr lang="en-GB" sz="1500" dirty="0"/>
                  <a:t> </a:t>
                </a:r>
                <a:r>
                  <a:rPr lang="en-GB" sz="1500" dirty="0" err="1"/>
                  <a:t>otpada</a:t>
                </a:r>
                <a:r>
                  <a:rPr lang="en-GB" sz="1500" dirty="0" smtClean="0"/>
                  <a:t>.</a:t>
                </a:r>
                <a:endParaRPr lang="sr-Latn-ME" sz="1500" dirty="0" smtClean="0"/>
              </a:p>
              <a:p>
                <a:pPr eaLnBrk="0" hangingPunct="0"/>
                <a:endParaRPr lang="sr-Latn-ME" sz="1500" dirty="0"/>
              </a:p>
              <a:p>
                <a:pPr eaLnBrk="0" hangingPunct="0"/>
                <a14:m>
                  <m:oMath xmlns:m="http://schemas.openxmlformats.org/officeDocument/2006/math">
                    <m:r>
                      <a:rPr lang="en-GB" sz="1500" i="1">
                        <a:latin typeface="Cambria Math" panose="02040503050406030204" pitchFamily="18" charset="0"/>
                      </a:rPr>
                      <m:t>𝛥𝜎</m:t>
                    </m:r>
                  </m:oMath>
                </a14:m>
                <a:r>
                  <a:rPr lang="en-GB" sz="1500" dirty="0"/>
                  <a:t> – </a:t>
                </a:r>
                <a:r>
                  <a:rPr lang="en-GB" sz="1500" dirty="0" err="1"/>
                  <a:t>priraštaj</a:t>
                </a:r>
                <a:r>
                  <a:rPr lang="en-GB" sz="1500" dirty="0"/>
                  <a:t> </a:t>
                </a:r>
                <a:r>
                  <a:rPr lang="en-GB" sz="1500" dirty="0" err="1"/>
                  <a:t>napona</a:t>
                </a:r>
                <a:r>
                  <a:rPr lang="en-GB" sz="1500" dirty="0"/>
                  <a:t> </a:t>
                </a:r>
                <a:r>
                  <a:rPr lang="en-GB" sz="1500" dirty="0" err="1"/>
                  <a:t>uslijed</a:t>
                </a:r>
                <a:r>
                  <a:rPr lang="en-GB" sz="1500" dirty="0"/>
                  <a:t> </a:t>
                </a:r>
                <a:r>
                  <a:rPr lang="en-GB" sz="1500" dirty="0" err="1"/>
                  <a:t>konstrukcije</a:t>
                </a:r>
                <a:r>
                  <a:rPr lang="en-GB" sz="1500" dirty="0"/>
                  <a:t> </a:t>
                </a:r>
                <a:r>
                  <a:rPr lang="en-GB" sz="1500" dirty="0" err="1"/>
                  <a:t>i</a:t>
                </a:r>
                <a:r>
                  <a:rPr lang="en-GB" sz="1500" dirty="0"/>
                  <a:t>/</a:t>
                </a:r>
                <a:r>
                  <a:rPr lang="en-GB" sz="1500" dirty="0" err="1"/>
                  <a:t>ili</a:t>
                </a:r>
                <a:r>
                  <a:rPr lang="en-GB" sz="1500" dirty="0"/>
                  <a:t> </a:t>
                </a:r>
                <a:r>
                  <a:rPr lang="en-GB" sz="1500" dirty="0" smtClean="0"/>
                  <a:t>no</a:t>
                </a:r>
                <a:r>
                  <a:rPr lang="sr-Latn-ME" sz="1500" dirty="0" smtClean="0"/>
                  <a:t>v</a:t>
                </a:r>
                <a:r>
                  <a:rPr lang="en-GB" sz="1500" dirty="0" err="1" smtClean="0"/>
                  <a:t>og</a:t>
                </a:r>
                <a:r>
                  <a:rPr lang="en-GB" sz="1500" dirty="0" smtClean="0"/>
                  <a:t> </a:t>
                </a:r>
                <a:r>
                  <a:rPr lang="en-GB" sz="1500" dirty="0" err="1"/>
                  <a:t>sloja</a:t>
                </a:r>
                <a:r>
                  <a:rPr lang="en-GB" sz="1500" dirty="0"/>
                  <a:t> </a:t>
                </a:r>
                <a:r>
                  <a:rPr lang="en-GB" sz="1500" dirty="0" err="1"/>
                  <a:t>tla</a:t>
                </a:r>
                <a:r>
                  <a:rPr lang="en-GB" sz="1500" dirty="0"/>
                  <a:t> </a:t>
                </a:r>
                <a:r>
                  <a:rPr lang="en-GB" sz="1500" dirty="0" err="1"/>
                  <a:t>iznad</a:t>
                </a:r>
                <a:r>
                  <a:rPr lang="en-GB" sz="1500" dirty="0"/>
                  <a:t> </a:t>
                </a:r>
                <a:r>
                  <a:rPr lang="en-GB" sz="1500" dirty="0" err="1"/>
                  <a:t>otpada</a:t>
                </a:r>
                <a:r>
                  <a:rPr lang="en-GB" sz="1500" dirty="0" smtClean="0"/>
                  <a:t>.</a:t>
                </a:r>
                <a:endParaRPr lang="sr-Latn-ME" sz="1500" dirty="0" smtClean="0"/>
              </a:p>
              <a:p>
                <a:pPr eaLnBrk="0" hangingPunct="0"/>
                <a:endParaRPr lang="sr-Latn-ME" sz="1500" dirty="0"/>
              </a:p>
              <a:p>
                <a:pPr eaLnBrk="0" hangingPunct="0"/>
                <a14:m>
                  <m:oMath xmlns:m="http://schemas.openxmlformats.org/officeDocument/2006/math">
                    <m:sSub>
                      <m:sSubPr>
                        <m:ctrlPr>
                          <a:rPr lang="sr-Latn-ME" sz="1500" i="1">
                            <a:latin typeface="Cambria Math" panose="02040503050406030204" pitchFamily="18" charset="0"/>
                          </a:rPr>
                        </m:ctrlPr>
                      </m:sSubPr>
                      <m:e>
                        <m:r>
                          <a:rPr lang="en-GB" sz="1500" i="1">
                            <a:latin typeface="Cambria Math" panose="02040503050406030204" pitchFamily="18" charset="0"/>
                          </a:rPr>
                          <m:t>𝐶</m:t>
                        </m:r>
                      </m:e>
                      <m:sub>
                        <m:r>
                          <a:rPr lang="en-GB" sz="1500" i="1">
                            <a:latin typeface="Cambria Math" panose="02040503050406030204" pitchFamily="18" charset="0"/>
                          </a:rPr>
                          <m:t>𝛼</m:t>
                        </m:r>
                      </m:sub>
                    </m:sSub>
                  </m:oMath>
                </a14:m>
                <a:r>
                  <a:rPr lang="en-GB" sz="1500" dirty="0"/>
                  <a:t> – </a:t>
                </a:r>
                <a:r>
                  <a:rPr lang="en-GB" sz="1500" dirty="0" err="1"/>
                  <a:t>sekundarni</a:t>
                </a:r>
                <a:r>
                  <a:rPr lang="en-GB" sz="1500" dirty="0"/>
                  <a:t> </a:t>
                </a:r>
                <a:r>
                  <a:rPr lang="en-GB" sz="1500" dirty="0" err="1"/>
                  <a:t>indeks</a:t>
                </a:r>
                <a:r>
                  <a:rPr lang="en-GB" sz="1500" dirty="0"/>
                  <a:t> </a:t>
                </a:r>
                <a:r>
                  <a:rPr lang="en-GB" sz="1500" dirty="0" err="1" smtClean="0"/>
                  <a:t>kompresije</a:t>
                </a:r>
                <a:endParaRPr lang="sr-Latn-ME" sz="1500" dirty="0" smtClean="0"/>
              </a:p>
              <a:p>
                <a:pPr eaLnBrk="0" hangingPunct="0"/>
                <a:endParaRPr lang="sr-Latn-ME" sz="1500" dirty="0"/>
              </a:p>
              <a:p>
                <a:pPr eaLnBrk="0" hangingPunct="0"/>
                <a14:m>
                  <m:oMath xmlns:m="http://schemas.openxmlformats.org/officeDocument/2006/math">
                    <m:sSub>
                      <m:sSubPr>
                        <m:ctrlPr>
                          <a:rPr lang="sr-Latn-ME" sz="1500" i="1">
                            <a:latin typeface="Cambria Math" panose="02040503050406030204" pitchFamily="18" charset="0"/>
                          </a:rPr>
                        </m:ctrlPr>
                      </m:sSubPr>
                      <m:e>
                        <m:r>
                          <a:rPr lang="en-GB" sz="1500" i="1">
                            <a:latin typeface="Cambria Math" panose="02040503050406030204" pitchFamily="18" charset="0"/>
                          </a:rPr>
                          <m:t>𝑡</m:t>
                        </m:r>
                      </m:e>
                      <m:sub>
                        <m:r>
                          <a:rPr lang="en-GB" sz="1500" i="1">
                            <a:latin typeface="Cambria Math" panose="02040503050406030204" pitchFamily="18" charset="0"/>
                          </a:rPr>
                          <m:t>1</m:t>
                        </m:r>
                      </m:sub>
                    </m:sSub>
                  </m:oMath>
                </a14:m>
                <a:r>
                  <a:rPr lang="en-GB" sz="1500" dirty="0"/>
                  <a:t> – </a:t>
                </a:r>
                <a:r>
                  <a:rPr lang="en-GB" sz="1500" dirty="0" err="1"/>
                  <a:t>vrijeme</a:t>
                </a:r>
                <a:r>
                  <a:rPr lang="en-GB" sz="1500" dirty="0"/>
                  <a:t> </a:t>
                </a:r>
                <a:r>
                  <a:rPr lang="en-GB" sz="1500" dirty="0" err="1"/>
                  <a:t>trajanja</a:t>
                </a:r>
                <a:r>
                  <a:rPr lang="en-GB" sz="1500" dirty="0"/>
                  <a:t> </a:t>
                </a:r>
                <a:r>
                  <a:rPr lang="en-GB" sz="1500" dirty="0" err="1"/>
                  <a:t>inicijalne</a:t>
                </a:r>
                <a:r>
                  <a:rPr lang="en-GB" sz="1500" dirty="0"/>
                  <a:t> </a:t>
                </a:r>
                <a:r>
                  <a:rPr lang="en-GB" sz="1500" dirty="0" err="1" smtClean="0"/>
                  <a:t>kompresije</a:t>
                </a:r>
                <a:endParaRPr lang="sr-Latn-ME" sz="1500" dirty="0" smtClean="0"/>
              </a:p>
              <a:p>
                <a:pPr eaLnBrk="0" hangingPunct="0"/>
                <a:endParaRPr lang="sr-Latn-ME" sz="1500" dirty="0"/>
              </a:p>
              <a:p>
                <a:pPr eaLnBrk="0" hangingPunct="0"/>
                <a14:m>
                  <m:oMath xmlns:m="http://schemas.openxmlformats.org/officeDocument/2006/math">
                    <m:sSub>
                      <m:sSubPr>
                        <m:ctrlPr>
                          <a:rPr lang="sr-Latn-ME" sz="1500" i="1">
                            <a:latin typeface="Cambria Math" panose="02040503050406030204" pitchFamily="18" charset="0"/>
                          </a:rPr>
                        </m:ctrlPr>
                      </m:sSubPr>
                      <m:e>
                        <m:r>
                          <a:rPr lang="en-GB" sz="1500" i="1">
                            <a:latin typeface="Cambria Math" panose="02040503050406030204" pitchFamily="18" charset="0"/>
                          </a:rPr>
                          <m:t>𝑡</m:t>
                        </m:r>
                      </m:e>
                      <m:sub>
                        <m:r>
                          <a:rPr lang="en-GB" sz="1500" i="1">
                            <a:latin typeface="Cambria Math" panose="02040503050406030204" pitchFamily="18" charset="0"/>
                          </a:rPr>
                          <m:t>2</m:t>
                        </m:r>
                      </m:sub>
                    </m:sSub>
                  </m:oMath>
                </a14:m>
                <a:r>
                  <a:rPr lang="en-GB" sz="1500" dirty="0"/>
                  <a:t> – </a:t>
                </a:r>
                <a:r>
                  <a:rPr lang="en-GB" sz="1500" dirty="0" err="1"/>
                  <a:t>završetak</a:t>
                </a:r>
                <a:r>
                  <a:rPr lang="en-GB" sz="1500" dirty="0"/>
                  <a:t> </a:t>
                </a:r>
                <a:r>
                  <a:rPr lang="en-GB" sz="1500" dirty="0" err="1"/>
                  <a:t>vremenskog</a:t>
                </a:r>
                <a:r>
                  <a:rPr lang="en-GB" sz="1500" dirty="0"/>
                  <a:t> </a:t>
                </a:r>
                <a:r>
                  <a:rPr lang="en-GB" sz="1500" dirty="0" err="1"/>
                  <a:t>perioda</a:t>
                </a:r>
                <a:r>
                  <a:rPr lang="en-GB" sz="1500" dirty="0"/>
                  <a:t> u </a:t>
                </a:r>
                <a:r>
                  <a:rPr lang="en-GB" sz="1500" dirty="0" err="1"/>
                  <a:t>kojem</a:t>
                </a:r>
                <a:r>
                  <a:rPr lang="en-GB" sz="1500" dirty="0"/>
                  <a:t> se </a:t>
                </a:r>
                <a:r>
                  <a:rPr lang="en-GB" sz="1500" dirty="0" err="1"/>
                  <a:t>očekuje</a:t>
                </a:r>
                <a:r>
                  <a:rPr lang="en-GB" sz="1500" dirty="0"/>
                  <a:t> </a:t>
                </a:r>
                <a:r>
                  <a:rPr lang="en-GB" sz="1500" dirty="0" err="1"/>
                  <a:t>dugoročno</a:t>
                </a:r>
                <a:r>
                  <a:rPr lang="en-GB" sz="1500" dirty="0"/>
                  <a:t> </a:t>
                </a:r>
                <a:r>
                  <a:rPr lang="en-GB" sz="1500" dirty="0" err="1"/>
                  <a:t>slijeganje</a:t>
                </a:r>
                <a:endParaRPr lang="sr-Latn-ME" sz="1500" dirty="0"/>
              </a:p>
            </p:txBody>
          </p:sp>
        </mc:Choice>
        <mc:Fallback xmlns="">
          <p:sp>
            <p:nvSpPr>
              <p:cNvPr id="3" name="Rectangle 2"/>
              <p:cNvSpPr>
                <a:spLocks noRot="1" noChangeAspect="1" noMove="1" noResize="1" noEditPoints="1" noAdjustHandles="1" noChangeArrowheads="1" noChangeShapeType="1" noTextEdit="1"/>
              </p:cNvSpPr>
              <p:nvPr/>
            </p:nvSpPr>
            <p:spPr>
              <a:xfrm>
                <a:off x="101600" y="2418140"/>
                <a:ext cx="4744720" cy="4478149"/>
              </a:xfrm>
              <a:prstGeom prst="rect">
                <a:avLst/>
              </a:prstGeom>
              <a:blipFill rotWithShape="0">
                <a:blip r:embed="rId3"/>
                <a:stretch>
                  <a:fillRect l="-514" t="-409" b="-545"/>
                </a:stretch>
              </a:blipFill>
            </p:spPr>
            <p:txBody>
              <a:bodyPr/>
              <a:lstStyle/>
              <a:p>
                <a:r>
                  <a:rPr lang="en-US">
                    <a:noFill/>
                  </a:rPr>
                  <a:t> </a:t>
                </a:r>
              </a:p>
            </p:txBody>
          </p:sp>
        </mc:Fallback>
      </mc:AlternateContent>
      <p:sp>
        <p:nvSpPr>
          <p:cNvPr id="4" name="Rectangle 3"/>
          <p:cNvSpPr/>
          <p:nvPr/>
        </p:nvSpPr>
        <p:spPr>
          <a:xfrm>
            <a:off x="20320" y="1285770"/>
            <a:ext cx="1885837" cy="323165"/>
          </a:xfrm>
          <a:prstGeom prst="rect">
            <a:avLst/>
          </a:prstGeom>
        </p:spPr>
        <p:txBody>
          <a:bodyPr wrap="none">
            <a:spAutoFit/>
          </a:bodyPr>
          <a:lstStyle/>
          <a:p>
            <a:r>
              <a:rPr lang="en-GB" sz="1500" dirty="0"/>
              <a:t>Sowers (1968, 1973)</a:t>
            </a:r>
            <a:endParaRPr lang="sr-Latn-ME" sz="1500" dirty="0"/>
          </a:p>
        </p:txBody>
      </p:sp>
      <p:sp>
        <p:nvSpPr>
          <p:cNvPr id="9" name="Content Placeholder 2"/>
          <p:cNvSpPr txBox="1">
            <a:spLocks/>
          </p:cNvSpPr>
          <p:nvPr/>
        </p:nvSpPr>
        <p:spPr>
          <a:xfrm>
            <a:off x="5496560" y="1365094"/>
            <a:ext cx="6431280" cy="3471066"/>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vi-VN" sz="1400" dirty="0">
                <a:solidFill>
                  <a:schemeClr val="bg1"/>
                </a:solidFill>
              </a:rPr>
              <a:t>Da bi se redukovala slijeganja nakon izgradnje konstrukcije, mogu se koristiti neke od metode poboljšanja tla pri čemu preporučuju </a:t>
            </a:r>
            <a:r>
              <a:rPr lang="vi-VN" sz="1400" dirty="0" smtClean="0">
                <a:solidFill>
                  <a:schemeClr val="bg1"/>
                </a:solidFill>
              </a:rPr>
              <a:t>sledeće </a:t>
            </a:r>
            <a:r>
              <a:rPr lang="vi-VN" sz="1400" dirty="0">
                <a:solidFill>
                  <a:schemeClr val="bg1"/>
                </a:solidFill>
              </a:rPr>
              <a:t>(Dunn, 1993) :</a:t>
            </a:r>
          </a:p>
          <a:p>
            <a:pPr marL="285750" indent="-285750">
              <a:buFont typeface="Wingdings" panose="05000000000000000000" pitchFamily="2" charset="2"/>
              <a:buChar char="§"/>
            </a:pPr>
            <a:r>
              <a:rPr lang="sr-Latn-ME" sz="1400" dirty="0" smtClean="0">
                <a:solidFill>
                  <a:schemeClr val="bg1"/>
                </a:solidFill>
              </a:rPr>
              <a:t>U</a:t>
            </a:r>
            <a:r>
              <a:rPr lang="vi-VN" sz="1400" dirty="0" smtClean="0">
                <a:solidFill>
                  <a:schemeClr val="bg1"/>
                </a:solidFill>
              </a:rPr>
              <a:t>opšte </a:t>
            </a:r>
            <a:r>
              <a:rPr lang="vi-VN" sz="1400" dirty="0">
                <a:solidFill>
                  <a:schemeClr val="bg1"/>
                </a:solidFill>
              </a:rPr>
              <a:t>ne graditi na ovakvom tlu ili sačekati da se process </a:t>
            </a:r>
            <a:r>
              <a:rPr lang="sr-Latn-ME" sz="1400" dirty="0" smtClean="0">
                <a:solidFill>
                  <a:schemeClr val="bg1"/>
                </a:solidFill>
              </a:rPr>
              <a:t>r</a:t>
            </a:r>
            <a:r>
              <a:rPr lang="vi-VN" sz="1400" dirty="0" smtClean="0">
                <a:solidFill>
                  <a:schemeClr val="bg1"/>
                </a:solidFill>
              </a:rPr>
              <a:t>aspadanja </a:t>
            </a:r>
            <a:r>
              <a:rPr lang="vi-VN" sz="1400" dirty="0">
                <a:solidFill>
                  <a:schemeClr val="bg1"/>
                </a:solidFill>
              </a:rPr>
              <a:t>i dekompozicije zaustavi</a:t>
            </a:r>
          </a:p>
          <a:p>
            <a:pPr marL="285750" indent="-285750">
              <a:buFont typeface="Wingdings" panose="05000000000000000000" pitchFamily="2" charset="2"/>
              <a:buChar char="§"/>
            </a:pPr>
            <a:r>
              <a:rPr lang="vi-VN" sz="1400" dirty="0" smtClean="0">
                <a:solidFill>
                  <a:schemeClr val="bg1"/>
                </a:solidFill>
              </a:rPr>
              <a:t>Prethodno </a:t>
            </a:r>
            <a:r>
              <a:rPr lang="vi-VN" sz="1400" dirty="0">
                <a:solidFill>
                  <a:schemeClr val="bg1"/>
                </a:solidFill>
              </a:rPr>
              <a:t>zbijanje tla, odnosno otpada</a:t>
            </a:r>
          </a:p>
          <a:p>
            <a:pPr marL="285750" indent="-285750">
              <a:buFont typeface="Wingdings" panose="05000000000000000000" pitchFamily="2" charset="2"/>
              <a:buChar char="§"/>
            </a:pPr>
            <a:r>
              <a:rPr lang="sr-Latn-ME" sz="1400" dirty="0" smtClean="0">
                <a:solidFill>
                  <a:schemeClr val="bg1"/>
                </a:solidFill>
              </a:rPr>
              <a:t>D</a:t>
            </a:r>
            <a:r>
              <a:rPr lang="vi-VN" sz="1400" dirty="0" smtClean="0">
                <a:solidFill>
                  <a:schemeClr val="bg1"/>
                </a:solidFill>
              </a:rPr>
              <a:t>inamička </a:t>
            </a:r>
            <a:r>
              <a:rPr lang="vi-VN" sz="1400" dirty="0">
                <a:solidFill>
                  <a:schemeClr val="bg1"/>
                </a:solidFill>
              </a:rPr>
              <a:t>kompakcija</a:t>
            </a:r>
          </a:p>
          <a:p>
            <a:pPr marL="285750" indent="-285750">
              <a:buFont typeface="Wingdings" panose="05000000000000000000" pitchFamily="2" charset="2"/>
              <a:buChar char="§"/>
            </a:pPr>
            <a:r>
              <a:rPr lang="vi-VN" sz="1400" dirty="0" smtClean="0">
                <a:solidFill>
                  <a:schemeClr val="bg1"/>
                </a:solidFill>
              </a:rPr>
              <a:t>Injektiranje </a:t>
            </a:r>
            <a:r>
              <a:rPr lang="vi-VN" sz="1400" dirty="0">
                <a:solidFill>
                  <a:schemeClr val="bg1"/>
                </a:solidFill>
              </a:rPr>
              <a:t>tla ili nanošenje letećeg pepela/kreča</a:t>
            </a:r>
          </a:p>
        </p:txBody>
      </p:sp>
      <p:sp>
        <p:nvSpPr>
          <p:cNvPr id="10" name="Content Placeholder 2"/>
          <p:cNvSpPr txBox="1">
            <a:spLocks/>
          </p:cNvSpPr>
          <p:nvPr/>
        </p:nvSpPr>
        <p:spPr>
          <a:xfrm>
            <a:off x="5496560" y="4897120"/>
            <a:ext cx="6431280" cy="1605280"/>
          </a:xfrm>
          <a:prstGeom prst="rect">
            <a:avLst/>
          </a:prstGeom>
          <a:solidFill>
            <a:srgbClr val="C0000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r>
              <a:rPr lang="sr-Latn-ME" sz="1400" dirty="0" smtClean="0">
                <a:solidFill>
                  <a:schemeClr val="bg1"/>
                </a:solidFill>
              </a:rPr>
              <a:t>P</a:t>
            </a:r>
            <a:r>
              <a:rPr lang="vi-VN" sz="1400" dirty="0" smtClean="0">
                <a:solidFill>
                  <a:schemeClr val="bg1"/>
                </a:solidFill>
              </a:rPr>
              <a:t>ri </a:t>
            </a:r>
            <a:r>
              <a:rPr lang="vi-VN" sz="1400" dirty="0">
                <a:solidFill>
                  <a:schemeClr val="bg1"/>
                </a:solidFill>
              </a:rPr>
              <a:t>slijeganju, nerazgrađen otpad i razgrađen otpad ne ponašaju </a:t>
            </a:r>
            <a:r>
              <a:rPr lang="sr-Latn-ME" sz="1400" dirty="0" smtClean="0">
                <a:solidFill>
                  <a:schemeClr val="bg1"/>
                </a:solidFill>
              </a:rPr>
              <a:t>se </a:t>
            </a:r>
            <a:r>
              <a:rPr lang="vi-VN" sz="1400" dirty="0" smtClean="0">
                <a:solidFill>
                  <a:schemeClr val="bg1"/>
                </a:solidFill>
              </a:rPr>
              <a:t>isto</a:t>
            </a:r>
            <a:r>
              <a:rPr lang="vi-VN" sz="1400" dirty="0">
                <a:solidFill>
                  <a:schemeClr val="bg1"/>
                </a:solidFill>
              </a:rPr>
              <a:t>. Iako u početku, imaju slične vrijednosti inicijalnog slijeganja, razgrađen otpad se sliježe brže prvenstveno zbog gubitka čvrstoće i kompaktnosti koju je izgubio raspadanjem, te je stoga i deformabilniji</a:t>
            </a:r>
          </a:p>
        </p:txBody>
      </p:sp>
      <p:pic>
        <p:nvPicPr>
          <p:cNvPr id="11" name="Picture 10"/>
          <p:cNvPicPr/>
          <p:nvPr/>
        </p:nvPicPr>
        <p:blipFill rotWithShape="1">
          <a:blip r:embed="rId4">
            <a:extLst>
              <a:ext uri="{28A0092B-C50C-407E-A947-70E740481C1C}">
                <a14:useLocalDpi xmlns:a14="http://schemas.microsoft.com/office/drawing/2010/main" val="0"/>
              </a:ext>
            </a:extLst>
          </a:blip>
          <a:srcRect l="3248" t="-340" r="1295" b="967"/>
          <a:stretch/>
        </p:blipFill>
        <p:spPr bwMode="auto">
          <a:xfrm>
            <a:off x="760826" y="1071198"/>
            <a:ext cx="6391814" cy="3510962"/>
          </a:xfrm>
          <a:prstGeom prst="rect">
            <a:avLst/>
          </a:prstGeom>
          <a:ln w="28575">
            <a:solidFill>
              <a:srgbClr val="0070C0"/>
            </a:solidFill>
          </a:ln>
          <a:effectLst>
            <a:outerShdw blurRad="50800" dist="38100" dir="8100000" sx="102000" sy="102000" algn="tr" rotWithShape="0">
              <a:prstClr val="black">
                <a:alpha val="40000"/>
              </a:prst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822582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p:cTn id="33"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5" dur="500"/>
                                        <p:tgtEl>
                                          <p:spTgt spid="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 calcmode="lin" valueType="num">
                                      <p:cBhvr>
                                        <p:cTn id="40"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p:cTn id="4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9" dur="500"/>
                                        <p:tgtEl>
                                          <p:spTgt spid="3">
                                            <p:txEl>
                                              <p:pRg st="8" end="8"/>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 calcmode="lin" valueType="num">
                                      <p:cBhvr>
                                        <p:cTn id="54"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5"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56" dur="500"/>
                                        <p:tgtEl>
                                          <p:spTgt spid="3">
                                            <p:txEl>
                                              <p:pRg st="10" end="1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3">
                                            <p:txEl>
                                              <p:pRg st="12" end="12"/>
                                            </p:txEl>
                                          </p:spTgt>
                                        </p:tgtEl>
                                        <p:attrNameLst>
                                          <p:attrName>style.visibility</p:attrName>
                                        </p:attrNameLst>
                                      </p:cBhvr>
                                      <p:to>
                                        <p:strVal val="visible"/>
                                      </p:to>
                                    </p:set>
                                    <p:anim calcmode="lin" valueType="num">
                                      <p:cBhvr>
                                        <p:cTn id="61" dur="5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62" dur="500" fill="hold"/>
                                        <p:tgtEl>
                                          <p:spTgt spid="3">
                                            <p:txEl>
                                              <p:pRg st="12" end="12"/>
                                            </p:txEl>
                                          </p:spTgt>
                                        </p:tgtEl>
                                        <p:attrNameLst>
                                          <p:attrName>ppt_h</p:attrName>
                                        </p:attrNameLst>
                                      </p:cBhvr>
                                      <p:tavLst>
                                        <p:tav tm="0">
                                          <p:val>
                                            <p:fltVal val="0"/>
                                          </p:val>
                                        </p:tav>
                                        <p:tav tm="100000">
                                          <p:val>
                                            <p:strVal val="#ppt_h"/>
                                          </p:val>
                                        </p:tav>
                                      </p:tavLst>
                                    </p:anim>
                                    <p:animEffect transition="in" filter="fade">
                                      <p:cBhvr>
                                        <p:cTn id="63" dur="500"/>
                                        <p:tgtEl>
                                          <p:spTgt spid="3">
                                            <p:txEl>
                                              <p:pRg st="12" end="12"/>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3">
                                            <p:txEl>
                                              <p:pRg st="14" end="14"/>
                                            </p:txEl>
                                          </p:spTgt>
                                        </p:tgtEl>
                                        <p:attrNameLst>
                                          <p:attrName>style.visibility</p:attrName>
                                        </p:attrNameLst>
                                      </p:cBhvr>
                                      <p:to>
                                        <p:strVal val="visible"/>
                                      </p:to>
                                    </p:set>
                                    <p:anim calcmode="lin" valueType="num">
                                      <p:cBhvr>
                                        <p:cTn id="68" dur="5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69" dur="500" fill="hold"/>
                                        <p:tgtEl>
                                          <p:spTgt spid="3">
                                            <p:txEl>
                                              <p:pRg st="14" end="14"/>
                                            </p:txEl>
                                          </p:spTgt>
                                        </p:tgtEl>
                                        <p:attrNameLst>
                                          <p:attrName>ppt_h</p:attrName>
                                        </p:attrNameLst>
                                      </p:cBhvr>
                                      <p:tavLst>
                                        <p:tav tm="0">
                                          <p:val>
                                            <p:fltVal val="0"/>
                                          </p:val>
                                        </p:tav>
                                        <p:tav tm="100000">
                                          <p:val>
                                            <p:strVal val="#ppt_h"/>
                                          </p:val>
                                        </p:tav>
                                      </p:tavLst>
                                    </p:anim>
                                    <p:animEffect transition="in" filter="fade">
                                      <p:cBhvr>
                                        <p:cTn id="70" dur="500"/>
                                        <p:tgtEl>
                                          <p:spTgt spid="3">
                                            <p:txEl>
                                              <p:pRg st="14" end="14"/>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fill="hold"/>
                                        <p:tgtEl>
                                          <p:spTgt spid="21"/>
                                        </p:tgtEl>
                                        <p:attrNameLst>
                                          <p:attrName>ppt_x</p:attrName>
                                        </p:attrNameLst>
                                      </p:cBhvr>
                                      <p:tavLst>
                                        <p:tav tm="0">
                                          <p:val>
                                            <p:strVal val="#ppt_x"/>
                                          </p:val>
                                        </p:tav>
                                        <p:tav tm="100000">
                                          <p:val>
                                            <p:strVal val="#ppt_x"/>
                                          </p:val>
                                        </p:tav>
                                      </p:tavLst>
                                    </p:anim>
                                    <p:anim calcmode="lin" valueType="num">
                                      <p:cBhvr additive="base">
                                        <p:cTn id="7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fill="hold"/>
                                        <p:tgtEl>
                                          <p:spTgt spid="9"/>
                                        </p:tgtEl>
                                        <p:attrNameLst>
                                          <p:attrName>ppt_x</p:attrName>
                                        </p:attrNameLst>
                                      </p:cBhvr>
                                      <p:tavLst>
                                        <p:tav tm="0">
                                          <p:val>
                                            <p:strVal val="#ppt_x"/>
                                          </p:val>
                                        </p:tav>
                                        <p:tav tm="100000">
                                          <p:val>
                                            <p:strVal val="#ppt_x"/>
                                          </p:val>
                                        </p:tav>
                                      </p:tavLst>
                                    </p:anim>
                                    <p:anim calcmode="lin" valueType="num">
                                      <p:cBhvr additive="base">
                                        <p:cTn id="8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ppt_x"/>
                                          </p:val>
                                        </p:tav>
                                        <p:tav tm="100000">
                                          <p:val>
                                            <p:strVal val="#ppt_x"/>
                                          </p:val>
                                        </p:tav>
                                      </p:tavLst>
                                    </p:anim>
                                    <p:anim calcmode="lin" valueType="num">
                                      <p:cBhvr additive="base">
                                        <p:cTn id="8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nodeType="click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p:cTn id="93" dur="500" fill="hold"/>
                                        <p:tgtEl>
                                          <p:spTgt spid="11"/>
                                        </p:tgtEl>
                                        <p:attrNameLst>
                                          <p:attrName>ppt_w</p:attrName>
                                        </p:attrNameLst>
                                      </p:cBhvr>
                                      <p:tavLst>
                                        <p:tav tm="0">
                                          <p:val>
                                            <p:fltVal val="0"/>
                                          </p:val>
                                        </p:tav>
                                        <p:tav tm="100000">
                                          <p:val>
                                            <p:strVal val="#ppt_w"/>
                                          </p:val>
                                        </p:tav>
                                      </p:tavLst>
                                    </p:anim>
                                    <p:anim calcmode="lin" valueType="num">
                                      <p:cBhvr>
                                        <p:cTn id="94" dur="500" fill="hold"/>
                                        <p:tgtEl>
                                          <p:spTgt spid="11"/>
                                        </p:tgtEl>
                                        <p:attrNameLst>
                                          <p:attrName>ppt_h</p:attrName>
                                        </p:attrNameLst>
                                      </p:cBhvr>
                                      <p:tavLst>
                                        <p:tav tm="0">
                                          <p:val>
                                            <p:fltVal val="0"/>
                                          </p:val>
                                        </p:tav>
                                        <p:tav tm="100000">
                                          <p:val>
                                            <p:strVal val="#ppt_h"/>
                                          </p:val>
                                        </p:tav>
                                      </p:tavLst>
                                    </p:anim>
                                    <p:animEffect transition="in" filter="fade">
                                      <p:cBhvr>
                                        <p:cTn id="9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3" grpId="0" build="p"/>
      <p:bldP spid="4" grpId="0"/>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p:nvPr/>
        </p:nvPicPr>
        <p:blipFill rotWithShape="1">
          <a:blip r:embed="rId2">
            <a:extLst>
              <a:ext uri="{28A0092B-C50C-407E-A947-70E740481C1C}">
                <a14:useLocalDpi xmlns:a14="http://schemas.microsoft.com/office/drawing/2010/main" val="0"/>
              </a:ext>
            </a:extLst>
          </a:blip>
          <a:srcRect t="4825"/>
          <a:stretch/>
        </p:blipFill>
        <p:spPr bwMode="auto">
          <a:xfrm>
            <a:off x="4327990" y="13448"/>
            <a:ext cx="3592326" cy="2918011"/>
          </a:xfrm>
          <a:prstGeom prst="rect">
            <a:avLst/>
          </a:prstGeom>
          <a:noFill/>
        </p:spPr>
      </p:pic>
      <p:sp>
        <p:nvSpPr>
          <p:cNvPr id="5" name="Text Placeholder 2"/>
          <p:cNvSpPr txBox="1">
            <a:spLocks/>
          </p:cNvSpPr>
          <p:nvPr/>
        </p:nvSpPr>
        <p:spPr>
          <a:xfrm>
            <a:off x="0" y="0"/>
            <a:ext cx="4464424" cy="4935071"/>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00000"/>
              </a:lnSpc>
              <a:buFont typeface="Arial" panose="020B0604020202020204" pitchFamily="34" charset="0"/>
              <a:buChar char="•"/>
            </a:pPr>
            <a:r>
              <a:rPr lang="en-US" sz="1500" dirty="0" err="1">
                <a:solidFill>
                  <a:schemeClr val="bg1"/>
                </a:solidFill>
              </a:rPr>
              <a:t>Sve</a:t>
            </a:r>
            <a:r>
              <a:rPr lang="en-US" sz="1500" dirty="0">
                <a:solidFill>
                  <a:schemeClr val="bg1"/>
                </a:solidFill>
              </a:rPr>
              <a:t> </a:t>
            </a:r>
            <a:r>
              <a:rPr lang="en-US" sz="1500" dirty="0" err="1">
                <a:solidFill>
                  <a:schemeClr val="bg1"/>
                </a:solidFill>
              </a:rPr>
              <a:t>veća</a:t>
            </a:r>
            <a:r>
              <a:rPr lang="en-US" sz="1500" dirty="0">
                <a:solidFill>
                  <a:schemeClr val="bg1"/>
                </a:solidFill>
              </a:rPr>
              <a:t> </a:t>
            </a:r>
            <a:r>
              <a:rPr lang="en-US" sz="1500" dirty="0" err="1">
                <a:solidFill>
                  <a:schemeClr val="bg1"/>
                </a:solidFill>
              </a:rPr>
              <a:t>urbanizacija</a:t>
            </a:r>
            <a:r>
              <a:rPr lang="en-US" sz="1500" dirty="0">
                <a:solidFill>
                  <a:schemeClr val="bg1"/>
                </a:solidFill>
              </a:rPr>
              <a:t>, </a:t>
            </a:r>
            <a:r>
              <a:rPr lang="en-US" sz="1500" dirty="0" err="1">
                <a:solidFill>
                  <a:schemeClr val="bg1"/>
                </a:solidFill>
              </a:rPr>
              <a:t>razvoj</a:t>
            </a:r>
            <a:r>
              <a:rPr lang="en-US" sz="1500" dirty="0">
                <a:solidFill>
                  <a:schemeClr val="bg1"/>
                </a:solidFill>
              </a:rPr>
              <a:t> </a:t>
            </a:r>
            <a:r>
              <a:rPr lang="en-US" sz="1500" dirty="0" err="1">
                <a:solidFill>
                  <a:schemeClr val="bg1"/>
                </a:solidFill>
              </a:rPr>
              <a:t>tehničkih</a:t>
            </a:r>
            <a:r>
              <a:rPr lang="en-US" sz="1500" dirty="0">
                <a:solidFill>
                  <a:schemeClr val="bg1"/>
                </a:solidFill>
              </a:rPr>
              <a:t> </a:t>
            </a:r>
            <a:r>
              <a:rPr lang="en-US" sz="1500" dirty="0" err="1">
                <a:solidFill>
                  <a:schemeClr val="bg1"/>
                </a:solidFill>
              </a:rPr>
              <a:t>dostignuća</a:t>
            </a:r>
            <a:r>
              <a:rPr lang="en-US" sz="1500" dirty="0">
                <a:solidFill>
                  <a:schemeClr val="bg1"/>
                </a:solidFill>
              </a:rPr>
              <a:t> u </a:t>
            </a:r>
            <a:r>
              <a:rPr lang="en-US" sz="1500" dirty="0" err="1">
                <a:solidFill>
                  <a:schemeClr val="bg1"/>
                </a:solidFill>
              </a:rPr>
              <a:t>građevinarstvu</a:t>
            </a:r>
            <a:r>
              <a:rPr lang="en-US" sz="1500" dirty="0">
                <a:solidFill>
                  <a:schemeClr val="bg1"/>
                </a:solidFill>
              </a:rPr>
              <a:t>, </a:t>
            </a:r>
            <a:r>
              <a:rPr lang="en-US" sz="1500" dirty="0" err="1">
                <a:solidFill>
                  <a:schemeClr val="bg1"/>
                </a:solidFill>
              </a:rPr>
              <a:t>ekološki</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ekonomski</a:t>
            </a:r>
            <a:r>
              <a:rPr lang="en-US" sz="1500" dirty="0">
                <a:solidFill>
                  <a:schemeClr val="bg1"/>
                </a:solidFill>
              </a:rPr>
              <a:t> </a:t>
            </a:r>
            <a:r>
              <a:rPr lang="en-US" sz="1500" dirty="0" err="1">
                <a:solidFill>
                  <a:schemeClr val="bg1"/>
                </a:solidFill>
              </a:rPr>
              <a:t>aspekti</a:t>
            </a:r>
            <a:r>
              <a:rPr lang="en-US" sz="1500" dirty="0">
                <a:solidFill>
                  <a:schemeClr val="bg1"/>
                </a:solidFill>
              </a:rPr>
              <a:t>, </a:t>
            </a:r>
            <a:r>
              <a:rPr lang="en-US" sz="1500" dirty="0" err="1">
                <a:solidFill>
                  <a:schemeClr val="bg1"/>
                </a:solidFill>
              </a:rPr>
              <a:t>uslovili</a:t>
            </a:r>
            <a:r>
              <a:rPr lang="en-US" sz="1500" dirty="0">
                <a:solidFill>
                  <a:schemeClr val="bg1"/>
                </a:solidFill>
              </a:rPr>
              <a:t> </a:t>
            </a:r>
            <a:r>
              <a:rPr lang="en-US" sz="1500" dirty="0" err="1">
                <a:solidFill>
                  <a:schemeClr val="bg1"/>
                </a:solidFill>
              </a:rPr>
              <a:t>su</a:t>
            </a:r>
            <a:r>
              <a:rPr lang="en-US" sz="1500" dirty="0">
                <a:solidFill>
                  <a:schemeClr val="bg1"/>
                </a:solidFill>
              </a:rPr>
              <a:t> trend </a:t>
            </a:r>
            <a:r>
              <a:rPr lang="en-US" sz="1500" dirty="0" err="1">
                <a:solidFill>
                  <a:schemeClr val="bg1"/>
                </a:solidFill>
              </a:rPr>
              <a:t>građenja</a:t>
            </a:r>
            <a:r>
              <a:rPr lang="en-US" sz="1500" dirty="0">
                <a:solidFill>
                  <a:schemeClr val="bg1"/>
                </a:solidFill>
              </a:rPr>
              <a:t> </a:t>
            </a:r>
            <a:r>
              <a:rPr lang="en-US" sz="1500" dirty="0" err="1">
                <a:solidFill>
                  <a:schemeClr val="bg1"/>
                </a:solidFill>
              </a:rPr>
              <a:t>objekata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nasutom</a:t>
            </a:r>
            <a:r>
              <a:rPr lang="en-US" sz="1500" dirty="0">
                <a:solidFill>
                  <a:schemeClr val="bg1"/>
                </a:solidFill>
              </a:rPr>
              <a:t> </a:t>
            </a:r>
            <a:r>
              <a:rPr lang="en-US" sz="1500" dirty="0" err="1">
                <a:solidFill>
                  <a:schemeClr val="bg1"/>
                </a:solidFill>
              </a:rPr>
              <a:t>tlu</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deponijama</a:t>
            </a:r>
            <a:r>
              <a:rPr lang="en-US" sz="1500" dirty="0">
                <a:solidFill>
                  <a:schemeClr val="bg1"/>
                </a:solidFill>
              </a:rPr>
              <a:t> </a:t>
            </a:r>
            <a:r>
              <a:rPr lang="en-US" sz="1500" dirty="0" err="1">
                <a:solidFill>
                  <a:schemeClr val="bg1"/>
                </a:solidFill>
              </a:rPr>
              <a:t>čvrstog</a:t>
            </a:r>
            <a:r>
              <a:rPr lang="en-US" sz="1500" dirty="0">
                <a:solidFill>
                  <a:schemeClr val="bg1"/>
                </a:solidFill>
              </a:rPr>
              <a:t> </a:t>
            </a:r>
            <a:r>
              <a:rPr lang="en-US" sz="1500" dirty="0" err="1" smtClean="0">
                <a:solidFill>
                  <a:schemeClr val="bg1"/>
                </a:solidFill>
              </a:rPr>
              <a:t>otpada</a:t>
            </a:r>
            <a:r>
              <a:rPr lang="en-US" sz="1500" dirty="0" smtClean="0">
                <a:solidFill>
                  <a:schemeClr val="bg1"/>
                </a:solidFill>
              </a:rPr>
              <a:t>. </a:t>
            </a:r>
          </a:p>
          <a:p>
            <a:pPr marL="285750" indent="-285750" algn="just">
              <a:lnSpc>
                <a:spcPct val="100000"/>
              </a:lnSpc>
              <a:buFont typeface="Arial" panose="020B0604020202020204" pitchFamily="34" charset="0"/>
              <a:buChar char="•"/>
            </a:pPr>
            <a:r>
              <a:rPr lang="en-US" sz="1500" dirty="0" err="1" smtClean="0">
                <a:solidFill>
                  <a:schemeClr val="bg1"/>
                </a:solidFill>
              </a:rPr>
              <a:t>Kada</a:t>
            </a:r>
            <a:r>
              <a:rPr lang="en-US" sz="1500" dirty="0" smtClean="0">
                <a:solidFill>
                  <a:schemeClr val="bg1"/>
                </a:solidFill>
              </a:rPr>
              <a:t> </a:t>
            </a:r>
            <a:r>
              <a:rPr lang="en-US" sz="1500" dirty="0">
                <a:solidFill>
                  <a:schemeClr val="bg1"/>
                </a:solidFill>
              </a:rPr>
              <a:t>se </a:t>
            </a:r>
            <a:r>
              <a:rPr lang="en-US" sz="1500" dirty="0" err="1">
                <a:solidFill>
                  <a:schemeClr val="bg1"/>
                </a:solidFill>
              </a:rPr>
              <a:t>govori</a:t>
            </a:r>
            <a:r>
              <a:rPr lang="en-US" sz="1500" dirty="0">
                <a:solidFill>
                  <a:schemeClr val="bg1"/>
                </a:solidFill>
              </a:rPr>
              <a:t> o </a:t>
            </a:r>
            <a:r>
              <a:rPr lang="en-US" sz="1500" dirty="0" err="1">
                <a:solidFill>
                  <a:schemeClr val="bg1"/>
                </a:solidFill>
              </a:rPr>
              <a:t>nasutom</a:t>
            </a:r>
            <a:r>
              <a:rPr lang="en-US" sz="1500" dirty="0">
                <a:solidFill>
                  <a:schemeClr val="bg1"/>
                </a:solidFill>
              </a:rPr>
              <a:t> </a:t>
            </a:r>
            <a:r>
              <a:rPr lang="en-US" sz="1500" dirty="0" err="1">
                <a:solidFill>
                  <a:schemeClr val="bg1"/>
                </a:solidFill>
              </a:rPr>
              <a:t>tlu</a:t>
            </a:r>
            <a:r>
              <a:rPr lang="en-US" sz="1500" dirty="0">
                <a:solidFill>
                  <a:schemeClr val="bg1"/>
                </a:solidFill>
              </a:rPr>
              <a:t>, </a:t>
            </a:r>
            <a:r>
              <a:rPr lang="en-US" sz="1500" dirty="0" err="1">
                <a:solidFill>
                  <a:schemeClr val="bg1"/>
                </a:solidFill>
              </a:rPr>
              <a:t>misli</a:t>
            </a:r>
            <a:r>
              <a:rPr lang="en-US" sz="1500" dirty="0">
                <a:solidFill>
                  <a:schemeClr val="bg1"/>
                </a:solidFill>
              </a:rPr>
              <a:t> se </a:t>
            </a:r>
            <a:r>
              <a:rPr lang="en-US" sz="1500" dirty="0" err="1">
                <a:solidFill>
                  <a:schemeClr val="bg1"/>
                </a:solidFill>
              </a:rPr>
              <a:t>na</a:t>
            </a:r>
            <a:r>
              <a:rPr lang="en-US" sz="1500" dirty="0">
                <a:solidFill>
                  <a:schemeClr val="bg1"/>
                </a:solidFill>
              </a:rPr>
              <a:t> </a:t>
            </a:r>
            <a:r>
              <a:rPr lang="en-US" sz="1500" dirty="0" err="1">
                <a:solidFill>
                  <a:schemeClr val="bg1"/>
                </a:solidFill>
              </a:rPr>
              <a:t>tlo</a:t>
            </a:r>
            <a:r>
              <a:rPr lang="en-US" sz="1500" dirty="0">
                <a:solidFill>
                  <a:schemeClr val="bg1"/>
                </a:solidFill>
              </a:rPr>
              <a:t> </a:t>
            </a:r>
            <a:r>
              <a:rPr lang="en-US" sz="1500" dirty="0" err="1">
                <a:solidFill>
                  <a:schemeClr val="bg1"/>
                </a:solidFill>
              </a:rPr>
              <a:t>koje</a:t>
            </a:r>
            <a:r>
              <a:rPr lang="en-US" sz="1500" dirty="0">
                <a:solidFill>
                  <a:schemeClr val="bg1"/>
                </a:solidFill>
              </a:rPr>
              <a:t> je </a:t>
            </a:r>
            <a:r>
              <a:rPr lang="en-US" sz="1500" dirty="0" err="1">
                <a:solidFill>
                  <a:schemeClr val="bg1"/>
                </a:solidFill>
              </a:rPr>
              <a:t>deponovano</a:t>
            </a:r>
            <a:r>
              <a:rPr lang="en-US" sz="1500" dirty="0">
                <a:solidFill>
                  <a:schemeClr val="bg1"/>
                </a:solidFill>
              </a:rPr>
              <a:t> od </a:t>
            </a:r>
            <a:r>
              <a:rPr lang="en-US" sz="1500" dirty="0" err="1">
                <a:solidFill>
                  <a:schemeClr val="bg1"/>
                </a:solidFill>
              </a:rPr>
              <a:t>strane</a:t>
            </a:r>
            <a:r>
              <a:rPr lang="en-US" sz="1500" dirty="0">
                <a:solidFill>
                  <a:schemeClr val="bg1"/>
                </a:solidFill>
              </a:rPr>
              <a:t> </a:t>
            </a:r>
            <a:r>
              <a:rPr lang="en-US" sz="1500" dirty="0" err="1">
                <a:solidFill>
                  <a:schemeClr val="bg1"/>
                </a:solidFill>
              </a:rPr>
              <a:t>čovjeka</a:t>
            </a:r>
            <a:r>
              <a:rPr lang="en-US" sz="1500" dirty="0">
                <a:solidFill>
                  <a:schemeClr val="bg1"/>
                </a:solidFill>
              </a:rPr>
              <a:t> </a:t>
            </a:r>
            <a:r>
              <a:rPr lang="en-US" sz="1500" dirty="0" err="1">
                <a:solidFill>
                  <a:schemeClr val="bg1"/>
                </a:solidFill>
              </a:rPr>
              <a:t>prije</a:t>
            </a:r>
            <a:r>
              <a:rPr lang="en-US" sz="1500" dirty="0">
                <a:solidFill>
                  <a:schemeClr val="bg1"/>
                </a:solidFill>
              </a:rPr>
              <a:t> </a:t>
            </a:r>
            <a:r>
              <a:rPr lang="en-US" sz="1500" dirty="0" err="1">
                <a:solidFill>
                  <a:schemeClr val="bg1"/>
                </a:solidFill>
              </a:rPr>
              <a:t>nego</a:t>
            </a:r>
            <a:r>
              <a:rPr lang="en-US" sz="1500" dirty="0">
                <a:solidFill>
                  <a:schemeClr val="bg1"/>
                </a:solidFill>
              </a:rPr>
              <a:t> </a:t>
            </a:r>
            <a:r>
              <a:rPr lang="en-US" sz="1500" dirty="0" err="1">
                <a:solidFill>
                  <a:schemeClr val="bg1"/>
                </a:solidFill>
              </a:rPr>
              <a:t>uslijed</a:t>
            </a:r>
            <a:r>
              <a:rPr lang="en-US" sz="1500" dirty="0">
                <a:solidFill>
                  <a:schemeClr val="bg1"/>
                </a:solidFill>
              </a:rPr>
              <a:t> </a:t>
            </a:r>
            <a:r>
              <a:rPr lang="en-US" sz="1500" dirty="0" err="1">
                <a:solidFill>
                  <a:schemeClr val="bg1"/>
                </a:solidFill>
              </a:rPr>
              <a:t>uticaja</a:t>
            </a:r>
            <a:r>
              <a:rPr lang="en-US" sz="1500" dirty="0">
                <a:solidFill>
                  <a:schemeClr val="bg1"/>
                </a:solidFill>
              </a:rPr>
              <a:t> </a:t>
            </a:r>
            <a:r>
              <a:rPr lang="en-US" sz="1500" dirty="0" err="1">
                <a:solidFill>
                  <a:schemeClr val="bg1"/>
                </a:solidFill>
              </a:rPr>
              <a:t>prirode</a:t>
            </a:r>
            <a:r>
              <a:rPr lang="en-US" sz="1500" dirty="0">
                <a:solidFill>
                  <a:schemeClr val="bg1"/>
                </a:solidFill>
              </a:rPr>
              <a:t>. </a:t>
            </a:r>
            <a:r>
              <a:rPr lang="en-US" sz="1500" dirty="0" err="1">
                <a:solidFill>
                  <a:schemeClr val="bg1"/>
                </a:solidFill>
              </a:rPr>
              <a:t>Kako</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ovo</a:t>
            </a:r>
            <a:r>
              <a:rPr lang="en-US" sz="1500" dirty="0">
                <a:solidFill>
                  <a:schemeClr val="bg1"/>
                </a:solidFill>
              </a:rPr>
              <a:t> </a:t>
            </a:r>
            <a:r>
              <a:rPr lang="en-US" sz="1500" dirty="0" err="1">
                <a:solidFill>
                  <a:schemeClr val="bg1"/>
                </a:solidFill>
              </a:rPr>
              <a:t>podloge</a:t>
            </a:r>
            <a:r>
              <a:rPr lang="en-US" sz="1500" dirty="0">
                <a:solidFill>
                  <a:schemeClr val="bg1"/>
                </a:solidFill>
              </a:rPr>
              <a:t> </a:t>
            </a:r>
            <a:r>
              <a:rPr lang="en-US" sz="1500" dirty="0" err="1">
                <a:solidFill>
                  <a:schemeClr val="bg1"/>
                </a:solidFill>
              </a:rPr>
              <a:t>koje</a:t>
            </a:r>
            <a:r>
              <a:rPr lang="en-US" sz="1500" dirty="0">
                <a:solidFill>
                  <a:schemeClr val="bg1"/>
                </a:solidFill>
              </a:rPr>
              <a:t> se </a:t>
            </a:r>
            <a:r>
              <a:rPr lang="en-US" sz="1500" dirty="0" err="1">
                <a:solidFill>
                  <a:schemeClr val="bg1"/>
                </a:solidFill>
              </a:rPr>
              <a:t>ponašaju</a:t>
            </a:r>
            <a:r>
              <a:rPr lang="en-US" sz="1500" dirty="0">
                <a:solidFill>
                  <a:schemeClr val="bg1"/>
                </a:solidFill>
              </a:rPr>
              <a:t> </a:t>
            </a:r>
            <a:r>
              <a:rPr lang="en-US" sz="1500" dirty="0" err="1">
                <a:solidFill>
                  <a:schemeClr val="bg1"/>
                </a:solidFill>
              </a:rPr>
              <a:t>drugačije</a:t>
            </a:r>
            <a:r>
              <a:rPr lang="en-US" sz="1500" dirty="0">
                <a:solidFill>
                  <a:schemeClr val="bg1"/>
                </a:solidFill>
              </a:rPr>
              <a:t> </a:t>
            </a:r>
            <a:r>
              <a:rPr lang="en-US" sz="1500" dirty="0" err="1">
                <a:solidFill>
                  <a:schemeClr val="bg1"/>
                </a:solidFill>
              </a:rPr>
              <a:t>nego</a:t>
            </a:r>
            <a:r>
              <a:rPr lang="en-US" sz="1500" dirty="0">
                <a:solidFill>
                  <a:schemeClr val="bg1"/>
                </a:solidFill>
              </a:rPr>
              <a:t> </a:t>
            </a:r>
            <a:r>
              <a:rPr lang="en-US" sz="1500" dirty="0" err="1">
                <a:solidFill>
                  <a:schemeClr val="bg1"/>
                </a:solidFill>
              </a:rPr>
              <a:t>tipično</a:t>
            </a:r>
            <a:r>
              <a:rPr lang="en-US" sz="1500" dirty="0">
                <a:solidFill>
                  <a:schemeClr val="bg1"/>
                </a:solidFill>
              </a:rPr>
              <a:t> </a:t>
            </a:r>
            <a:r>
              <a:rPr lang="en-US" sz="1500" dirty="0" err="1">
                <a:solidFill>
                  <a:schemeClr val="bg1"/>
                </a:solidFill>
              </a:rPr>
              <a:t>tlo</a:t>
            </a:r>
            <a:r>
              <a:rPr lang="en-US" sz="1500" dirty="0">
                <a:solidFill>
                  <a:schemeClr val="bg1"/>
                </a:solidFill>
              </a:rPr>
              <a:t>, </a:t>
            </a:r>
            <a:r>
              <a:rPr lang="en-US" sz="1500" dirty="0" err="1">
                <a:solidFill>
                  <a:schemeClr val="bg1"/>
                </a:solidFill>
              </a:rPr>
              <a:t>potrebno</a:t>
            </a:r>
            <a:r>
              <a:rPr lang="en-US" sz="1500" dirty="0">
                <a:solidFill>
                  <a:schemeClr val="bg1"/>
                </a:solidFill>
              </a:rPr>
              <a:t> je </a:t>
            </a:r>
            <a:r>
              <a:rPr lang="en-US" sz="1500" dirty="0" err="1">
                <a:solidFill>
                  <a:schemeClr val="bg1"/>
                </a:solidFill>
              </a:rPr>
              <a:t>fundiranju</a:t>
            </a:r>
            <a:r>
              <a:rPr lang="en-US" sz="1500" dirty="0">
                <a:solidFill>
                  <a:schemeClr val="bg1"/>
                </a:solidFill>
              </a:rPr>
              <a:t> </a:t>
            </a:r>
            <a:r>
              <a:rPr lang="en-US" sz="1500" dirty="0" err="1">
                <a:solidFill>
                  <a:schemeClr val="bg1"/>
                </a:solidFill>
              </a:rPr>
              <a:t>objekata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ovim</a:t>
            </a:r>
            <a:r>
              <a:rPr lang="en-US" sz="1500" dirty="0">
                <a:solidFill>
                  <a:schemeClr val="bg1"/>
                </a:solidFill>
              </a:rPr>
              <a:t> </a:t>
            </a:r>
            <a:r>
              <a:rPr lang="en-US" sz="1500" dirty="0" err="1">
                <a:solidFill>
                  <a:schemeClr val="bg1"/>
                </a:solidFill>
              </a:rPr>
              <a:t>površinama</a:t>
            </a:r>
            <a:r>
              <a:rPr lang="en-US" sz="1500" dirty="0">
                <a:solidFill>
                  <a:schemeClr val="bg1"/>
                </a:solidFill>
              </a:rPr>
              <a:t> </a:t>
            </a:r>
            <a:r>
              <a:rPr lang="en-US" sz="1500" dirty="0" err="1">
                <a:solidFill>
                  <a:schemeClr val="bg1"/>
                </a:solidFill>
              </a:rPr>
              <a:t>pristupiti</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posebnom</a:t>
            </a:r>
            <a:r>
              <a:rPr lang="en-US" sz="1500" dirty="0">
                <a:solidFill>
                  <a:schemeClr val="bg1"/>
                </a:solidFill>
              </a:rPr>
              <a:t> </a:t>
            </a:r>
            <a:r>
              <a:rPr lang="en-US" sz="1500" dirty="0" err="1">
                <a:solidFill>
                  <a:schemeClr val="bg1"/>
                </a:solidFill>
              </a:rPr>
              <a:t>pažnjom</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suštinskim</a:t>
            </a:r>
            <a:r>
              <a:rPr lang="en-US" sz="1500" dirty="0">
                <a:solidFill>
                  <a:schemeClr val="bg1"/>
                </a:solidFill>
              </a:rPr>
              <a:t> </a:t>
            </a:r>
            <a:r>
              <a:rPr lang="en-US" sz="1500" dirty="0" err="1">
                <a:solidFill>
                  <a:schemeClr val="bg1"/>
                </a:solidFill>
              </a:rPr>
              <a:t>razumijevanjem</a:t>
            </a:r>
            <a:r>
              <a:rPr lang="en-US" sz="1500" dirty="0">
                <a:solidFill>
                  <a:schemeClr val="bg1"/>
                </a:solidFill>
              </a:rPr>
              <a:t> </a:t>
            </a:r>
            <a:r>
              <a:rPr lang="en-US" sz="1500" dirty="0" err="1">
                <a:solidFill>
                  <a:schemeClr val="bg1"/>
                </a:solidFill>
              </a:rPr>
              <a:t>problematike</a:t>
            </a:r>
            <a:r>
              <a:rPr lang="en-US" sz="1500" dirty="0">
                <a:solidFill>
                  <a:schemeClr val="bg1"/>
                </a:solidFill>
              </a:rPr>
              <a:t>. </a:t>
            </a:r>
            <a:endParaRPr lang="en-US" sz="1500" dirty="0" smtClean="0">
              <a:solidFill>
                <a:schemeClr val="bg1"/>
              </a:solidFill>
            </a:endParaRPr>
          </a:p>
          <a:p>
            <a:pPr marL="285750" indent="-285750" algn="just">
              <a:lnSpc>
                <a:spcPct val="100000"/>
              </a:lnSpc>
              <a:buFont typeface="Arial" panose="020B0604020202020204" pitchFamily="34" charset="0"/>
              <a:buChar char="•"/>
            </a:pPr>
            <a:r>
              <a:rPr lang="en-US" sz="1500" dirty="0" err="1" smtClean="0">
                <a:solidFill>
                  <a:schemeClr val="bg1"/>
                </a:solidFill>
              </a:rPr>
              <a:t>Adekvatno</a:t>
            </a:r>
            <a:r>
              <a:rPr lang="en-US" sz="1500" dirty="0" smtClean="0">
                <a:solidFill>
                  <a:schemeClr val="bg1"/>
                </a:solidFill>
              </a:rPr>
              <a:t> </a:t>
            </a:r>
            <a:r>
              <a:rPr lang="en-US" sz="1500" dirty="0" err="1">
                <a:solidFill>
                  <a:schemeClr val="bg1"/>
                </a:solidFill>
              </a:rPr>
              <a:t>razumijevanje</a:t>
            </a:r>
            <a:r>
              <a:rPr lang="en-US" sz="1500" dirty="0">
                <a:solidFill>
                  <a:schemeClr val="bg1"/>
                </a:solidFill>
              </a:rPr>
              <a:t> </a:t>
            </a:r>
            <a:r>
              <a:rPr lang="en-US" sz="1500" dirty="0" err="1">
                <a:solidFill>
                  <a:schemeClr val="bg1"/>
                </a:solidFill>
              </a:rPr>
              <a:t>ponašanja</a:t>
            </a:r>
            <a:r>
              <a:rPr lang="en-US" sz="1500" dirty="0">
                <a:solidFill>
                  <a:schemeClr val="bg1"/>
                </a:solidFill>
              </a:rPr>
              <a:t> </a:t>
            </a:r>
            <a:r>
              <a:rPr lang="en-US" sz="1500" dirty="0" err="1">
                <a:solidFill>
                  <a:schemeClr val="bg1"/>
                </a:solidFill>
              </a:rPr>
              <a:t>nasutog</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rehabilitovanih</a:t>
            </a:r>
            <a:r>
              <a:rPr lang="en-US" sz="1500" dirty="0">
                <a:solidFill>
                  <a:schemeClr val="bg1"/>
                </a:solidFill>
              </a:rPr>
              <a:t> </a:t>
            </a:r>
            <a:r>
              <a:rPr lang="en-US" sz="1500" dirty="0" err="1">
                <a:solidFill>
                  <a:schemeClr val="bg1"/>
                </a:solidFill>
              </a:rPr>
              <a:t>deponija</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načina</a:t>
            </a:r>
            <a:r>
              <a:rPr lang="en-US" sz="1500" dirty="0">
                <a:solidFill>
                  <a:schemeClr val="bg1"/>
                </a:solidFill>
              </a:rPr>
              <a:t> </a:t>
            </a:r>
            <a:r>
              <a:rPr lang="en-US" sz="1500" dirty="0" err="1">
                <a:solidFill>
                  <a:schemeClr val="bg1"/>
                </a:solidFill>
              </a:rPr>
              <a:t>kako</a:t>
            </a:r>
            <a:r>
              <a:rPr lang="en-US" sz="1500" dirty="0">
                <a:solidFill>
                  <a:schemeClr val="bg1"/>
                </a:solidFill>
              </a:rPr>
              <a:t> </a:t>
            </a:r>
            <a:r>
              <a:rPr lang="en-US" sz="1500" dirty="0" err="1">
                <a:solidFill>
                  <a:schemeClr val="bg1"/>
                </a:solidFill>
              </a:rPr>
              <a:t>oni</a:t>
            </a:r>
            <a:r>
              <a:rPr lang="en-US" sz="1500" dirty="0">
                <a:solidFill>
                  <a:schemeClr val="bg1"/>
                </a:solidFill>
              </a:rPr>
              <a:t> </a:t>
            </a:r>
            <a:r>
              <a:rPr lang="en-US" sz="1500" dirty="0" err="1">
                <a:solidFill>
                  <a:schemeClr val="bg1"/>
                </a:solidFill>
              </a:rPr>
              <a:t>mogu</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ekonomski</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ekološki</a:t>
            </a:r>
            <a:r>
              <a:rPr lang="en-US" sz="1500" dirty="0">
                <a:solidFill>
                  <a:schemeClr val="bg1"/>
                </a:solidFill>
              </a:rPr>
              <a:t> </a:t>
            </a:r>
            <a:r>
              <a:rPr lang="en-US" sz="1500" dirty="0" err="1">
                <a:solidFill>
                  <a:schemeClr val="bg1"/>
                </a:solidFill>
              </a:rPr>
              <a:t>održivi</a:t>
            </a:r>
            <a:r>
              <a:rPr lang="en-US" sz="1500" dirty="0">
                <a:solidFill>
                  <a:schemeClr val="bg1"/>
                </a:solidFill>
              </a:rPr>
              <a:t> je </a:t>
            </a:r>
            <a:r>
              <a:rPr lang="en-US" sz="1500" dirty="0" err="1">
                <a:solidFill>
                  <a:schemeClr val="bg1"/>
                </a:solidFill>
              </a:rPr>
              <a:t>faktor</a:t>
            </a:r>
            <a:r>
              <a:rPr lang="en-US" sz="1500" dirty="0">
                <a:solidFill>
                  <a:schemeClr val="bg1"/>
                </a:solidFill>
              </a:rPr>
              <a:t> od </a:t>
            </a:r>
            <a:r>
              <a:rPr lang="en-US" sz="1500" dirty="0" err="1">
                <a:solidFill>
                  <a:schemeClr val="bg1"/>
                </a:solidFill>
              </a:rPr>
              <a:t>presudnog</a:t>
            </a:r>
            <a:r>
              <a:rPr lang="en-US" sz="1500" dirty="0">
                <a:solidFill>
                  <a:schemeClr val="bg1"/>
                </a:solidFill>
              </a:rPr>
              <a:t> </a:t>
            </a:r>
            <a:r>
              <a:rPr lang="en-US" sz="1500" dirty="0" err="1">
                <a:solidFill>
                  <a:schemeClr val="bg1"/>
                </a:solidFill>
              </a:rPr>
              <a:t>značaja</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dalje</a:t>
            </a:r>
            <a:r>
              <a:rPr lang="en-US" sz="1500" dirty="0">
                <a:solidFill>
                  <a:schemeClr val="bg1"/>
                </a:solidFill>
              </a:rPr>
              <a:t> </a:t>
            </a:r>
            <a:r>
              <a:rPr lang="en-US" sz="1500" dirty="0" err="1">
                <a:solidFill>
                  <a:schemeClr val="bg1"/>
                </a:solidFill>
              </a:rPr>
              <a:t>razvijanje</a:t>
            </a:r>
            <a:r>
              <a:rPr lang="en-US" sz="1500" dirty="0">
                <a:solidFill>
                  <a:schemeClr val="bg1"/>
                </a:solidFill>
              </a:rPr>
              <a:t> </a:t>
            </a:r>
            <a:r>
              <a:rPr lang="en-US" sz="1500" dirty="0" err="1">
                <a:solidFill>
                  <a:schemeClr val="bg1"/>
                </a:solidFill>
              </a:rPr>
              <a:t>održivog</a:t>
            </a:r>
            <a:r>
              <a:rPr lang="en-US" sz="1500" dirty="0">
                <a:solidFill>
                  <a:schemeClr val="bg1"/>
                </a:solidFill>
              </a:rPr>
              <a:t> </a:t>
            </a:r>
            <a:r>
              <a:rPr lang="en-US" sz="1500" dirty="0" err="1">
                <a:solidFill>
                  <a:schemeClr val="bg1"/>
                </a:solidFill>
              </a:rPr>
              <a:t>razvoja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zaštite</a:t>
            </a:r>
            <a:r>
              <a:rPr lang="en-US" sz="1500" dirty="0">
                <a:solidFill>
                  <a:schemeClr val="bg1"/>
                </a:solidFill>
              </a:rPr>
              <a:t> </a:t>
            </a:r>
            <a:r>
              <a:rPr lang="en-US" sz="1500" dirty="0" err="1">
                <a:solidFill>
                  <a:schemeClr val="bg1"/>
                </a:solidFill>
              </a:rPr>
              <a:t>životne</a:t>
            </a:r>
            <a:r>
              <a:rPr lang="en-US" sz="1500" dirty="0">
                <a:solidFill>
                  <a:schemeClr val="bg1"/>
                </a:solidFill>
              </a:rPr>
              <a:t> </a:t>
            </a:r>
            <a:r>
              <a:rPr lang="en-US" sz="1500" dirty="0" err="1">
                <a:solidFill>
                  <a:schemeClr val="bg1"/>
                </a:solidFill>
              </a:rPr>
              <a:t>sredine</a:t>
            </a:r>
            <a:r>
              <a:rPr lang="en-US" sz="1500" dirty="0">
                <a:solidFill>
                  <a:schemeClr val="bg1"/>
                </a:solidFill>
              </a:rPr>
              <a:t>.</a:t>
            </a:r>
            <a:endParaRPr lang="sr-Cyrl-ME" sz="1500" dirty="0">
              <a:solidFill>
                <a:schemeClr val="bg1"/>
              </a:solidFill>
            </a:endParaRPr>
          </a:p>
        </p:txBody>
      </p:sp>
      <p:pic>
        <p:nvPicPr>
          <p:cNvPr id="8" name="Picture 7"/>
          <p:cNvPicPr>
            <a:picLocks noChangeAspect="1"/>
          </p:cNvPicPr>
          <p:nvPr/>
        </p:nvPicPr>
        <p:blipFill>
          <a:blip r:embed="rId3">
            <a:lum bright="-6000" contrast="14000"/>
            <a:extLst>
              <a:ext uri="{28A0092B-C50C-407E-A947-70E740481C1C}">
                <a14:useLocalDpi xmlns:a14="http://schemas.microsoft.com/office/drawing/2010/main" val="0"/>
              </a:ext>
            </a:extLst>
          </a:blip>
          <a:srcRect/>
          <a:stretch>
            <a:fillRect/>
          </a:stretch>
        </p:blipFill>
        <p:spPr bwMode="auto">
          <a:xfrm>
            <a:off x="7954939" y="0"/>
            <a:ext cx="4237061" cy="2989943"/>
          </a:xfrm>
          <a:prstGeom prst="rect">
            <a:avLst/>
          </a:prstGeom>
          <a:noFill/>
          <a:ln>
            <a:noFill/>
          </a:ln>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11880" y="3485349"/>
            <a:ext cx="4180120" cy="2912520"/>
          </a:xfrm>
          <a:prstGeom prst="rect">
            <a:avLst/>
          </a:prstGeom>
          <a:noFill/>
          <a:ln>
            <a:noFill/>
          </a:ln>
        </p:spPr>
      </p:pic>
      <p:sp>
        <p:nvSpPr>
          <p:cNvPr id="3" name="Rectangle 2"/>
          <p:cNvSpPr/>
          <p:nvPr/>
        </p:nvSpPr>
        <p:spPr>
          <a:xfrm>
            <a:off x="7876562" y="2912427"/>
            <a:ext cx="4696439" cy="307777"/>
          </a:xfrm>
          <a:prstGeom prst="rect">
            <a:avLst/>
          </a:prstGeom>
        </p:spPr>
        <p:txBody>
          <a:bodyPr wrap="square">
            <a:spAutoFit/>
          </a:bodyPr>
          <a:lstStyle/>
          <a:p>
            <a:r>
              <a:rPr lang="en-GB" sz="1400" dirty="0" err="1" smtClean="0">
                <a:latin typeface="+mj-lt"/>
                <a:ea typeface="Times New Roman" panose="02020603050405020304" pitchFamily="18" charset="0"/>
              </a:rPr>
              <a:t>Naselje</a:t>
            </a:r>
            <a:r>
              <a:rPr lang="en-GB" sz="1400" dirty="0" smtClean="0">
                <a:latin typeface="+mj-lt"/>
                <a:ea typeface="Times New Roman" panose="02020603050405020304" pitchFamily="18" charset="0"/>
              </a:rPr>
              <a:t> </a:t>
            </a:r>
            <a:r>
              <a:rPr lang="en-GB" sz="1400" dirty="0" err="1">
                <a:latin typeface="+mj-lt"/>
                <a:ea typeface="Times New Roman" panose="02020603050405020304" pitchFamily="18" charset="0"/>
              </a:rPr>
              <a:t>izgrađeno</a:t>
            </a:r>
            <a:r>
              <a:rPr lang="en-GB" sz="1400" dirty="0">
                <a:latin typeface="+mj-lt"/>
                <a:ea typeface="Times New Roman" panose="02020603050405020304" pitchFamily="18" charset="0"/>
              </a:rPr>
              <a:t> </a:t>
            </a:r>
            <a:r>
              <a:rPr lang="en-GB" sz="1400" dirty="0" err="1">
                <a:latin typeface="+mj-lt"/>
                <a:ea typeface="Times New Roman" panose="02020603050405020304" pitchFamily="18" charset="0"/>
              </a:rPr>
              <a:t>na</a:t>
            </a:r>
            <a:r>
              <a:rPr lang="en-GB" sz="1400" dirty="0">
                <a:latin typeface="+mj-lt"/>
                <a:ea typeface="Times New Roman" panose="02020603050405020304" pitchFamily="18" charset="0"/>
              </a:rPr>
              <a:t> </a:t>
            </a:r>
            <a:r>
              <a:rPr lang="en-GB" sz="1400" dirty="0" err="1" smtClean="0">
                <a:latin typeface="+mj-lt"/>
                <a:ea typeface="Times New Roman" panose="02020603050405020304" pitchFamily="18" charset="0"/>
              </a:rPr>
              <a:t>nasipu</a:t>
            </a:r>
            <a:r>
              <a:rPr lang="en-GB" sz="1400" dirty="0" smtClean="0">
                <a:latin typeface="+mj-lt"/>
                <a:ea typeface="Times New Roman" panose="02020603050405020304" pitchFamily="18" charset="0"/>
              </a:rPr>
              <a:t>, </a:t>
            </a:r>
            <a:r>
              <a:rPr lang="en-GB" sz="1400" dirty="0" err="1" smtClean="0">
                <a:latin typeface="+mj-lt"/>
                <a:ea typeface="Times New Roman" panose="02020603050405020304" pitchFamily="18" charset="0"/>
              </a:rPr>
              <a:t>gdje</a:t>
            </a:r>
            <a:r>
              <a:rPr lang="en-GB" sz="1400" dirty="0" smtClean="0">
                <a:latin typeface="+mj-lt"/>
                <a:ea typeface="Times New Roman" panose="02020603050405020304" pitchFamily="18" charset="0"/>
              </a:rPr>
              <a:t> </a:t>
            </a:r>
            <a:r>
              <a:rPr lang="en-GB" sz="1400" dirty="0">
                <a:latin typeface="+mj-lt"/>
                <a:ea typeface="Times New Roman" panose="02020603050405020304" pitchFamily="18" charset="0"/>
              </a:rPr>
              <a:t>je </a:t>
            </a:r>
            <a:r>
              <a:rPr lang="en-GB" sz="1400" dirty="0" err="1">
                <a:latin typeface="+mj-lt"/>
                <a:ea typeface="Times New Roman" panose="02020603050405020304" pitchFamily="18" charset="0"/>
              </a:rPr>
              <a:t>nekada</a:t>
            </a:r>
            <a:r>
              <a:rPr lang="en-GB" sz="1400" dirty="0">
                <a:latin typeface="+mj-lt"/>
                <a:ea typeface="Times New Roman" panose="02020603050405020304" pitchFamily="18" charset="0"/>
              </a:rPr>
              <a:t> bio </a:t>
            </a:r>
            <a:r>
              <a:rPr lang="en-GB" sz="1400" dirty="0" err="1">
                <a:latin typeface="+mj-lt"/>
                <a:ea typeface="Times New Roman" panose="02020603050405020304" pitchFamily="18" charset="0"/>
              </a:rPr>
              <a:t>rudnik</a:t>
            </a:r>
            <a:endParaRPr lang="en-US" sz="1400" dirty="0">
              <a:latin typeface="+mj-lt"/>
            </a:endParaRPr>
          </a:p>
        </p:txBody>
      </p:sp>
      <p:sp>
        <p:nvSpPr>
          <p:cNvPr id="4" name="Rectangle 3"/>
          <p:cNvSpPr/>
          <p:nvPr/>
        </p:nvSpPr>
        <p:spPr>
          <a:xfrm>
            <a:off x="7980658" y="6498521"/>
            <a:ext cx="3771545" cy="323165"/>
          </a:xfrm>
          <a:prstGeom prst="rect">
            <a:avLst/>
          </a:prstGeom>
        </p:spPr>
        <p:txBody>
          <a:bodyPr wrap="none">
            <a:spAutoFit/>
          </a:bodyPr>
          <a:lstStyle/>
          <a:p>
            <a:r>
              <a:rPr lang="en-GB" sz="1500" dirty="0">
                <a:latin typeface="+mj-lt"/>
                <a:ea typeface="Times New Roman" panose="02020603050405020304" pitchFamily="18" charset="0"/>
              </a:rPr>
              <a:t>Market </a:t>
            </a:r>
            <a:r>
              <a:rPr lang="en-GB" sz="1500" dirty="0" err="1">
                <a:latin typeface="+mj-lt"/>
                <a:ea typeface="Times New Roman" panose="02020603050405020304" pitchFamily="18" charset="0"/>
              </a:rPr>
              <a:t>sagrađen</a:t>
            </a:r>
            <a:r>
              <a:rPr lang="en-GB" sz="1500" dirty="0">
                <a:latin typeface="+mj-lt"/>
                <a:ea typeface="Times New Roman" panose="02020603050405020304" pitchFamily="18" charset="0"/>
              </a:rPr>
              <a:t> </a:t>
            </a:r>
            <a:r>
              <a:rPr lang="en-GB" sz="1500" dirty="0" err="1">
                <a:latin typeface="+mj-lt"/>
                <a:ea typeface="Times New Roman" panose="02020603050405020304" pitchFamily="18" charset="0"/>
              </a:rPr>
              <a:t>na</a:t>
            </a:r>
            <a:r>
              <a:rPr lang="en-GB" sz="1500" dirty="0">
                <a:latin typeface="+mj-lt"/>
                <a:ea typeface="Times New Roman" panose="02020603050405020304" pitchFamily="18" charset="0"/>
              </a:rPr>
              <a:t> </a:t>
            </a:r>
            <a:r>
              <a:rPr lang="en-GB" sz="1500" dirty="0" err="1">
                <a:latin typeface="+mj-lt"/>
                <a:ea typeface="Times New Roman" panose="02020603050405020304" pitchFamily="18" charset="0"/>
              </a:rPr>
              <a:t>rehabilitovanoj</a:t>
            </a:r>
            <a:r>
              <a:rPr lang="en-GB" sz="1500" dirty="0">
                <a:latin typeface="+mj-lt"/>
                <a:ea typeface="Times New Roman" panose="02020603050405020304" pitchFamily="18" charset="0"/>
              </a:rPr>
              <a:t> </a:t>
            </a:r>
            <a:r>
              <a:rPr lang="en-GB" sz="1500" dirty="0" err="1">
                <a:latin typeface="+mj-lt"/>
                <a:ea typeface="Times New Roman" panose="02020603050405020304" pitchFamily="18" charset="0"/>
              </a:rPr>
              <a:t>deponiji</a:t>
            </a:r>
            <a:r>
              <a:rPr lang="en-GB" sz="1500" dirty="0">
                <a:latin typeface="+mj-lt"/>
                <a:ea typeface="Times New Roman" panose="02020603050405020304" pitchFamily="18" charset="0"/>
              </a:rPr>
              <a:t> </a:t>
            </a:r>
            <a:endParaRPr lang="en-US" sz="1500" dirty="0">
              <a:latin typeface="+mj-lt"/>
            </a:endParaRPr>
          </a:p>
        </p:txBody>
      </p:sp>
      <p:sp>
        <p:nvSpPr>
          <p:cNvPr id="12" name="Rectangle 11"/>
          <p:cNvSpPr/>
          <p:nvPr/>
        </p:nvSpPr>
        <p:spPr>
          <a:xfrm>
            <a:off x="4472794" y="2921604"/>
            <a:ext cx="3213059" cy="323165"/>
          </a:xfrm>
          <a:prstGeom prst="rect">
            <a:avLst/>
          </a:prstGeom>
        </p:spPr>
        <p:txBody>
          <a:bodyPr wrap="none">
            <a:spAutoFit/>
          </a:bodyPr>
          <a:lstStyle/>
          <a:p>
            <a:r>
              <a:rPr lang="en-GB" sz="1500" dirty="0">
                <a:latin typeface="+mj-lt"/>
                <a:ea typeface="Times New Roman" panose="02020603050405020304" pitchFamily="18" charset="0"/>
              </a:rPr>
              <a:t>Golf </a:t>
            </a:r>
            <a:r>
              <a:rPr lang="en-GB" sz="1500" dirty="0" err="1">
                <a:latin typeface="+mj-lt"/>
                <a:ea typeface="Times New Roman" panose="02020603050405020304" pitchFamily="18" charset="0"/>
              </a:rPr>
              <a:t>teren</a:t>
            </a:r>
            <a:r>
              <a:rPr lang="en-GB" sz="1500" dirty="0">
                <a:latin typeface="+mj-lt"/>
                <a:ea typeface="Times New Roman" panose="02020603050405020304" pitchFamily="18" charset="0"/>
              </a:rPr>
              <a:t> </a:t>
            </a:r>
            <a:r>
              <a:rPr lang="en-GB" sz="1500" dirty="0" err="1">
                <a:latin typeface="+mj-lt"/>
                <a:ea typeface="Times New Roman" panose="02020603050405020304" pitchFamily="18" charset="0"/>
              </a:rPr>
              <a:t>na</a:t>
            </a:r>
            <a:r>
              <a:rPr lang="en-GB" sz="1500" dirty="0">
                <a:latin typeface="+mj-lt"/>
                <a:ea typeface="Times New Roman" panose="02020603050405020304" pitchFamily="18" charset="0"/>
              </a:rPr>
              <a:t> </a:t>
            </a:r>
            <a:r>
              <a:rPr lang="en-GB" sz="1500" dirty="0" err="1">
                <a:latin typeface="+mj-lt"/>
                <a:ea typeface="Times New Roman" panose="02020603050405020304" pitchFamily="18" charset="0"/>
              </a:rPr>
              <a:t>rehabilitovanoj</a:t>
            </a:r>
            <a:r>
              <a:rPr lang="en-GB" sz="1500" dirty="0">
                <a:latin typeface="+mj-lt"/>
                <a:ea typeface="Times New Roman" panose="02020603050405020304" pitchFamily="18" charset="0"/>
              </a:rPr>
              <a:t> </a:t>
            </a:r>
            <a:r>
              <a:rPr lang="en-GB" sz="1500" dirty="0" err="1">
                <a:latin typeface="+mj-lt"/>
                <a:ea typeface="Times New Roman" panose="02020603050405020304" pitchFamily="18" charset="0"/>
              </a:rPr>
              <a:t>deponiji</a:t>
            </a:r>
            <a:r>
              <a:rPr lang="en-GB" sz="1500" dirty="0">
                <a:latin typeface="+mj-lt"/>
                <a:ea typeface="Times New Roman" panose="02020603050405020304" pitchFamily="18" charset="0"/>
              </a:rPr>
              <a:t> </a:t>
            </a:r>
            <a:endParaRPr lang="en-US" sz="1500" dirty="0">
              <a:latin typeface="+mj-lt"/>
            </a:endParaRPr>
          </a:p>
        </p:txBody>
      </p:sp>
      <p:sp>
        <p:nvSpPr>
          <p:cNvPr id="17" name="Text Placeholder 2"/>
          <p:cNvSpPr txBox="1">
            <a:spLocks/>
          </p:cNvSpPr>
          <p:nvPr/>
        </p:nvSpPr>
        <p:spPr>
          <a:xfrm>
            <a:off x="0" y="5068422"/>
            <a:ext cx="7283396" cy="1789578"/>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eaLnBrk="0" hangingPunct="0">
              <a:buFont typeface="Arial" panose="020B0604020202020204" pitchFamily="34" charset="0"/>
              <a:buChar char="•"/>
            </a:pPr>
            <a:r>
              <a:rPr lang="en-GB" sz="1500" dirty="0" err="1">
                <a:solidFill>
                  <a:srgbClr val="FFFFFF"/>
                </a:solidFill>
              </a:rPr>
              <a:t>Deponija</a:t>
            </a:r>
            <a:r>
              <a:rPr lang="en-GB" sz="1500" dirty="0">
                <a:solidFill>
                  <a:srgbClr val="FFFFFF"/>
                </a:solidFill>
              </a:rPr>
              <a:t> </a:t>
            </a:r>
            <a:r>
              <a:rPr lang="en-GB" sz="1500" dirty="0" err="1">
                <a:solidFill>
                  <a:srgbClr val="FFFFFF"/>
                </a:solidFill>
              </a:rPr>
              <a:t>predstavlja</a:t>
            </a:r>
            <a:r>
              <a:rPr lang="en-GB" sz="1500" dirty="0">
                <a:solidFill>
                  <a:srgbClr val="FFFFFF"/>
                </a:solidFill>
              </a:rPr>
              <a:t> </a:t>
            </a:r>
            <a:r>
              <a:rPr lang="en-GB" sz="1500" dirty="0" err="1">
                <a:solidFill>
                  <a:srgbClr val="FFFFFF"/>
                </a:solidFill>
              </a:rPr>
              <a:t>mjesto</a:t>
            </a:r>
            <a:r>
              <a:rPr lang="en-GB" sz="1500" dirty="0">
                <a:solidFill>
                  <a:srgbClr val="FFFFFF"/>
                </a:solidFill>
              </a:rPr>
              <a:t>, </a:t>
            </a:r>
            <a:r>
              <a:rPr lang="en-GB" sz="1500" dirty="0" err="1">
                <a:solidFill>
                  <a:srgbClr val="FFFFFF"/>
                </a:solidFill>
              </a:rPr>
              <a:t>lokalitet</a:t>
            </a:r>
            <a:r>
              <a:rPr lang="en-GB" sz="1500" dirty="0">
                <a:solidFill>
                  <a:srgbClr val="FFFFFF"/>
                </a:solidFill>
              </a:rPr>
              <a:t>, </a:t>
            </a:r>
            <a:r>
              <a:rPr lang="en-GB" sz="1500" dirty="0" err="1">
                <a:solidFill>
                  <a:srgbClr val="FFFFFF"/>
                </a:solidFill>
              </a:rPr>
              <a:t>za</a:t>
            </a:r>
            <a:r>
              <a:rPr lang="en-GB" sz="1500" dirty="0">
                <a:solidFill>
                  <a:srgbClr val="FFFFFF"/>
                </a:solidFill>
              </a:rPr>
              <a:t> </a:t>
            </a:r>
            <a:r>
              <a:rPr lang="en-GB" sz="1500" dirty="0" err="1">
                <a:solidFill>
                  <a:srgbClr val="FFFFFF"/>
                </a:solidFill>
              </a:rPr>
              <a:t>odlaganje</a:t>
            </a:r>
            <a:r>
              <a:rPr lang="en-GB" sz="1500" dirty="0">
                <a:solidFill>
                  <a:srgbClr val="FFFFFF"/>
                </a:solidFill>
              </a:rPr>
              <a:t> </a:t>
            </a:r>
            <a:r>
              <a:rPr lang="en-GB" sz="1500" dirty="0" err="1">
                <a:solidFill>
                  <a:srgbClr val="FFFFFF"/>
                </a:solidFill>
              </a:rPr>
              <a:t>otpadnih</a:t>
            </a:r>
            <a:r>
              <a:rPr lang="en-GB" sz="1500" dirty="0">
                <a:solidFill>
                  <a:srgbClr val="FFFFFF"/>
                </a:solidFill>
              </a:rPr>
              <a:t> </a:t>
            </a:r>
            <a:r>
              <a:rPr lang="en-GB" sz="1500" dirty="0" err="1">
                <a:solidFill>
                  <a:srgbClr val="FFFFFF"/>
                </a:solidFill>
              </a:rPr>
              <a:t>materijala</a:t>
            </a:r>
            <a:r>
              <a:rPr lang="en-GB" sz="1500" dirty="0">
                <a:solidFill>
                  <a:srgbClr val="FFFFFF"/>
                </a:solidFill>
              </a:rPr>
              <a:t> </a:t>
            </a:r>
            <a:r>
              <a:rPr lang="en-GB" sz="1500" dirty="0" err="1">
                <a:solidFill>
                  <a:srgbClr val="FFFFFF"/>
                </a:solidFill>
              </a:rPr>
              <a:t>pri</a:t>
            </a:r>
            <a:r>
              <a:rPr lang="en-GB" sz="1500" dirty="0">
                <a:solidFill>
                  <a:srgbClr val="FFFFFF"/>
                </a:solidFill>
              </a:rPr>
              <a:t> </a:t>
            </a:r>
            <a:r>
              <a:rPr lang="en-GB" sz="1500" dirty="0" err="1">
                <a:solidFill>
                  <a:srgbClr val="FFFFFF"/>
                </a:solidFill>
              </a:rPr>
              <a:t>čemu</a:t>
            </a:r>
            <a:r>
              <a:rPr lang="en-GB" sz="1500" dirty="0">
                <a:solidFill>
                  <a:srgbClr val="FFFFFF"/>
                </a:solidFill>
              </a:rPr>
              <a:t> se, </a:t>
            </a:r>
            <a:r>
              <a:rPr lang="en-GB" sz="1500" dirty="0" err="1">
                <a:solidFill>
                  <a:srgbClr val="FFFFFF"/>
                </a:solidFill>
              </a:rPr>
              <a:t>nekada</a:t>
            </a:r>
            <a:r>
              <a:rPr lang="en-GB" sz="1500" dirty="0">
                <a:solidFill>
                  <a:srgbClr val="FFFFFF"/>
                </a:solidFill>
              </a:rPr>
              <a:t>, </a:t>
            </a:r>
            <a:r>
              <a:rPr lang="en-GB" sz="1500" dirty="0" err="1">
                <a:solidFill>
                  <a:srgbClr val="FFFFFF"/>
                </a:solidFill>
              </a:rPr>
              <a:t>može</a:t>
            </a:r>
            <a:r>
              <a:rPr lang="en-GB" sz="1500" dirty="0">
                <a:solidFill>
                  <a:srgbClr val="FFFFFF"/>
                </a:solidFill>
              </a:rPr>
              <a:t> </a:t>
            </a:r>
            <a:r>
              <a:rPr lang="en-GB" sz="1500" dirty="0" err="1">
                <a:solidFill>
                  <a:srgbClr val="FFFFFF"/>
                </a:solidFill>
              </a:rPr>
              <a:t>vršiti</a:t>
            </a:r>
            <a:r>
              <a:rPr lang="en-GB" sz="1500" dirty="0">
                <a:solidFill>
                  <a:srgbClr val="FFFFFF"/>
                </a:solidFill>
              </a:rPr>
              <a:t> </a:t>
            </a:r>
            <a:r>
              <a:rPr lang="en-GB" sz="1500" dirty="0" err="1">
                <a:solidFill>
                  <a:srgbClr val="FFFFFF"/>
                </a:solidFill>
              </a:rPr>
              <a:t>selekcija</a:t>
            </a:r>
            <a:r>
              <a:rPr lang="en-GB" sz="1500" dirty="0">
                <a:solidFill>
                  <a:srgbClr val="FFFFFF"/>
                </a:solidFill>
              </a:rPr>
              <a:t> </a:t>
            </a:r>
            <a:r>
              <a:rPr lang="en-GB" sz="1500" dirty="0" err="1">
                <a:solidFill>
                  <a:srgbClr val="FFFFFF"/>
                </a:solidFill>
              </a:rPr>
              <a:t>i</a:t>
            </a:r>
            <a:r>
              <a:rPr lang="en-GB" sz="1500" dirty="0">
                <a:solidFill>
                  <a:srgbClr val="FFFFFF"/>
                </a:solidFill>
              </a:rPr>
              <a:t> </a:t>
            </a:r>
            <a:r>
              <a:rPr lang="en-GB" sz="1500" dirty="0" err="1">
                <a:solidFill>
                  <a:srgbClr val="FFFFFF"/>
                </a:solidFill>
              </a:rPr>
              <a:t>reciklaža</a:t>
            </a:r>
            <a:r>
              <a:rPr lang="en-GB" sz="1500" dirty="0">
                <a:solidFill>
                  <a:srgbClr val="FFFFFF"/>
                </a:solidFill>
              </a:rPr>
              <a:t> </a:t>
            </a:r>
            <a:r>
              <a:rPr lang="en-GB" sz="1500" dirty="0" err="1">
                <a:solidFill>
                  <a:srgbClr val="FFFFFF"/>
                </a:solidFill>
              </a:rPr>
              <a:t>otpada</a:t>
            </a:r>
            <a:r>
              <a:rPr lang="en-GB" sz="1500" dirty="0">
                <a:solidFill>
                  <a:srgbClr val="FFFFFF"/>
                </a:solidFill>
              </a:rPr>
              <a:t>. </a:t>
            </a:r>
            <a:endParaRPr lang="en-GB" sz="1500" dirty="0" smtClean="0">
              <a:solidFill>
                <a:srgbClr val="FFFFFF"/>
              </a:solidFill>
            </a:endParaRPr>
          </a:p>
          <a:p>
            <a:pPr marL="285750" indent="-285750" eaLnBrk="0" hangingPunct="0">
              <a:buFont typeface="Arial" panose="020B0604020202020204" pitchFamily="34" charset="0"/>
              <a:buChar char="•"/>
            </a:pPr>
            <a:r>
              <a:rPr lang="en-GB" sz="1500" dirty="0" err="1" smtClean="0">
                <a:solidFill>
                  <a:srgbClr val="FFFFFF"/>
                </a:solidFill>
              </a:rPr>
              <a:t>Deponije</a:t>
            </a:r>
            <a:r>
              <a:rPr lang="en-GB" sz="1500" dirty="0" smtClean="0">
                <a:solidFill>
                  <a:srgbClr val="FFFFFF"/>
                </a:solidFill>
              </a:rPr>
              <a:t> </a:t>
            </a:r>
            <a:r>
              <a:rPr lang="en-GB" sz="1500" dirty="0" err="1">
                <a:solidFill>
                  <a:srgbClr val="FFFFFF"/>
                </a:solidFill>
              </a:rPr>
              <a:t>mogu</a:t>
            </a:r>
            <a:r>
              <a:rPr lang="en-GB" sz="1500" dirty="0">
                <a:solidFill>
                  <a:srgbClr val="FFFFFF"/>
                </a:solidFill>
              </a:rPr>
              <a:t> </a:t>
            </a:r>
            <a:r>
              <a:rPr lang="en-GB" sz="1500" dirty="0" err="1">
                <a:solidFill>
                  <a:srgbClr val="FFFFFF"/>
                </a:solidFill>
              </a:rPr>
              <a:t>biti</a:t>
            </a:r>
            <a:r>
              <a:rPr lang="en-GB" sz="1500" dirty="0">
                <a:solidFill>
                  <a:srgbClr val="FFFFFF"/>
                </a:solidFill>
              </a:rPr>
              <a:t> </a:t>
            </a:r>
            <a:r>
              <a:rPr lang="en-GB" sz="1500" dirty="0" err="1">
                <a:solidFill>
                  <a:srgbClr val="FFFFFF"/>
                </a:solidFill>
              </a:rPr>
              <a:t>savremeno</a:t>
            </a:r>
            <a:r>
              <a:rPr lang="en-GB" sz="1500" dirty="0">
                <a:solidFill>
                  <a:srgbClr val="FFFFFF"/>
                </a:solidFill>
              </a:rPr>
              <a:t> </a:t>
            </a:r>
            <a:r>
              <a:rPr lang="en-GB" sz="1500" dirty="0" err="1">
                <a:solidFill>
                  <a:srgbClr val="FFFFFF"/>
                </a:solidFill>
              </a:rPr>
              <a:t>inženjerski</a:t>
            </a:r>
            <a:r>
              <a:rPr lang="en-GB" sz="1500" dirty="0">
                <a:solidFill>
                  <a:srgbClr val="FFFFFF"/>
                </a:solidFill>
              </a:rPr>
              <a:t> </a:t>
            </a:r>
            <a:r>
              <a:rPr lang="en-GB" sz="1500" dirty="0" err="1">
                <a:solidFill>
                  <a:srgbClr val="FFFFFF"/>
                </a:solidFill>
              </a:rPr>
              <a:t>osmišljene</a:t>
            </a:r>
            <a:r>
              <a:rPr lang="en-GB" sz="1500" dirty="0">
                <a:solidFill>
                  <a:srgbClr val="FFFFFF"/>
                </a:solidFill>
              </a:rPr>
              <a:t> </a:t>
            </a:r>
            <a:r>
              <a:rPr lang="en-GB" sz="1500" dirty="0" err="1">
                <a:solidFill>
                  <a:srgbClr val="FFFFFF"/>
                </a:solidFill>
              </a:rPr>
              <a:t>i</a:t>
            </a:r>
            <a:r>
              <a:rPr lang="en-GB" sz="1500" dirty="0">
                <a:solidFill>
                  <a:srgbClr val="FFFFFF"/>
                </a:solidFill>
              </a:rPr>
              <a:t> </a:t>
            </a:r>
            <a:r>
              <a:rPr lang="en-GB" sz="1500" dirty="0" err="1">
                <a:solidFill>
                  <a:srgbClr val="FFFFFF"/>
                </a:solidFill>
              </a:rPr>
              <a:t>pripremljene</a:t>
            </a:r>
            <a:r>
              <a:rPr lang="en-GB" sz="1500" dirty="0">
                <a:solidFill>
                  <a:srgbClr val="FFFFFF"/>
                </a:solidFill>
              </a:rPr>
              <a:t> </a:t>
            </a:r>
            <a:r>
              <a:rPr lang="en-GB" sz="1500" dirty="0" err="1">
                <a:solidFill>
                  <a:srgbClr val="FFFFFF"/>
                </a:solidFill>
              </a:rPr>
              <a:t>tako</a:t>
            </a:r>
            <a:r>
              <a:rPr lang="en-GB" sz="1500" dirty="0">
                <a:solidFill>
                  <a:srgbClr val="FFFFFF"/>
                </a:solidFill>
              </a:rPr>
              <a:t> da se </a:t>
            </a:r>
            <a:r>
              <a:rPr lang="en-GB" sz="1500" dirty="0" err="1">
                <a:solidFill>
                  <a:srgbClr val="FFFFFF"/>
                </a:solidFill>
              </a:rPr>
              <a:t>iskorišćavaju</a:t>
            </a:r>
            <a:r>
              <a:rPr lang="en-GB" sz="1500" dirty="0">
                <a:solidFill>
                  <a:srgbClr val="FFFFFF"/>
                </a:solidFill>
              </a:rPr>
              <a:t> </a:t>
            </a:r>
            <a:r>
              <a:rPr lang="en-GB" sz="1500" dirty="0" err="1">
                <a:solidFill>
                  <a:srgbClr val="FFFFFF"/>
                </a:solidFill>
              </a:rPr>
              <a:t>tečni</a:t>
            </a:r>
            <a:r>
              <a:rPr lang="en-GB" sz="1500" dirty="0">
                <a:solidFill>
                  <a:srgbClr val="FFFFFF"/>
                </a:solidFill>
              </a:rPr>
              <a:t> </a:t>
            </a:r>
            <a:r>
              <a:rPr lang="en-GB" sz="1500" dirty="0" err="1">
                <a:solidFill>
                  <a:srgbClr val="FFFFFF"/>
                </a:solidFill>
              </a:rPr>
              <a:t>produkti</a:t>
            </a:r>
            <a:r>
              <a:rPr lang="en-GB" sz="1500" dirty="0">
                <a:solidFill>
                  <a:srgbClr val="FFFFFF"/>
                </a:solidFill>
              </a:rPr>
              <a:t> </a:t>
            </a:r>
            <a:r>
              <a:rPr lang="en-GB" sz="1500" dirty="0" err="1">
                <a:solidFill>
                  <a:srgbClr val="FFFFFF"/>
                </a:solidFill>
              </a:rPr>
              <a:t>ili</a:t>
            </a:r>
            <a:r>
              <a:rPr lang="en-GB" sz="1500" dirty="0">
                <a:solidFill>
                  <a:srgbClr val="FFFFFF"/>
                </a:solidFill>
              </a:rPr>
              <a:t> </a:t>
            </a:r>
            <a:r>
              <a:rPr lang="en-GB" sz="1500" dirty="0" err="1">
                <a:solidFill>
                  <a:srgbClr val="FFFFFF"/>
                </a:solidFill>
              </a:rPr>
              <a:t>gasovi</a:t>
            </a:r>
            <a:r>
              <a:rPr lang="en-GB" sz="1500" dirty="0">
                <a:solidFill>
                  <a:srgbClr val="FFFFFF"/>
                </a:solidFill>
              </a:rPr>
              <a:t> </a:t>
            </a:r>
            <a:r>
              <a:rPr lang="en-GB" sz="1500" dirty="0" err="1">
                <a:solidFill>
                  <a:srgbClr val="FFFFFF"/>
                </a:solidFill>
              </a:rPr>
              <a:t>putem</a:t>
            </a:r>
            <a:r>
              <a:rPr lang="en-GB" sz="1500" dirty="0">
                <a:solidFill>
                  <a:srgbClr val="FFFFFF"/>
                </a:solidFill>
              </a:rPr>
              <a:t> </a:t>
            </a:r>
            <a:r>
              <a:rPr lang="en-GB" sz="1500" dirty="0" err="1">
                <a:solidFill>
                  <a:srgbClr val="FFFFFF"/>
                </a:solidFill>
              </a:rPr>
              <a:t>raspadanja</a:t>
            </a:r>
            <a:r>
              <a:rPr lang="en-GB" sz="1500" dirty="0">
                <a:solidFill>
                  <a:srgbClr val="FFFFFF"/>
                </a:solidFill>
              </a:rPr>
              <a:t> </a:t>
            </a:r>
            <a:r>
              <a:rPr lang="en-GB" sz="1500" dirty="0" err="1">
                <a:solidFill>
                  <a:srgbClr val="FFFFFF"/>
                </a:solidFill>
              </a:rPr>
              <a:t>organskog</a:t>
            </a:r>
            <a:r>
              <a:rPr lang="en-GB" sz="1500" dirty="0">
                <a:solidFill>
                  <a:srgbClr val="FFFFFF"/>
                </a:solidFill>
              </a:rPr>
              <a:t> </a:t>
            </a:r>
            <a:r>
              <a:rPr lang="en-GB" sz="1500" dirty="0" err="1">
                <a:solidFill>
                  <a:srgbClr val="FFFFFF"/>
                </a:solidFill>
              </a:rPr>
              <a:t>otpada</a:t>
            </a:r>
            <a:r>
              <a:rPr lang="en-GB" sz="1500" dirty="0">
                <a:solidFill>
                  <a:srgbClr val="FFFFFF"/>
                </a:solidFill>
              </a:rPr>
              <a:t>. </a:t>
            </a:r>
            <a:endParaRPr lang="en-GB" sz="1500" dirty="0" smtClean="0">
              <a:solidFill>
                <a:srgbClr val="FFFFFF"/>
              </a:solidFill>
            </a:endParaRPr>
          </a:p>
        </p:txBody>
      </p:sp>
    </p:spTree>
    <p:extLst>
      <p:ext uri="{BB962C8B-B14F-4D97-AF65-F5344CB8AC3E}">
        <p14:creationId xmlns:p14="http://schemas.microsoft.com/office/powerpoint/2010/main" val="57278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p:cTn id="7" dur="500" fill="hold"/>
                                        <p:tgtEl>
                                          <p:spTgt spid="5">
                                            <p:bg/>
                                          </p:spTgt>
                                        </p:tgtEl>
                                        <p:attrNameLst>
                                          <p:attrName>ppt_w</p:attrName>
                                        </p:attrNameLst>
                                      </p:cBhvr>
                                      <p:tavLst>
                                        <p:tav tm="0">
                                          <p:val>
                                            <p:fltVal val="0"/>
                                          </p:val>
                                        </p:tav>
                                        <p:tav tm="100000">
                                          <p:val>
                                            <p:strVal val="#ppt_w"/>
                                          </p:val>
                                        </p:tav>
                                      </p:tavLst>
                                    </p:anim>
                                    <p:anim calcmode="lin" valueType="num">
                                      <p:cBhvr>
                                        <p:cTn id="8" dur="500" fill="hold"/>
                                        <p:tgtEl>
                                          <p:spTgt spid="5">
                                            <p:bg/>
                                          </p:spTgt>
                                        </p:tgtEl>
                                        <p:attrNameLst>
                                          <p:attrName>ppt_h</p:attrName>
                                        </p:attrNameLst>
                                      </p:cBhvr>
                                      <p:tavLst>
                                        <p:tav tm="0">
                                          <p:val>
                                            <p:fltVal val="0"/>
                                          </p:val>
                                        </p:tav>
                                        <p:tav tm="100000">
                                          <p:val>
                                            <p:strVal val="#ppt_h"/>
                                          </p:val>
                                        </p:tav>
                                      </p:tavLst>
                                    </p:anim>
                                    <p:animEffect transition="in" filter="fade">
                                      <p:cBhvr>
                                        <p:cTn id="9" dur="500"/>
                                        <p:tgtEl>
                                          <p:spTgt spid="5">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0-#ppt_h/2"/>
                                          </p:val>
                                        </p:tav>
                                        <p:tav tm="100000">
                                          <p:val>
                                            <p:strVal val="#ppt_y"/>
                                          </p:val>
                                        </p:tav>
                                      </p:tavLst>
                                    </p:anim>
                                  </p:childTnLst>
                                </p:cTn>
                              </p:par>
                              <p:par>
                                <p:cTn id="47" presetID="2" presetClass="entr" presetSubtype="1"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17">
                                            <p:bg/>
                                          </p:spTgt>
                                        </p:tgtEl>
                                        <p:attrNameLst>
                                          <p:attrName>style.visibility</p:attrName>
                                        </p:attrNameLst>
                                      </p:cBhvr>
                                      <p:to>
                                        <p:strVal val="visible"/>
                                      </p:to>
                                    </p:set>
                                    <p:anim calcmode="lin" valueType="num">
                                      <p:cBhvr additive="base">
                                        <p:cTn id="65" dur="500" fill="hold"/>
                                        <p:tgtEl>
                                          <p:spTgt spid="17">
                                            <p:bg/>
                                          </p:spTgt>
                                        </p:tgtEl>
                                        <p:attrNameLst>
                                          <p:attrName>ppt_x</p:attrName>
                                        </p:attrNameLst>
                                      </p:cBhvr>
                                      <p:tavLst>
                                        <p:tav tm="0">
                                          <p:val>
                                            <p:strVal val="0-#ppt_w/2"/>
                                          </p:val>
                                        </p:tav>
                                        <p:tav tm="100000">
                                          <p:val>
                                            <p:strVal val="#ppt_x"/>
                                          </p:val>
                                        </p:tav>
                                      </p:tavLst>
                                    </p:anim>
                                    <p:anim calcmode="lin" valueType="num">
                                      <p:cBhvr additive="base">
                                        <p:cTn id="66" dur="500" fill="hold"/>
                                        <p:tgtEl>
                                          <p:spTgt spid="17">
                                            <p:bg/>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17">
                                            <p:txEl>
                                              <p:pRg st="0" end="0"/>
                                            </p:txEl>
                                          </p:spTgt>
                                        </p:tgtEl>
                                        <p:attrNameLst>
                                          <p:attrName>style.visibility</p:attrName>
                                        </p:attrNameLst>
                                      </p:cBhvr>
                                      <p:to>
                                        <p:strVal val="visible"/>
                                      </p:to>
                                    </p:set>
                                    <p:anim calcmode="lin" valueType="num">
                                      <p:cBhvr additive="base">
                                        <p:cTn id="71"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17">
                                            <p:txEl>
                                              <p:pRg st="1" end="1"/>
                                            </p:txEl>
                                          </p:spTgt>
                                        </p:tgtEl>
                                        <p:attrNameLst>
                                          <p:attrName>style.visibility</p:attrName>
                                        </p:attrNameLst>
                                      </p:cBhvr>
                                      <p:to>
                                        <p:strVal val="visible"/>
                                      </p:to>
                                    </p:set>
                                    <p:anim calcmode="lin" valueType="num">
                                      <p:cBhvr additive="base">
                                        <p:cTn id="77" dur="500" fill="hold"/>
                                        <p:tgtEl>
                                          <p:spTgt spid="17">
                                            <p:txEl>
                                              <p:pRg st="1" end="1"/>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1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3" grpId="0"/>
      <p:bldP spid="4" grpId="0"/>
      <p:bldP spid="12" grpId="0"/>
      <p:bldP spid="17"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a:xfrm>
            <a:off x="0" y="1334337"/>
            <a:ext cx="3835247" cy="3332913"/>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sr-Latn-ME" sz="1500" dirty="0" smtClean="0">
                <a:solidFill>
                  <a:schemeClr val="bg1"/>
                </a:solidFill>
              </a:rPr>
              <a:t>velika ukupna i diferencijalna slijeganja</a:t>
            </a:r>
          </a:p>
          <a:p>
            <a:pPr marL="171450" indent="-171450">
              <a:buFont typeface="Arial" panose="020B0604020202020204" pitchFamily="34" charset="0"/>
              <a:buChar char="•"/>
            </a:pPr>
            <a:r>
              <a:rPr lang="sr-Latn-ME" sz="1500" dirty="0" smtClean="0">
                <a:solidFill>
                  <a:schemeClr val="bg1"/>
                </a:solidFill>
              </a:rPr>
              <a:t>za lake konstrukcije su poželjni plitki temelji</a:t>
            </a:r>
          </a:p>
          <a:p>
            <a:pPr marL="171450" indent="-171450">
              <a:buFont typeface="Arial" panose="020B0604020202020204" pitchFamily="34" charset="0"/>
              <a:buChar char="•"/>
            </a:pPr>
            <a:r>
              <a:rPr lang="sr-Latn-ME" sz="1500" dirty="0" smtClean="0">
                <a:solidFill>
                  <a:schemeClr val="bg1"/>
                </a:solidFill>
              </a:rPr>
              <a:t>teže konstrukcije zahtijevaju duboke temelje. Ipak primjena dubokog fundiranja je ograničena na stare deponije koje su građene bez donjih izolacionih slojeva</a:t>
            </a:r>
            <a:endParaRPr lang="en-US" sz="1500" dirty="0">
              <a:solidFill>
                <a:schemeClr val="bg1"/>
              </a:solidFill>
            </a:endParaRPr>
          </a:p>
        </p:txBody>
      </p:sp>
      <p:sp>
        <p:nvSpPr>
          <p:cNvPr id="19" name="Title 1" descr="title">
            <a:extLst>
              <a:ext uri="{FF2B5EF4-FFF2-40B4-BE49-F238E27FC236}">
                <a16:creationId xmlns:a16="http://schemas.microsoft.com/office/drawing/2014/main" xmlns="" id="{AC93C0E1-1796-41B4-AF64-2A823C4C83E8}"/>
              </a:ext>
            </a:extLst>
          </p:cNvPr>
          <p:cNvSpPr>
            <a:spLocks noGrp="1"/>
          </p:cNvSpPr>
          <p:nvPr>
            <p:ph type="title"/>
          </p:nvPr>
        </p:nvSpPr>
        <p:spPr>
          <a:xfrm>
            <a:off x="0" y="-91440"/>
            <a:ext cx="10749367" cy="1208868"/>
          </a:xfrm>
        </p:spPr>
        <p:txBody>
          <a:bodyPr/>
          <a:lstStyle/>
          <a:p>
            <a:r>
              <a:rPr lang="sr-Latn-ME" dirty="0" smtClean="0"/>
              <a:t>Fundiranje na deponijama</a:t>
            </a:r>
            <a:endParaRPr lang="en-US" dirty="0"/>
          </a:p>
        </p:txBody>
      </p:sp>
      <p:sp>
        <p:nvSpPr>
          <p:cNvPr id="21" name="Content Placeholder 2"/>
          <p:cNvSpPr txBox="1">
            <a:spLocks/>
          </p:cNvSpPr>
          <p:nvPr/>
        </p:nvSpPr>
        <p:spPr>
          <a:xfrm>
            <a:off x="3879307" y="1319128"/>
            <a:ext cx="4043679" cy="3325443"/>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sr-Latn-ME" sz="1400" dirty="0" smtClean="0">
                <a:solidFill>
                  <a:schemeClr val="bg1"/>
                </a:solidFill>
              </a:rPr>
              <a:t>nosivost temelja</a:t>
            </a:r>
          </a:p>
          <a:p>
            <a:pPr marL="285750" indent="-285750">
              <a:buFont typeface="Arial" panose="020B0604020202020204" pitchFamily="34" charset="0"/>
              <a:buChar char="•"/>
            </a:pPr>
            <a:r>
              <a:rPr lang="sr-Latn-ME" sz="1400" dirty="0" smtClean="0">
                <a:solidFill>
                  <a:schemeClr val="bg1"/>
                </a:solidFill>
              </a:rPr>
              <a:t>debljina i čvrstoća prekrivača</a:t>
            </a:r>
          </a:p>
          <a:p>
            <a:pPr marL="285750" indent="-285750">
              <a:buFont typeface="Arial" panose="020B0604020202020204" pitchFamily="34" charset="0"/>
              <a:buChar char="•"/>
            </a:pPr>
            <a:r>
              <a:rPr lang="sr-Latn-ME" sz="1400" dirty="0" smtClean="0">
                <a:solidFill>
                  <a:schemeClr val="bg1"/>
                </a:solidFill>
              </a:rPr>
              <a:t>procjena čvrstoće otpada</a:t>
            </a:r>
          </a:p>
          <a:p>
            <a:pPr marL="285750" indent="-285750">
              <a:buFont typeface="Arial" panose="020B0604020202020204" pitchFamily="34" charset="0"/>
              <a:buChar char="•"/>
            </a:pPr>
            <a:r>
              <a:rPr lang="sr-Latn-ME" sz="1400" dirty="0" smtClean="0">
                <a:solidFill>
                  <a:schemeClr val="bg1"/>
                </a:solidFill>
              </a:rPr>
              <a:t>totalna slijeganja važnna za instalacije</a:t>
            </a:r>
          </a:p>
          <a:p>
            <a:pPr marL="285750" indent="-285750">
              <a:buFont typeface="Arial" panose="020B0604020202020204" pitchFamily="34" charset="0"/>
              <a:buChar char="•"/>
            </a:pPr>
            <a:r>
              <a:rPr lang="sr-Latn-ME" sz="1400" dirty="0" smtClean="0">
                <a:solidFill>
                  <a:schemeClr val="bg1"/>
                </a:solidFill>
              </a:rPr>
              <a:t>diferencijalna slijeganja bitna za konstrukciju</a:t>
            </a:r>
          </a:p>
          <a:p>
            <a:pPr marL="285750" indent="-285750">
              <a:buFont typeface="Arial" panose="020B0604020202020204" pitchFamily="34" charset="0"/>
              <a:buChar char="•"/>
            </a:pPr>
            <a:r>
              <a:rPr lang="sr-Latn-ME" sz="1400" dirty="0" smtClean="0">
                <a:solidFill>
                  <a:schemeClr val="bg1"/>
                </a:solidFill>
              </a:rPr>
              <a:t>najčešće se primjenuju temeljne ploče</a:t>
            </a:r>
          </a:p>
          <a:p>
            <a:pPr marL="285750" indent="-285750">
              <a:buFont typeface="Arial" panose="020B0604020202020204" pitchFamily="34" charset="0"/>
              <a:buChar char="•"/>
            </a:pPr>
            <a:endParaRPr lang="sr-Latn-ME" sz="1400" dirty="0" smtClean="0">
              <a:solidFill>
                <a:schemeClr val="bg1"/>
              </a:solidFill>
            </a:endParaRPr>
          </a:p>
          <a:p>
            <a:pPr marL="285750" indent="-285750">
              <a:buFont typeface="Arial" panose="020B0604020202020204" pitchFamily="34" charset="0"/>
              <a:buChar char="•"/>
            </a:pPr>
            <a:endParaRPr lang="vi-VN" sz="1400" dirty="0">
              <a:solidFill>
                <a:schemeClr val="bg1"/>
              </a:solidFill>
            </a:endParaRPr>
          </a:p>
        </p:txBody>
      </p:sp>
      <p:pic>
        <p:nvPicPr>
          <p:cNvPr id="3" name="Picture 2"/>
          <p:cNvPicPr>
            <a:picLocks noChangeAspect="1"/>
          </p:cNvPicPr>
          <p:nvPr/>
        </p:nvPicPr>
        <p:blipFill>
          <a:blip r:embed="rId2"/>
          <a:stretch>
            <a:fillRect/>
          </a:stretch>
        </p:blipFill>
        <p:spPr>
          <a:xfrm>
            <a:off x="0" y="4865550"/>
            <a:ext cx="7760399" cy="1737000"/>
          </a:xfrm>
          <a:prstGeom prst="rect">
            <a:avLst/>
          </a:prstGeom>
        </p:spPr>
      </p:pic>
      <p:pic>
        <p:nvPicPr>
          <p:cNvPr id="4" name="Picture 3"/>
          <p:cNvPicPr>
            <a:picLocks noChangeAspect="1"/>
          </p:cNvPicPr>
          <p:nvPr/>
        </p:nvPicPr>
        <p:blipFill>
          <a:blip r:embed="rId3"/>
          <a:stretch>
            <a:fillRect/>
          </a:stretch>
        </p:blipFill>
        <p:spPr>
          <a:xfrm>
            <a:off x="8166746" y="1415172"/>
            <a:ext cx="4025254" cy="2695969"/>
          </a:xfrm>
          <a:prstGeom prst="rect">
            <a:avLst/>
          </a:prstGeom>
        </p:spPr>
      </p:pic>
      <p:sp>
        <p:nvSpPr>
          <p:cNvPr id="10" name="Content Placeholder 2"/>
          <p:cNvSpPr txBox="1">
            <a:spLocks/>
          </p:cNvSpPr>
          <p:nvPr/>
        </p:nvSpPr>
        <p:spPr>
          <a:xfrm>
            <a:off x="7906274" y="4085881"/>
            <a:ext cx="4043679" cy="2032531"/>
          </a:xfrm>
          <a:prstGeom prst="rect">
            <a:avLst/>
          </a:prstGeom>
          <a:solidFill>
            <a:srgbClr val="C0000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sr-Latn-ME" sz="1400" dirty="0" smtClean="0">
                <a:solidFill>
                  <a:schemeClr val="bg1"/>
                </a:solidFill>
              </a:rPr>
              <a:t>pobijeni šipovi ( stare deponije)</a:t>
            </a:r>
          </a:p>
          <a:p>
            <a:pPr marL="285750" indent="-285750">
              <a:buFont typeface="Arial" panose="020B0604020202020204" pitchFamily="34" charset="0"/>
              <a:buChar char="•"/>
            </a:pPr>
            <a:r>
              <a:rPr lang="sr-Latn-ME" sz="1400" dirty="0" smtClean="0">
                <a:solidFill>
                  <a:schemeClr val="bg1"/>
                </a:solidFill>
              </a:rPr>
              <a:t>negativno trenje</a:t>
            </a:r>
          </a:p>
          <a:p>
            <a:pPr marL="285750" indent="-285750">
              <a:buFont typeface="Arial" panose="020B0604020202020204" pitchFamily="34" charset="0"/>
              <a:buChar char="•"/>
            </a:pPr>
            <a:r>
              <a:rPr lang="sr-Latn-ME" sz="1400" dirty="0" smtClean="0">
                <a:solidFill>
                  <a:schemeClr val="bg1"/>
                </a:solidFill>
              </a:rPr>
              <a:t>opterećenje od sleganja otpada 10-20% od projektne nosivosti šipa</a:t>
            </a:r>
          </a:p>
          <a:p>
            <a:pPr marL="285750" indent="-285750">
              <a:buFont typeface="Arial" panose="020B0604020202020204" pitchFamily="34" charset="0"/>
              <a:buChar char="•"/>
            </a:pPr>
            <a:endParaRPr lang="sr-Latn-ME" sz="1400" dirty="0" smtClean="0">
              <a:solidFill>
                <a:schemeClr val="bg1"/>
              </a:solidFill>
            </a:endParaRPr>
          </a:p>
          <a:p>
            <a:pPr marL="285750" indent="-285750">
              <a:buFont typeface="Arial" panose="020B0604020202020204" pitchFamily="34" charset="0"/>
              <a:buChar char="•"/>
            </a:pPr>
            <a:endParaRPr lang="sr-Latn-ME" sz="1400" dirty="0" smtClean="0">
              <a:solidFill>
                <a:schemeClr val="bg1"/>
              </a:solidFill>
            </a:endParaRPr>
          </a:p>
          <a:p>
            <a:pPr marL="285750" indent="-285750">
              <a:buFont typeface="Arial" panose="020B0604020202020204" pitchFamily="34" charset="0"/>
              <a:buChar char="•"/>
            </a:pPr>
            <a:endParaRPr lang="vi-VN" sz="1400" dirty="0">
              <a:solidFill>
                <a:schemeClr val="bg1"/>
              </a:solidFill>
            </a:endParaRPr>
          </a:p>
        </p:txBody>
      </p:sp>
    </p:spTree>
    <p:extLst>
      <p:ext uri="{BB962C8B-B14F-4D97-AF65-F5344CB8AC3E}">
        <p14:creationId xmlns:p14="http://schemas.microsoft.com/office/powerpoint/2010/main" val="793436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bg/>
                                          </p:spTgt>
                                        </p:tgtEl>
                                        <p:attrNameLst>
                                          <p:attrName>style.visibility</p:attrName>
                                        </p:attrNameLst>
                                      </p:cBhvr>
                                      <p:to>
                                        <p:strVal val="visible"/>
                                      </p:to>
                                    </p:set>
                                    <p:anim calcmode="lin" valueType="num">
                                      <p:cBhvr>
                                        <p:cTn id="7" dur="500" fill="hold"/>
                                        <p:tgtEl>
                                          <p:spTgt spid="14">
                                            <p:bg/>
                                          </p:spTgt>
                                        </p:tgtEl>
                                        <p:attrNameLst>
                                          <p:attrName>ppt_w</p:attrName>
                                        </p:attrNameLst>
                                      </p:cBhvr>
                                      <p:tavLst>
                                        <p:tav tm="0">
                                          <p:val>
                                            <p:fltVal val="0"/>
                                          </p:val>
                                        </p:tav>
                                        <p:tav tm="100000">
                                          <p:val>
                                            <p:strVal val="#ppt_w"/>
                                          </p:val>
                                        </p:tav>
                                      </p:tavLst>
                                    </p:anim>
                                    <p:anim calcmode="lin" valueType="num">
                                      <p:cBhvr>
                                        <p:cTn id="8" dur="500" fill="hold"/>
                                        <p:tgtEl>
                                          <p:spTgt spid="14">
                                            <p:bg/>
                                          </p:spTgt>
                                        </p:tgtEl>
                                        <p:attrNameLst>
                                          <p:attrName>ppt_h</p:attrName>
                                        </p:attrNameLst>
                                      </p:cBhvr>
                                      <p:tavLst>
                                        <p:tav tm="0">
                                          <p:val>
                                            <p:fltVal val="0"/>
                                          </p:val>
                                        </p:tav>
                                        <p:tav tm="100000">
                                          <p:val>
                                            <p:strVal val="#ppt_h"/>
                                          </p:val>
                                        </p:tav>
                                      </p:tavLst>
                                    </p:anim>
                                    <p:animEffect transition="in" filter="fade">
                                      <p:cBhvr>
                                        <p:cTn id="9" dur="500"/>
                                        <p:tgtEl>
                                          <p:spTgt spid="14">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 calcmode="lin" valueType="num">
                                      <p:cBhvr>
                                        <p:cTn id="14"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4">
                                            <p:txEl>
                                              <p:pRg st="1" end="1"/>
                                            </p:txEl>
                                          </p:spTgt>
                                        </p:tgtEl>
                                        <p:attrNameLst>
                                          <p:attrName>style.visibility</p:attrName>
                                        </p:attrNameLst>
                                      </p:cBhvr>
                                      <p:to>
                                        <p:strVal val="visible"/>
                                      </p:to>
                                    </p:set>
                                    <p:anim calcmode="lin" valueType="num">
                                      <p:cBhvr>
                                        <p:cTn id="21" dur="500" fill="hold"/>
                                        <p:tgtEl>
                                          <p:spTgt spid="14">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14">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14">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4">
                                            <p:txEl>
                                              <p:pRg st="2" end="2"/>
                                            </p:txEl>
                                          </p:spTgt>
                                        </p:tgtEl>
                                        <p:attrNameLst>
                                          <p:attrName>style.visibility</p:attrName>
                                        </p:attrNameLst>
                                      </p:cBhvr>
                                      <p:to>
                                        <p:strVal val="visible"/>
                                      </p:to>
                                    </p:set>
                                    <p:anim calcmode="lin" valueType="num">
                                      <p:cBhvr>
                                        <p:cTn id="28" dur="500" fill="hold"/>
                                        <p:tgtEl>
                                          <p:spTgt spid="14">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4">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14">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21">
                                            <p:bg/>
                                          </p:spTgt>
                                        </p:tgtEl>
                                        <p:attrNameLst>
                                          <p:attrName>style.visibility</p:attrName>
                                        </p:attrNameLst>
                                      </p:cBhvr>
                                      <p:to>
                                        <p:strVal val="visible"/>
                                      </p:to>
                                    </p:set>
                                    <p:anim calcmode="lin" valueType="num">
                                      <p:cBhvr>
                                        <p:cTn id="41" dur="500" fill="hold"/>
                                        <p:tgtEl>
                                          <p:spTgt spid="21">
                                            <p:bg/>
                                          </p:spTgt>
                                        </p:tgtEl>
                                        <p:attrNameLst>
                                          <p:attrName>ppt_w</p:attrName>
                                        </p:attrNameLst>
                                      </p:cBhvr>
                                      <p:tavLst>
                                        <p:tav tm="0">
                                          <p:val>
                                            <p:fltVal val="0"/>
                                          </p:val>
                                        </p:tav>
                                        <p:tav tm="100000">
                                          <p:val>
                                            <p:strVal val="#ppt_w"/>
                                          </p:val>
                                        </p:tav>
                                      </p:tavLst>
                                    </p:anim>
                                    <p:anim calcmode="lin" valueType="num">
                                      <p:cBhvr>
                                        <p:cTn id="42" dur="500" fill="hold"/>
                                        <p:tgtEl>
                                          <p:spTgt spid="21">
                                            <p:bg/>
                                          </p:spTgt>
                                        </p:tgtEl>
                                        <p:attrNameLst>
                                          <p:attrName>ppt_h</p:attrName>
                                        </p:attrNameLst>
                                      </p:cBhvr>
                                      <p:tavLst>
                                        <p:tav tm="0">
                                          <p:val>
                                            <p:fltVal val="0"/>
                                          </p:val>
                                        </p:tav>
                                        <p:tav tm="100000">
                                          <p:val>
                                            <p:strVal val="#ppt_h"/>
                                          </p:val>
                                        </p:tav>
                                      </p:tavLst>
                                    </p:anim>
                                    <p:animEffect transition="in" filter="fade">
                                      <p:cBhvr>
                                        <p:cTn id="43" dur="500"/>
                                        <p:tgtEl>
                                          <p:spTgt spid="21">
                                            <p:bg/>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21">
                                            <p:txEl>
                                              <p:pRg st="0" end="0"/>
                                            </p:txEl>
                                          </p:spTgt>
                                        </p:tgtEl>
                                        <p:attrNameLst>
                                          <p:attrName>style.visibility</p:attrName>
                                        </p:attrNameLst>
                                      </p:cBhvr>
                                      <p:to>
                                        <p:strVal val="visible"/>
                                      </p:to>
                                    </p:set>
                                    <p:anim calcmode="lin" valueType="num">
                                      <p:cBhvr>
                                        <p:cTn id="4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21">
                                            <p:txEl>
                                              <p:pRg st="1" end="1"/>
                                            </p:txEl>
                                          </p:spTgt>
                                        </p:tgtEl>
                                        <p:attrNameLst>
                                          <p:attrName>style.visibility</p:attrName>
                                        </p:attrNameLst>
                                      </p:cBhvr>
                                      <p:to>
                                        <p:strVal val="visible"/>
                                      </p:to>
                                    </p:set>
                                    <p:anim calcmode="lin" valueType="num">
                                      <p:cBhvr>
                                        <p:cTn id="55" dur="500" fill="hold"/>
                                        <p:tgtEl>
                                          <p:spTgt spid="21">
                                            <p:txEl>
                                              <p:pRg st="1" end="1"/>
                                            </p:txEl>
                                          </p:spTgt>
                                        </p:tgtEl>
                                        <p:attrNameLst>
                                          <p:attrName>ppt_w</p:attrName>
                                        </p:attrNameLst>
                                      </p:cBhvr>
                                      <p:tavLst>
                                        <p:tav tm="0">
                                          <p:val>
                                            <p:fltVal val="0"/>
                                          </p:val>
                                        </p:tav>
                                        <p:tav tm="100000">
                                          <p:val>
                                            <p:strVal val="#ppt_w"/>
                                          </p:val>
                                        </p:tav>
                                      </p:tavLst>
                                    </p:anim>
                                    <p:anim calcmode="lin" valueType="num">
                                      <p:cBhvr>
                                        <p:cTn id="56" dur="500" fill="hold"/>
                                        <p:tgtEl>
                                          <p:spTgt spid="21">
                                            <p:txEl>
                                              <p:pRg st="1" end="1"/>
                                            </p:txEl>
                                          </p:spTgt>
                                        </p:tgtEl>
                                        <p:attrNameLst>
                                          <p:attrName>ppt_h</p:attrName>
                                        </p:attrNameLst>
                                      </p:cBhvr>
                                      <p:tavLst>
                                        <p:tav tm="0">
                                          <p:val>
                                            <p:fltVal val="0"/>
                                          </p:val>
                                        </p:tav>
                                        <p:tav tm="100000">
                                          <p:val>
                                            <p:strVal val="#ppt_h"/>
                                          </p:val>
                                        </p:tav>
                                      </p:tavLst>
                                    </p:anim>
                                    <p:animEffect transition="in" filter="fade">
                                      <p:cBhvr>
                                        <p:cTn id="57" dur="500"/>
                                        <p:tgtEl>
                                          <p:spTgt spid="21">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1">
                                            <p:txEl>
                                              <p:pRg st="2" end="2"/>
                                            </p:txEl>
                                          </p:spTgt>
                                        </p:tgtEl>
                                        <p:attrNameLst>
                                          <p:attrName>style.visibility</p:attrName>
                                        </p:attrNameLst>
                                      </p:cBhvr>
                                      <p:to>
                                        <p:strVal val="visible"/>
                                      </p:to>
                                    </p:set>
                                    <p:anim calcmode="lin" valueType="num">
                                      <p:cBhvr>
                                        <p:cTn id="62" dur="500" fill="hold"/>
                                        <p:tgtEl>
                                          <p:spTgt spid="21">
                                            <p:txEl>
                                              <p:pRg st="2" end="2"/>
                                            </p:txEl>
                                          </p:spTgt>
                                        </p:tgtEl>
                                        <p:attrNameLst>
                                          <p:attrName>ppt_w</p:attrName>
                                        </p:attrNameLst>
                                      </p:cBhvr>
                                      <p:tavLst>
                                        <p:tav tm="0">
                                          <p:val>
                                            <p:fltVal val="0"/>
                                          </p:val>
                                        </p:tav>
                                        <p:tav tm="100000">
                                          <p:val>
                                            <p:strVal val="#ppt_w"/>
                                          </p:val>
                                        </p:tav>
                                      </p:tavLst>
                                    </p:anim>
                                    <p:anim calcmode="lin" valueType="num">
                                      <p:cBhvr>
                                        <p:cTn id="63" dur="500" fill="hold"/>
                                        <p:tgtEl>
                                          <p:spTgt spid="21">
                                            <p:txEl>
                                              <p:pRg st="2" end="2"/>
                                            </p:txEl>
                                          </p:spTgt>
                                        </p:tgtEl>
                                        <p:attrNameLst>
                                          <p:attrName>ppt_h</p:attrName>
                                        </p:attrNameLst>
                                      </p:cBhvr>
                                      <p:tavLst>
                                        <p:tav tm="0">
                                          <p:val>
                                            <p:fltVal val="0"/>
                                          </p:val>
                                        </p:tav>
                                        <p:tav tm="100000">
                                          <p:val>
                                            <p:strVal val="#ppt_h"/>
                                          </p:val>
                                        </p:tav>
                                      </p:tavLst>
                                    </p:anim>
                                    <p:animEffect transition="in" filter="fade">
                                      <p:cBhvr>
                                        <p:cTn id="64" dur="500"/>
                                        <p:tgtEl>
                                          <p:spTgt spid="21">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21">
                                            <p:txEl>
                                              <p:pRg st="3" end="3"/>
                                            </p:txEl>
                                          </p:spTgt>
                                        </p:tgtEl>
                                        <p:attrNameLst>
                                          <p:attrName>style.visibility</p:attrName>
                                        </p:attrNameLst>
                                      </p:cBhvr>
                                      <p:to>
                                        <p:strVal val="visible"/>
                                      </p:to>
                                    </p:set>
                                    <p:anim calcmode="lin" valueType="num">
                                      <p:cBhvr>
                                        <p:cTn id="69" dur="500" fill="hold"/>
                                        <p:tgtEl>
                                          <p:spTgt spid="21">
                                            <p:txEl>
                                              <p:pRg st="3" end="3"/>
                                            </p:txEl>
                                          </p:spTgt>
                                        </p:tgtEl>
                                        <p:attrNameLst>
                                          <p:attrName>ppt_w</p:attrName>
                                        </p:attrNameLst>
                                      </p:cBhvr>
                                      <p:tavLst>
                                        <p:tav tm="0">
                                          <p:val>
                                            <p:fltVal val="0"/>
                                          </p:val>
                                        </p:tav>
                                        <p:tav tm="100000">
                                          <p:val>
                                            <p:strVal val="#ppt_w"/>
                                          </p:val>
                                        </p:tav>
                                      </p:tavLst>
                                    </p:anim>
                                    <p:anim calcmode="lin" valueType="num">
                                      <p:cBhvr>
                                        <p:cTn id="70" dur="500" fill="hold"/>
                                        <p:tgtEl>
                                          <p:spTgt spid="21">
                                            <p:txEl>
                                              <p:pRg st="3" end="3"/>
                                            </p:txEl>
                                          </p:spTgt>
                                        </p:tgtEl>
                                        <p:attrNameLst>
                                          <p:attrName>ppt_h</p:attrName>
                                        </p:attrNameLst>
                                      </p:cBhvr>
                                      <p:tavLst>
                                        <p:tav tm="0">
                                          <p:val>
                                            <p:fltVal val="0"/>
                                          </p:val>
                                        </p:tav>
                                        <p:tav tm="100000">
                                          <p:val>
                                            <p:strVal val="#ppt_h"/>
                                          </p:val>
                                        </p:tav>
                                      </p:tavLst>
                                    </p:anim>
                                    <p:animEffect transition="in" filter="fade">
                                      <p:cBhvr>
                                        <p:cTn id="71" dur="500"/>
                                        <p:tgtEl>
                                          <p:spTgt spid="21">
                                            <p:txEl>
                                              <p:pRg st="3" end="3"/>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21">
                                            <p:txEl>
                                              <p:pRg st="4" end="4"/>
                                            </p:txEl>
                                          </p:spTgt>
                                        </p:tgtEl>
                                        <p:attrNameLst>
                                          <p:attrName>style.visibility</p:attrName>
                                        </p:attrNameLst>
                                      </p:cBhvr>
                                      <p:to>
                                        <p:strVal val="visible"/>
                                      </p:to>
                                    </p:set>
                                    <p:anim calcmode="lin" valueType="num">
                                      <p:cBhvr>
                                        <p:cTn id="76" dur="500" fill="hold"/>
                                        <p:tgtEl>
                                          <p:spTgt spid="21">
                                            <p:txEl>
                                              <p:pRg st="4" end="4"/>
                                            </p:txEl>
                                          </p:spTgt>
                                        </p:tgtEl>
                                        <p:attrNameLst>
                                          <p:attrName>ppt_w</p:attrName>
                                        </p:attrNameLst>
                                      </p:cBhvr>
                                      <p:tavLst>
                                        <p:tav tm="0">
                                          <p:val>
                                            <p:fltVal val="0"/>
                                          </p:val>
                                        </p:tav>
                                        <p:tav tm="100000">
                                          <p:val>
                                            <p:strVal val="#ppt_w"/>
                                          </p:val>
                                        </p:tav>
                                      </p:tavLst>
                                    </p:anim>
                                    <p:anim calcmode="lin" valueType="num">
                                      <p:cBhvr>
                                        <p:cTn id="77" dur="500" fill="hold"/>
                                        <p:tgtEl>
                                          <p:spTgt spid="21">
                                            <p:txEl>
                                              <p:pRg st="4" end="4"/>
                                            </p:txEl>
                                          </p:spTgt>
                                        </p:tgtEl>
                                        <p:attrNameLst>
                                          <p:attrName>ppt_h</p:attrName>
                                        </p:attrNameLst>
                                      </p:cBhvr>
                                      <p:tavLst>
                                        <p:tav tm="0">
                                          <p:val>
                                            <p:fltVal val="0"/>
                                          </p:val>
                                        </p:tav>
                                        <p:tav tm="100000">
                                          <p:val>
                                            <p:strVal val="#ppt_h"/>
                                          </p:val>
                                        </p:tav>
                                      </p:tavLst>
                                    </p:anim>
                                    <p:animEffect transition="in" filter="fade">
                                      <p:cBhvr>
                                        <p:cTn id="78" dur="500"/>
                                        <p:tgtEl>
                                          <p:spTgt spid="21">
                                            <p:txEl>
                                              <p:pRg st="4" end="4"/>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21">
                                            <p:txEl>
                                              <p:pRg st="5" end="5"/>
                                            </p:txEl>
                                          </p:spTgt>
                                        </p:tgtEl>
                                        <p:attrNameLst>
                                          <p:attrName>style.visibility</p:attrName>
                                        </p:attrNameLst>
                                      </p:cBhvr>
                                      <p:to>
                                        <p:strVal val="visible"/>
                                      </p:to>
                                    </p:set>
                                    <p:anim calcmode="lin" valueType="num">
                                      <p:cBhvr>
                                        <p:cTn id="83" dur="500" fill="hold"/>
                                        <p:tgtEl>
                                          <p:spTgt spid="21">
                                            <p:txEl>
                                              <p:pRg st="5" end="5"/>
                                            </p:txEl>
                                          </p:spTgt>
                                        </p:tgtEl>
                                        <p:attrNameLst>
                                          <p:attrName>ppt_w</p:attrName>
                                        </p:attrNameLst>
                                      </p:cBhvr>
                                      <p:tavLst>
                                        <p:tav tm="0">
                                          <p:val>
                                            <p:fltVal val="0"/>
                                          </p:val>
                                        </p:tav>
                                        <p:tav tm="100000">
                                          <p:val>
                                            <p:strVal val="#ppt_w"/>
                                          </p:val>
                                        </p:tav>
                                      </p:tavLst>
                                    </p:anim>
                                    <p:anim calcmode="lin" valueType="num">
                                      <p:cBhvr>
                                        <p:cTn id="84" dur="500" fill="hold"/>
                                        <p:tgtEl>
                                          <p:spTgt spid="21">
                                            <p:txEl>
                                              <p:pRg st="5" end="5"/>
                                            </p:txEl>
                                          </p:spTgt>
                                        </p:tgtEl>
                                        <p:attrNameLst>
                                          <p:attrName>ppt_h</p:attrName>
                                        </p:attrNameLst>
                                      </p:cBhvr>
                                      <p:tavLst>
                                        <p:tav tm="0">
                                          <p:val>
                                            <p:fltVal val="0"/>
                                          </p:val>
                                        </p:tav>
                                        <p:tav tm="100000">
                                          <p:val>
                                            <p:strVal val="#ppt_h"/>
                                          </p:val>
                                        </p:tav>
                                      </p:tavLst>
                                    </p:anim>
                                    <p:animEffect transition="in" filter="fade">
                                      <p:cBhvr>
                                        <p:cTn id="85" dur="500"/>
                                        <p:tgtEl>
                                          <p:spTgt spid="21">
                                            <p:txEl>
                                              <p:pRg st="5" end="5"/>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4"/>
                                        </p:tgtEl>
                                        <p:attrNameLst>
                                          <p:attrName>style.visibility</p:attrName>
                                        </p:attrNameLst>
                                      </p:cBhvr>
                                      <p:to>
                                        <p:strVal val="visible"/>
                                      </p:to>
                                    </p:set>
                                    <p:anim calcmode="lin" valueType="num">
                                      <p:cBhvr additive="base">
                                        <p:cTn id="90" dur="500" fill="hold"/>
                                        <p:tgtEl>
                                          <p:spTgt spid="4"/>
                                        </p:tgtEl>
                                        <p:attrNameLst>
                                          <p:attrName>ppt_x</p:attrName>
                                        </p:attrNameLst>
                                      </p:cBhvr>
                                      <p:tavLst>
                                        <p:tav tm="0">
                                          <p:val>
                                            <p:strVal val="#ppt_x"/>
                                          </p:val>
                                        </p:tav>
                                        <p:tav tm="100000">
                                          <p:val>
                                            <p:strVal val="#ppt_x"/>
                                          </p:val>
                                        </p:tav>
                                      </p:tavLst>
                                    </p:anim>
                                    <p:anim calcmode="lin" valueType="num">
                                      <p:cBhvr additive="base">
                                        <p:cTn id="9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10">
                                            <p:bg/>
                                          </p:spTgt>
                                        </p:tgtEl>
                                        <p:attrNameLst>
                                          <p:attrName>style.visibility</p:attrName>
                                        </p:attrNameLst>
                                      </p:cBhvr>
                                      <p:to>
                                        <p:strVal val="visible"/>
                                      </p:to>
                                    </p:set>
                                    <p:anim calcmode="lin" valueType="num">
                                      <p:cBhvr>
                                        <p:cTn id="96" dur="500" fill="hold"/>
                                        <p:tgtEl>
                                          <p:spTgt spid="10">
                                            <p:bg/>
                                          </p:spTgt>
                                        </p:tgtEl>
                                        <p:attrNameLst>
                                          <p:attrName>ppt_w</p:attrName>
                                        </p:attrNameLst>
                                      </p:cBhvr>
                                      <p:tavLst>
                                        <p:tav tm="0">
                                          <p:val>
                                            <p:fltVal val="0"/>
                                          </p:val>
                                        </p:tav>
                                        <p:tav tm="100000">
                                          <p:val>
                                            <p:strVal val="#ppt_w"/>
                                          </p:val>
                                        </p:tav>
                                      </p:tavLst>
                                    </p:anim>
                                    <p:anim calcmode="lin" valueType="num">
                                      <p:cBhvr>
                                        <p:cTn id="97" dur="500" fill="hold"/>
                                        <p:tgtEl>
                                          <p:spTgt spid="10">
                                            <p:bg/>
                                          </p:spTgt>
                                        </p:tgtEl>
                                        <p:attrNameLst>
                                          <p:attrName>ppt_h</p:attrName>
                                        </p:attrNameLst>
                                      </p:cBhvr>
                                      <p:tavLst>
                                        <p:tav tm="0">
                                          <p:val>
                                            <p:fltVal val="0"/>
                                          </p:val>
                                        </p:tav>
                                        <p:tav tm="100000">
                                          <p:val>
                                            <p:strVal val="#ppt_h"/>
                                          </p:val>
                                        </p:tav>
                                      </p:tavLst>
                                    </p:anim>
                                    <p:animEffect transition="in" filter="fade">
                                      <p:cBhvr>
                                        <p:cTn id="98" dur="500"/>
                                        <p:tgtEl>
                                          <p:spTgt spid="10">
                                            <p:bg/>
                                          </p:spTgt>
                                        </p:tgtEl>
                                      </p:cBhvr>
                                    </p:animEffect>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grpId="0" nodeType="clickEffect">
                                  <p:stCondLst>
                                    <p:cond delay="0"/>
                                  </p:stCondLst>
                                  <p:childTnLst>
                                    <p:set>
                                      <p:cBhvr>
                                        <p:cTn id="102" dur="1" fill="hold">
                                          <p:stCondLst>
                                            <p:cond delay="0"/>
                                          </p:stCondLst>
                                        </p:cTn>
                                        <p:tgtEl>
                                          <p:spTgt spid="10">
                                            <p:txEl>
                                              <p:pRg st="0" end="0"/>
                                            </p:txEl>
                                          </p:spTgt>
                                        </p:tgtEl>
                                        <p:attrNameLst>
                                          <p:attrName>style.visibility</p:attrName>
                                        </p:attrNameLst>
                                      </p:cBhvr>
                                      <p:to>
                                        <p:strVal val="visible"/>
                                      </p:to>
                                    </p:set>
                                    <p:anim calcmode="lin" valueType="num">
                                      <p:cBhvr>
                                        <p:cTn id="103"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04"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105" dur="500"/>
                                        <p:tgtEl>
                                          <p:spTgt spid="10">
                                            <p:txEl>
                                              <p:pRg st="0" end="0"/>
                                            </p:txEl>
                                          </p:spTgt>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10">
                                            <p:txEl>
                                              <p:pRg st="1" end="1"/>
                                            </p:txEl>
                                          </p:spTgt>
                                        </p:tgtEl>
                                        <p:attrNameLst>
                                          <p:attrName>style.visibility</p:attrName>
                                        </p:attrNameLst>
                                      </p:cBhvr>
                                      <p:to>
                                        <p:strVal val="visible"/>
                                      </p:to>
                                    </p:set>
                                    <p:anim calcmode="lin" valueType="num">
                                      <p:cBhvr>
                                        <p:cTn id="110" dur="5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111" dur="500" fill="hold"/>
                                        <p:tgtEl>
                                          <p:spTgt spid="10">
                                            <p:txEl>
                                              <p:pRg st="1" end="1"/>
                                            </p:txEl>
                                          </p:spTgt>
                                        </p:tgtEl>
                                        <p:attrNameLst>
                                          <p:attrName>ppt_h</p:attrName>
                                        </p:attrNameLst>
                                      </p:cBhvr>
                                      <p:tavLst>
                                        <p:tav tm="0">
                                          <p:val>
                                            <p:fltVal val="0"/>
                                          </p:val>
                                        </p:tav>
                                        <p:tav tm="100000">
                                          <p:val>
                                            <p:strVal val="#ppt_h"/>
                                          </p:val>
                                        </p:tav>
                                      </p:tavLst>
                                    </p:anim>
                                    <p:animEffect transition="in" filter="fade">
                                      <p:cBhvr>
                                        <p:cTn id="112" dur="500"/>
                                        <p:tgtEl>
                                          <p:spTgt spid="10">
                                            <p:txEl>
                                              <p:pRg st="1" end="1"/>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53" presetClass="entr" presetSubtype="16" fill="hold" grpId="0" nodeType="clickEffect">
                                  <p:stCondLst>
                                    <p:cond delay="0"/>
                                  </p:stCondLst>
                                  <p:childTnLst>
                                    <p:set>
                                      <p:cBhvr>
                                        <p:cTn id="116" dur="1" fill="hold">
                                          <p:stCondLst>
                                            <p:cond delay="0"/>
                                          </p:stCondLst>
                                        </p:cTn>
                                        <p:tgtEl>
                                          <p:spTgt spid="10">
                                            <p:txEl>
                                              <p:pRg st="2" end="2"/>
                                            </p:txEl>
                                          </p:spTgt>
                                        </p:tgtEl>
                                        <p:attrNameLst>
                                          <p:attrName>style.visibility</p:attrName>
                                        </p:attrNameLst>
                                      </p:cBhvr>
                                      <p:to>
                                        <p:strVal val="visible"/>
                                      </p:to>
                                    </p:set>
                                    <p:anim calcmode="lin" valueType="num">
                                      <p:cBhvr>
                                        <p:cTn id="117" dur="5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118" dur="500" fill="hold"/>
                                        <p:tgtEl>
                                          <p:spTgt spid="10">
                                            <p:txEl>
                                              <p:pRg st="2" end="2"/>
                                            </p:txEl>
                                          </p:spTgt>
                                        </p:tgtEl>
                                        <p:attrNameLst>
                                          <p:attrName>ppt_h</p:attrName>
                                        </p:attrNameLst>
                                      </p:cBhvr>
                                      <p:tavLst>
                                        <p:tav tm="0">
                                          <p:val>
                                            <p:fltVal val="0"/>
                                          </p:val>
                                        </p:tav>
                                        <p:tav tm="100000">
                                          <p:val>
                                            <p:strVal val="#ppt_h"/>
                                          </p:val>
                                        </p:tav>
                                      </p:tavLst>
                                    </p:anim>
                                    <p:animEffect transition="in" filter="fade">
                                      <p:cBhvr>
                                        <p:cTn id="119"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animBg="1"/>
      <p:bldP spid="21" grpId="0" build="p" animBg="1"/>
      <p:bldP spid="10"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descr="title">
            <a:extLst>
              <a:ext uri="{FF2B5EF4-FFF2-40B4-BE49-F238E27FC236}">
                <a16:creationId xmlns:a16="http://schemas.microsoft.com/office/drawing/2014/main" xmlns="" id="{AC93C0E1-1796-41B4-AF64-2A823C4C83E8}"/>
              </a:ext>
            </a:extLst>
          </p:cNvPr>
          <p:cNvSpPr>
            <a:spLocks noGrp="1"/>
          </p:cNvSpPr>
          <p:nvPr>
            <p:ph type="title"/>
          </p:nvPr>
        </p:nvSpPr>
        <p:spPr>
          <a:xfrm>
            <a:off x="0" y="-91440"/>
            <a:ext cx="10749367" cy="1208868"/>
          </a:xfrm>
        </p:spPr>
        <p:txBody>
          <a:bodyPr/>
          <a:lstStyle/>
          <a:p>
            <a:r>
              <a:rPr lang="sr-Latn-ME" dirty="0" smtClean="0"/>
              <a:t>Fundiranje na deponijama</a:t>
            </a:r>
            <a:endParaRPr lang="en-US" dirty="0"/>
          </a:p>
        </p:txBody>
      </p:sp>
      <p:pic>
        <p:nvPicPr>
          <p:cNvPr id="2" name="Picture 1"/>
          <p:cNvPicPr>
            <a:picLocks noChangeAspect="1"/>
          </p:cNvPicPr>
          <p:nvPr/>
        </p:nvPicPr>
        <p:blipFill>
          <a:blip r:embed="rId2"/>
          <a:stretch>
            <a:fillRect/>
          </a:stretch>
        </p:blipFill>
        <p:spPr>
          <a:xfrm>
            <a:off x="0" y="1916441"/>
            <a:ext cx="5128796" cy="3450801"/>
          </a:xfrm>
          <a:prstGeom prst="rect">
            <a:avLst/>
          </a:prstGeom>
        </p:spPr>
      </p:pic>
      <p:pic>
        <p:nvPicPr>
          <p:cNvPr id="3" name="Picture 2"/>
          <p:cNvPicPr>
            <a:picLocks noChangeAspect="1"/>
          </p:cNvPicPr>
          <p:nvPr/>
        </p:nvPicPr>
        <p:blipFill>
          <a:blip r:embed="rId3"/>
          <a:stretch>
            <a:fillRect/>
          </a:stretch>
        </p:blipFill>
        <p:spPr>
          <a:xfrm>
            <a:off x="5578674" y="2142872"/>
            <a:ext cx="3244451" cy="3057778"/>
          </a:xfrm>
          <a:prstGeom prst="rect">
            <a:avLst/>
          </a:prstGeom>
        </p:spPr>
      </p:pic>
      <p:pic>
        <p:nvPicPr>
          <p:cNvPr id="4" name="Picture 3"/>
          <p:cNvPicPr>
            <a:picLocks noChangeAspect="1"/>
          </p:cNvPicPr>
          <p:nvPr/>
        </p:nvPicPr>
        <p:blipFill>
          <a:blip r:embed="rId4"/>
          <a:stretch>
            <a:fillRect/>
          </a:stretch>
        </p:blipFill>
        <p:spPr>
          <a:xfrm>
            <a:off x="9111874" y="1764483"/>
            <a:ext cx="3080126" cy="3665988"/>
          </a:xfrm>
          <a:prstGeom prst="rect">
            <a:avLst/>
          </a:prstGeom>
        </p:spPr>
      </p:pic>
    </p:spTree>
    <p:extLst>
      <p:ext uri="{BB962C8B-B14F-4D97-AF65-F5344CB8AC3E}">
        <p14:creationId xmlns:p14="http://schemas.microsoft.com/office/powerpoint/2010/main" val="3369191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itle">
            <a:extLst>
              <a:ext uri="{FF2B5EF4-FFF2-40B4-BE49-F238E27FC236}">
                <a16:creationId xmlns="" xmlns:a16="http://schemas.microsoft.com/office/drawing/2014/main" id="{AC93C0E1-1796-41B4-AF64-2A823C4C83E8}"/>
              </a:ext>
            </a:extLst>
          </p:cNvPr>
          <p:cNvSpPr>
            <a:spLocks noGrp="1"/>
          </p:cNvSpPr>
          <p:nvPr>
            <p:ph type="title"/>
          </p:nvPr>
        </p:nvSpPr>
        <p:spPr>
          <a:xfrm>
            <a:off x="-1" y="0"/>
            <a:ext cx="5769033" cy="628139"/>
          </a:xfrm>
        </p:spPr>
        <p:txBody>
          <a:bodyPr>
            <a:normAutofit/>
          </a:bodyPr>
          <a:lstStyle/>
          <a:p>
            <a:r>
              <a:rPr lang="sr-Latn-ME" sz="2500" dirty="0" smtClean="0">
                <a:solidFill>
                  <a:srgbClr val="FFFFFF"/>
                </a:solidFill>
              </a:rPr>
              <a:t>Zaštita konstrukcije od uticaja gasa</a:t>
            </a:r>
            <a:endParaRPr lang="en-US" sz="2500" dirty="0">
              <a:solidFill>
                <a:srgbClr val="FFFFFF"/>
              </a:solidFill>
            </a:endParaRPr>
          </a:p>
        </p:txBody>
      </p:sp>
      <p:sp>
        <p:nvSpPr>
          <p:cNvPr id="3" name="Content Placeholder 2"/>
          <p:cNvSpPr txBox="1">
            <a:spLocks/>
          </p:cNvSpPr>
          <p:nvPr/>
        </p:nvSpPr>
        <p:spPr>
          <a:xfrm>
            <a:off x="104430" y="749618"/>
            <a:ext cx="4849535" cy="6027102"/>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vi-VN" sz="1500" dirty="0">
                <a:solidFill>
                  <a:schemeClr val="bg1"/>
                </a:solidFill>
              </a:rPr>
              <a:t>Gasovi kao što su metan (</a:t>
            </a:r>
            <a:r>
              <a:rPr lang="vi-VN" sz="1500" dirty="0" smtClean="0">
                <a:solidFill>
                  <a:schemeClr val="bg1"/>
                </a:solidFill>
              </a:rPr>
              <a:t>CH</a:t>
            </a:r>
            <a:r>
              <a:rPr lang="vi-VN" sz="1500" baseline="-25000" dirty="0" smtClean="0">
                <a:solidFill>
                  <a:schemeClr val="bg1"/>
                </a:solidFill>
              </a:rPr>
              <a:t>4</a:t>
            </a:r>
            <a:r>
              <a:rPr lang="vi-VN" sz="1500" dirty="0">
                <a:solidFill>
                  <a:schemeClr val="bg1"/>
                </a:solidFill>
              </a:rPr>
              <a:t>) i karbon dioksid (</a:t>
            </a:r>
            <a:r>
              <a:rPr lang="vi-VN" sz="1500" dirty="0" smtClean="0">
                <a:solidFill>
                  <a:schemeClr val="bg1"/>
                </a:solidFill>
              </a:rPr>
              <a:t>CO</a:t>
            </a:r>
            <a:r>
              <a:rPr lang="vi-VN" sz="1500" baseline="-25000" dirty="0" smtClean="0">
                <a:solidFill>
                  <a:schemeClr val="bg1"/>
                </a:solidFill>
              </a:rPr>
              <a:t>2</a:t>
            </a:r>
            <a:r>
              <a:rPr lang="vi-VN" sz="1500" dirty="0">
                <a:solidFill>
                  <a:schemeClr val="bg1"/>
                </a:solidFill>
              </a:rPr>
              <a:t>)  se generišu uunutrašnjosti većine deponija. Ovi gasovi mogu da migriraju u same objekte i akumulirati se u tolikoj količini da budu zapaljivi i/ili toksični za ljude. </a:t>
            </a:r>
            <a:endParaRPr lang="sr-Latn-ME" sz="1500" dirty="0" smtClean="0">
              <a:solidFill>
                <a:schemeClr val="bg1"/>
              </a:solidFill>
            </a:endParaRPr>
          </a:p>
          <a:p>
            <a:pPr marL="285750" indent="-285750">
              <a:buFont typeface="Wingdings" panose="05000000000000000000" pitchFamily="2" charset="2"/>
              <a:buChar char="§"/>
            </a:pPr>
            <a:r>
              <a:rPr lang="vi-VN" sz="1500" dirty="0" smtClean="0">
                <a:solidFill>
                  <a:schemeClr val="bg1"/>
                </a:solidFill>
              </a:rPr>
              <a:t>Metan </a:t>
            </a:r>
            <a:r>
              <a:rPr lang="vi-VN" sz="1500" dirty="0">
                <a:solidFill>
                  <a:schemeClr val="bg1"/>
                </a:solidFill>
              </a:rPr>
              <a:t>je eksplozivan u vazduhu pri koncentraciji 5 do 15%, retrosektivno ovo je gornja i donja granica njegove eksplozivnosti. Dakle, ako je koncentracija metana manja od 15% onda nije eksplozivan, mada ukoliko gas migrira iz jedne prostorije u drugu, koncentracija metana može postati takva da on može eksplodirati. </a:t>
            </a:r>
            <a:endParaRPr lang="sr-Latn-ME" sz="1500" dirty="0" smtClean="0">
              <a:solidFill>
                <a:schemeClr val="bg1"/>
              </a:solidFill>
            </a:endParaRPr>
          </a:p>
          <a:p>
            <a:pPr marL="285750" indent="-285750">
              <a:buFont typeface="Wingdings" panose="05000000000000000000" pitchFamily="2" charset="2"/>
              <a:buChar char="§"/>
            </a:pPr>
            <a:r>
              <a:rPr lang="vi-VN" sz="1500" dirty="0" smtClean="0">
                <a:solidFill>
                  <a:schemeClr val="bg1"/>
                </a:solidFill>
              </a:rPr>
              <a:t>Između </a:t>
            </a:r>
            <a:r>
              <a:rPr lang="vi-VN" sz="1500" dirty="0">
                <a:solidFill>
                  <a:schemeClr val="bg1"/>
                </a:solidFill>
              </a:rPr>
              <a:t>ostalog, gasovi iz deponija mogu u sebi sadržati niske koncentracije nemetanogenih </a:t>
            </a:r>
            <a:r>
              <a:rPr lang="vi-VN" sz="1500" dirty="0" smtClean="0">
                <a:solidFill>
                  <a:schemeClr val="bg1"/>
                </a:solidFill>
              </a:rPr>
              <a:t>organskih </a:t>
            </a:r>
            <a:r>
              <a:rPr lang="vi-VN" sz="1500" dirty="0">
                <a:solidFill>
                  <a:schemeClr val="bg1"/>
                </a:solidFill>
              </a:rPr>
              <a:t>jedinjenja pri čemu, neka od njih mogu biti kancerogena u malim </a:t>
            </a:r>
            <a:r>
              <a:rPr lang="vi-VN" sz="1500" dirty="0" smtClean="0">
                <a:solidFill>
                  <a:schemeClr val="bg1"/>
                </a:solidFill>
              </a:rPr>
              <a:t>koncentracijama</a:t>
            </a:r>
            <a:r>
              <a:rPr lang="sr-Latn-ME" sz="1500" dirty="0">
                <a:solidFill>
                  <a:schemeClr val="bg1"/>
                </a:solidFill>
              </a:rPr>
              <a:t>.</a:t>
            </a:r>
            <a:endParaRPr lang="en-US" sz="1500" dirty="0">
              <a:solidFill>
                <a:schemeClr val="bg1"/>
              </a:solidFill>
            </a:endParaRPr>
          </a:p>
        </p:txBody>
      </p:sp>
      <p:sp>
        <p:nvSpPr>
          <p:cNvPr id="5" name="Content Placeholder 2"/>
          <p:cNvSpPr txBox="1">
            <a:spLocks/>
          </p:cNvSpPr>
          <p:nvPr/>
        </p:nvSpPr>
        <p:spPr>
          <a:xfrm>
            <a:off x="5058394" y="-23149"/>
            <a:ext cx="7133606" cy="3032567"/>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Wingdings" panose="05000000000000000000" pitchFamily="2" charset="2"/>
              <a:buChar char="§"/>
            </a:pPr>
            <a:r>
              <a:rPr lang="vi-VN" sz="1500" dirty="0">
                <a:solidFill>
                  <a:schemeClr val="bg1"/>
                </a:solidFill>
              </a:rPr>
              <a:t>U stambenim objektima neophodna je primjena visećeg poda. </a:t>
            </a:r>
            <a:endParaRPr lang="sr-Latn-ME" sz="1500" dirty="0" smtClean="0">
              <a:solidFill>
                <a:schemeClr val="bg1"/>
              </a:solidFill>
            </a:endParaRPr>
          </a:p>
          <a:p>
            <a:pPr marL="285750" indent="-285750">
              <a:buFont typeface="Wingdings" panose="05000000000000000000" pitchFamily="2" charset="2"/>
              <a:buChar char="§"/>
            </a:pPr>
            <a:r>
              <a:rPr lang="vi-VN" sz="1500" dirty="0" smtClean="0">
                <a:solidFill>
                  <a:schemeClr val="bg1"/>
                </a:solidFill>
              </a:rPr>
              <a:t>Konstrukcija </a:t>
            </a:r>
            <a:r>
              <a:rPr lang="vi-VN" sz="1500" dirty="0">
                <a:solidFill>
                  <a:schemeClr val="bg1"/>
                </a:solidFill>
              </a:rPr>
              <a:t>se brani membranom ali, ukoliko gasovi probiju barijeru aktivira se alarm koji direktno aktivira sekundarni sistem preusmjeravanja i isisavanja otrovnog vazduha kroz namjenske cijevi. Za to vrijeme, alarm upozorava sve korisnike zgrade ili postrojenja o mogućoj opasnosti i obavještava evakuaciju. </a:t>
            </a:r>
            <a:endParaRPr lang="sr-Latn-ME" sz="1500" dirty="0" smtClean="0">
              <a:solidFill>
                <a:schemeClr val="bg1"/>
              </a:solidFill>
            </a:endParaRPr>
          </a:p>
          <a:p>
            <a:pPr marL="285750" indent="-285750">
              <a:buFont typeface="Wingdings" panose="05000000000000000000" pitchFamily="2" charset="2"/>
              <a:buChar char="§"/>
            </a:pPr>
            <a:r>
              <a:rPr lang="vi-VN" sz="1500" dirty="0" smtClean="0">
                <a:solidFill>
                  <a:schemeClr val="bg1"/>
                </a:solidFill>
              </a:rPr>
              <a:t>Vjerovatno </a:t>
            </a:r>
            <a:r>
              <a:rPr lang="vi-VN" sz="1500" dirty="0">
                <a:solidFill>
                  <a:schemeClr val="bg1"/>
                </a:solidFill>
              </a:rPr>
              <a:t>najvažniji segment sistema jeste njegovo redovno održavanja i servisiranje sve dok deponija generiše gasove u opasnim koncentracijama.</a:t>
            </a:r>
            <a:endParaRPr lang="en-US" sz="1500" dirty="0">
              <a:solidFill>
                <a:schemeClr val="bg1"/>
              </a:solidFill>
            </a:endParaRPr>
          </a:p>
        </p:txBody>
      </p:sp>
      <p:pic>
        <p:nvPicPr>
          <p:cNvPr id="4" name="Picture 3"/>
          <p:cNvPicPr>
            <a:picLocks noChangeAspect="1"/>
          </p:cNvPicPr>
          <p:nvPr/>
        </p:nvPicPr>
        <p:blipFill>
          <a:blip r:embed="rId3"/>
          <a:stretch>
            <a:fillRect/>
          </a:stretch>
        </p:blipFill>
        <p:spPr>
          <a:xfrm>
            <a:off x="5858225" y="3111531"/>
            <a:ext cx="5305075" cy="3479770"/>
          </a:xfrm>
          <a:prstGeom prst="rect">
            <a:avLst/>
          </a:prstGeom>
        </p:spPr>
      </p:pic>
    </p:spTree>
    <p:extLst>
      <p:ext uri="{BB962C8B-B14F-4D97-AF65-F5344CB8AC3E}">
        <p14:creationId xmlns:p14="http://schemas.microsoft.com/office/powerpoint/2010/main" val="2413311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fltVal val="0"/>
                                          </p:val>
                                        </p:tav>
                                        <p:tav tm="100000">
                                          <p:val>
                                            <p:strVal val="#ppt_h"/>
                                          </p:val>
                                        </p:tav>
                                      </p:tavLst>
                                    </p:anim>
                                    <p:animEffect transition="in" filter="fade">
                                      <p:cBhvr>
                                        <p:cTn id="9" dur="5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
                                            <p:bg/>
                                          </p:spTgt>
                                        </p:tgtEl>
                                        <p:attrNameLst>
                                          <p:attrName>style.visibility</p:attrName>
                                        </p:attrNameLst>
                                      </p:cBhvr>
                                      <p:to>
                                        <p:strVal val="visible"/>
                                      </p:to>
                                    </p:set>
                                    <p:anim calcmode="lin" valueType="num">
                                      <p:cBhvr>
                                        <p:cTn id="35" dur="500" fill="hold"/>
                                        <p:tgtEl>
                                          <p:spTgt spid="5">
                                            <p:bg/>
                                          </p:spTgt>
                                        </p:tgtEl>
                                        <p:attrNameLst>
                                          <p:attrName>ppt_w</p:attrName>
                                        </p:attrNameLst>
                                      </p:cBhvr>
                                      <p:tavLst>
                                        <p:tav tm="0">
                                          <p:val>
                                            <p:fltVal val="0"/>
                                          </p:val>
                                        </p:tav>
                                        <p:tav tm="100000">
                                          <p:val>
                                            <p:strVal val="#ppt_w"/>
                                          </p:val>
                                        </p:tav>
                                      </p:tavLst>
                                    </p:anim>
                                    <p:anim calcmode="lin" valueType="num">
                                      <p:cBhvr>
                                        <p:cTn id="36" dur="500" fill="hold"/>
                                        <p:tgtEl>
                                          <p:spTgt spid="5">
                                            <p:bg/>
                                          </p:spTgt>
                                        </p:tgtEl>
                                        <p:attrNameLst>
                                          <p:attrName>ppt_h</p:attrName>
                                        </p:attrNameLst>
                                      </p:cBhvr>
                                      <p:tavLst>
                                        <p:tav tm="0">
                                          <p:val>
                                            <p:fltVal val="0"/>
                                          </p:val>
                                        </p:tav>
                                        <p:tav tm="100000">
                                          <p:val>
                                            <p:strVal val="#ppt_h"/>
                                          </p:val>
                                        </p:tav>
                                      </p:tavLst>
                                    </p:anim>
                                    <p:animEffect transition="in" filter="fade">
                                      <p:cBhvr>
                                        <p:cTn id="37" dur="500"/>
                                        <p:tgtEl>
                                          <p:spTgt spid="5">
                                            <p:bg/>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 calcmode="lin" valueType="num">
                                      <p:cBhvr>
                                        <p:cTn id="42"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5">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5">
                                            <p:txEl>
                                              <p:pRg st="1" end="1"/>
                                            </p:txEl>
                                          </p:spTgt>
                                        </p:tgtEl>
                                        <p:attrNameLst>
                                          <p:attrName>style.visibility</p:attrName>
                                        </p:attrNameLst>
                                      </p:cBhvr>
                                      <p:to>
                                        <p:strVal val="visible"/>
                                      </p:to>
                                    </p:set>
                                    <p:anim calcmode="lin" valueType="num">
                                      <p:cBhvr>
                                        <p:cTn id="4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50"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51" dur="500"/>
                                        <p:tgtEl>
                                          <p:spTgt spid="5">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5">
                                            <p:txEl>
                                              <p:pRg st="2" end="2"/>
                                            </p:txEl>
                                          </p:spTgt>
                                        </p:tgtEl>
                                        <p:attrNameLst>
                                          <p:attrName>style.visibility</p:attrName>
                                        </p:attrNameLst>
                                      </p:cBhvr>
                                      <p:to>
                                        <p:strVal val="visible"/>
                                      </p:to>
                                    </p:set>
                                    <p:anim calcmode="lin" valueType="num">
                                      <p:cBhvr>
                                        <p:cTn id="56"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57"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58" dur="500"/>
                                        <p:tgtEl>
                                          <p:spTgt spid="5">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ppt_x"/>
                                          </p:val>
                                        </p:tav>
                                        <p:tav tm="100000">
                                          <p:val>
                                            <p:strVal val="#ppt_x"/>
                                          </p:val>
                                        </p:tav>
                                      </p:tavLst>
                                    </p:anim>
                                    <p:anim calcmode="lin" valueType="num">
                                      <p:cBhvr additive="base">
                                        <p:cTn id="6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itle">
            <a:extLst>
              <a:ext uri="{FF2B5EF4-FFF2-40B4-BE49-F238E27FC236}">
                <a16:creationId xmlns="" xmlns:a16="http://schemas.microsoft.com/office/drawing/2014/main" id="{AC93C0E1-1796-41B4-AF64-2A823C4C83E8}"/>
              </a:ext>
            </a:extLst>
          </p:cNvPr>
          <p:cNvSpPr>
            <a:spLocks noGrp="1"/>
          </p:cNvSpPr>
          <p:nvPr>
            <p:ph type="title"/>
          </p:nvPr>
        </p:nvSpPr>
        <p:spPr>
          <a:xfrm>
            <a:off x="-1" y="0"/>
            <a:ext cx="5769033" cy="628139"/>
          </a:xfrm>
        </p:spPr>
        <p:txBody>
          <a:bodyPr>
            <a:normAutofit/>
          </a:bodyPr>
          <a:lstStyle/>
          <a:p>
            <a:r>
              <a:rPr lang="sr-Latn-ME" sz="2500" dirty="0" smtClean="0">
                <a:solidFill>
                  <a:srgbClr val="FFFFFF"/>
                </a:solidFill>
              </a:rPr>
              <a:t>Zaštita konstrukcije od uticaja gasa</a:t>
            </a:r>
            <a:endParaRPr lang="en-US" sz="2500" dirty="0">
              <a:solidFill>
                <a:srgbClr val="FFFFFF"/>
              </a:solidFill>
            </a:endParaRPr>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nvPr>
            </p:nvGraphicFramePr>
            <p:xfrm>
              <a:off x="81023" y="0"/>
              <a:ext cx="11783028" cy="6021670"/>
            </p:xfrm>
            <a:graphic>
              <a:graphicData uri="http://schemas.openxmlformats.org/drawingml/2006/table">
                <a:tbl>
                  <a:tblPr firstRow="1" firstCol="1" bandRow="1">
                    <a:tableStyleId>{5C22544A-7EE6-4342-B048-85BDC9FD1C3A}</a:tableStyleId>
                  </a:tblPr>
                  <a:tblGrid>
                    <a:gridCol w="1331089"/>
                    <a:gridCol w="2199189"/>
                    <a:gridCol w="3669175"/>
                    <a:gridCol w="4583575"/>
                  </a:tblGrid>
                  <a:tr h="960355">
                    <a:tc>
                      <a:txBody>
                        <a:bodyPr/>
                        <a:lstStyle/>
                        <a:p>
                          <a:pPr algn="ctr" eaLnBrk="1" fontAlgn="auto" hangingPunct="1">
                            <a:lnSpc>
                              <a:spcPts val="1600"/>
                            </a:lnSpc>
                            <a:spcBef>
                              <a:spcPts val="1200"/>
                            </a:spcBef>
                            <a:spcAft>
                              <a:spcPts val="0"/>
                            </a:spcAft>
                          </a:pPr>
                          <a:r>
                            <a:rPr lang="en-GB" sz="1400" dirty="0" err="1">
                              <a:effectLst/>
                            </a:rPr>
                            <a:t>Koncentracija</a:t>
                          </a:r>
                          <a:r>
                            <a:rPr lang="en-GB" sz="1400" dirty="0">
                              <a:effectLst/>
                            </a:rPr>
                            <a:t> </a:t>
                          </a:r>
                          <a:r>
                            <a:rPr lang="en-GB" sz="1400" dirty="0" err="1">
                              <a:effectLst/>
                            </a:rPr>
                            <a:t>metana</a:t>
                          </a:r>
                          <a:r>
                            <a:rPr lang="en-GB" sz="1400" dirty="0">
                              <a:effectLst/>
                            </a:rPr>
                            <a:t> (C</a:t>
                          </a:r>
                          <a14:m>
                            <m:oMath xmlns:m="http://schemas.openxmlformats.org/officeDocument/2006/math">
                              <m:sSub>
                                <m:sSubPr>
                                  <m:ctrlPr>
                                    <a:rPr lang="sr-Latn-ME" sz="1400" i="1">
                                      <a:effectLst/>
                                      <a:latin typeface="Cambria Math" panose="02040503050406030204" pitchFamily="18" charset="0"/>
                                    </a:rPr>
                                  </m:ctrlPr>
                                </m:sSubPr>
                                <m:e>
                                  <m:r>
                                    <a:rPr lang="en-GB" sz="1400">
                                      <a:effectLst/>
                                      <a:latin typeface="Cambria Math" panose="02040503050406030204" pitchFamily="18" charset="0"/>
                                    </a:rPr>
                                    <m:t>𝐻</m:t>
                                  </m:r>
                                </m:e>
                                <m:sub>
                                  <m:r>
                                    <a:rPr lang="en-GB" sz="1400">
                                      <a:effectLst/>
                                      <a:latin typeface="Cambria Math" panose="02040503050406030204" pitchFamily="18" charset="0"/>
                                    </a:rPr>
                                    <m:t>4</m:t>
                                  </m:r>
                                </m:sub>
                              </m:sSub>
                            </m:oMath>
                          </a14:m>
                          <a:r>
                            <a:rPr lang="en-GB" sz="1400" dirty="0">
                              <a:effectLst/>
                            </a:rPr>
                            <a:t>) (% od </a:t>
                          </a:r>
                          <a:r>
                            <a:rPr lang="en-GB" sz="1400" dirty="0" err="1">
                              <a:effectLst/>
                            </a:rPr>
                            <a:t>zapremine</a:t>
                          </a:r>
                          <a:r>
                            <a:rPr lang="en-GB" sz="1400" dirty="0">
                              <a:effectLst/>
                            </a:rPr>
                            <a:t>)</a:t>
                          </a:r>
                          <a:endParaRPr lang="sr-Latn-ME" sz="1400" dirty="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dirty="0" err="1">
                              <a:effectLst/>
                            </a:rPr>
                            <a:t>Koncentracija</a:t>
                          </a:r>
                          <a:r>
                            <a:rPr lang="en-GB" sz="1400" dirty="0">
                              <a:effectLst/>
                            </a:rPr>
                            <a:t> </a:t>
                          </a:r>
                          <a:r>
                            <a:rPr lang="en-GB" sz="1400" dirty="0" err="1">
                              <a:effectLst/>
                            </a:rPr>
                            <a:t>ugljen-dioksida</a:t>
                          </a:r>
                          <a:r>
                            <a:rPr lang="en-GB" sz="1400" dirty="0">
                              <a:effectLst/>
                            </a:rPr>
                            <a:t> (C</a:t>
                          </a:r>
                          <a14:m>
                            <m:oMath xmlns:m="http://schemas.openxmlformats.org/officeDocument/2006/math">
                              <m:sSub>
                                <m:sSubPr>
                                  <m:ctrlPr>
                                    <a:rPr lang="sr-Latn-ME" sz="1400" i="1">
                                      <a:effectLst/>
                                      <a:latin typeface="Cambria Math" panose="02040503050406030204" pitchFamily="18" charset="0"/>
                                    </a:rPr>
                                  </m:ctrlPr>
                                </m:sSubPr>
                                <m:e>
                                  <m:r>
                                    <a:rPr lang="en-GB" sz="1400">
                                      <a:effectLst/>
                                      <a:latin typeface="Cambria Math" panose="02040503050406030204" pitchFamily="18" charset="0"/>
                                    </a:rPr>
                                    <m:t>𝑂</m:t>
                                  </m:r>
                                </m:e>
                                <m:sub>
                                  <m:r>
                                    <a:rPr lang="en-GB" sz="1400">
                                      <a:effectLst/>
                                      <a:latin typeface="Cambria Math" panose="02040503050406030204" pitchFamily="18" charset="0"/>
                                    </a:rPr>
                                    <m:t>2</m:t>
                                  </m:r>
                                </m:sub>
                              </m:sSub>
                              <m:r>
                                <a:rPr lang="en-GB" sz="1400">
                                  <a:effectLst/>
                                  <a:latin typeface="Cambria Math" panose="02040503050406030204" pitchFamily="18" charset="0"/>
                                </a:rPr>
                                <m:t>)</m:t>
                              </m:r>
                            </m:oMath>
                          </a14:m>
                          <a:r>
                            <a:rPr lang="en-GB" sz="1400" dirty="0">
                              <a:effectLst/>
                            </a:rPr>
                            <a:t>(% od </a:t>
                          </a:r>
                          <a:r>
                            <a:rPr lang="en-GB" sz="1400" dirty="0" err="1">
                              <a:effectLst/>
                            </a:rPr>
                            <a:t>zapremine</a:t>
                          </a:r>
                          <a:r>
                            <a:rPr lang="en-GB" sz="1400" dirty="0">
                              <a:effectLst/>
                            </a:rPr>
                            <a:t>)</a:t>
                          </a:r>
                          <a:endParaRPr lang="sr-Latn-ME" sz="1400" dirty="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Stambeni objekat</a:t>
                          </a:r>
                          <a:endParaRPr lang="sr-Latn-ME" sz="140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dirty="0" err="1" smtClean="0">
                              <a:effectLst/>
                            </a:rPr>
                            <a:t>Poslovni</a:t>
                          </a:r>
                          <a:r>
                            <a:rPr lang="en-GB" sz="1400" dirty="0" smtClean="0">
                              <a:effectLst/>
                            </a:rPr>
                            <a:t> / </a:t>
                          </a:r>
                          <a:r>
                            <a:rPr lang="en-GB" sz="1400" dirty="0" err="1" smtClean="0">
                              <a:effectLst/>
                            </a:rPr>
                            <a:t>distributivni</a:t>
                          </a:r>
                          <a:r>
                            <a:rPr lang="en-GB" sz="1400" dirty="0" smtClean="0">
                              <a:effectLst/>
                            </a:rPr>
                            <a:t> / </a:t>
                          </a:r>
                          <a:r>
                            <a:rPr lang="en-GB" sz="1400" dirty="0" err="1" smtClean="0">
                              <a:effectLst/>
                            </a:rPr>
                            <a:t>industrijski</a:t>
                          </a:r>
                          <a:r>
                            <a:rPr lang="en-GB" sz="1400" dirty="0" smtClean="0">
                              <a:effectLst/>
                            </a:rPr>
                            <a:t> </a:t>
                          </a:r>
                          <a:r>
                            <a:rPr lang="en-GB" sz="1400" dirty="0" err="1" smtClean="0">
                              <a:effectLst/>
                            </a:rPr>
                            <a:t>objekat</a:t>
                          </a:r>
                          <a:endParaRPr lang="sr-Latn-ME" sz="1400" dirty="0">
                            <a:effectLst/>
                            <a:latin typeface="Times New Roman"/>
                            <a:ea typeface="Times New Roman"/>
                          </a:endParaRPr>
                        </a:p>
                      </a:txBody>
                      <a:tcPr marL="33377" marR="33377" marT="0" marB="0"/>
                    </a:tc>
                  </a:tr>
                  <a:tr h="240089">
                    <a:tc>
                      <a:txBody>
                        <a:bodyPr/>
                        <a:lstStyle/>
                        <a:p>
                          <a:pPr algn="ctr" eaLnBrk="1" fontAlgn="auto" hangingPunct="1">
                            <a:lnSpc>
                              <a:spcPts val="1600"/>
                            </a:lnSpc>
                            <a:spcBef>
                              <a:spcPts val="1200"/>
                            </a:spcBef>
                            <a:spcAft>
                              <a:spcPts val="0"/>
                            </a:spcAft>
                          </a:pPr>
                          <a:r>
                            <a:rPr lang="en-GB" sz="1400">
                              <a:effectLst/>
                            </a:rPr>
                            <a:t>&lt;0,1</a:t>
                          </a:r>
                          <a:endParaRPr lang="sr-Latn-ME" sz="140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&lt;0,1</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a:effectLst/>
                            </a:rPr>
                            <a:t>Nijesu potrebne mjere zaštite</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smtClean="0">
                              <a:effectLst/>
                            </a:rPr>
                            <a:t>Nijesu potrebne mjere zaštite</a:t>
                          </a:r>
                          <a:endParaRPr lang="sr-Latn-ME" sz="1400">
                            <a:effectLst/>
                            <a:latin typeface="Times New Roman"/>
                            <a:ea typeface="Times New Roman"/>
                          </a:endParaRPr>
                        </a:p>
                      </a:txBody>
                      <a:tcPr marL="33377" marR="33377" marT="0" marB="0"/>
                    </a:tc>
                  </a:tr>
                  <a:tr h="960355">
                    <a:tc>
                      <a:txBody>
                        <a:bodyPr/>
                        <a:lstStyle/>
                        <a:p>
                          <a:pPr algn="ctr" eaLnBrk="1" fontAlgn="auto" hangingPunct="1">
                            <a:lnSpc>
                              <a:spcPts val="1600"/>
                            </a:lnSpc>
                            <a:spcBef>
                              <a:spcPts val="1200"/>
                            </a:spcBef>
                            <a:spcAft>
                              <a:spcPts val="0"/>
                            </a:spcAft>
                          </a:pPr>
                          <a:r>
                            <a:rPr lang="en-GB" sz="1400" dirty="0">
                              <a:effectLst/>
                            </a:rPr>
                            <a:t>&lt;1,0</a:t>
                          </a:r>
                          <a:endParaRPr lang="sr-Latn-ME" sz="1400" dirty="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&lt;1,5</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a:effectLst/>
                            </a:rPr>
                            <a:t>Dobro zbijeno tlo ili primjena visećeg poda, geomembrane ma mjestima šupljina u tlu ili oblastima veće poroznosti.</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err="1">
                              <a:effectLst/>
                            </a:rPr>
                            <a:t>Djelovi</a:t>
                          </a:r>
                          <a:r>
                            <a:rPr lang="en-GB" sz="1400" dirty="0">
                              <a:effectLst/>
                            </a:rPr>
                            <a:t> </a:t>
                          </a:r>
                          <a:r>
                            <a:rPr lang="en-GB" sz="1400" dirty="0" err="1">
                              <a:effectLst/>
                            </a:rPr>
                            <a:t>objekta</a:t>
                          </a:r>
                          <a:r>
                            <a:rPr lang="en-GB" sz="1400" dirty="0">
                              <a:effectLst/>
                            </a:rPr>
                            <a:t> u </a:t>
                          </a:r>
                          <a:r>
                            <a:rPr lang="en-GB" sz="1400" dirty="0" err="1">
                              <a:effectLst/>
                            </a:rPr>
                            <a:t>kontaktu</a:t>
                          </a:r>
                          <a:r>
                            <a:rPr lang="en-GB" sz="1400" dirty="0">
                              <a:effectLst/>
                            </a:rPr>
                            <a:t> </a:t>
                          </a:r>
                          <a:r>
                            <a:rPr lang="en-GB" sz="1400" dirty="0" err="1">
                              <a:effectLst/>
                            </a:rPr>
                            <a:t>sa</a:t>
                          </a:r>
                          <a:r>
                            <a:rPr lang="en-GB" sz="1400" dirty="0">
                              <a:effectLst/>
                            </a:rPr>
                            <a:t> </a:t>
                          </a:r>
                          <a:r>
                            <a:rPr lang="en-GB" sz="1400" dirty="0" err="1">
                              <a:effectLst/>
                            </a:rPr>
                            <a:t>tlom</a:t>
                          </a:r>
                          <a:r>
                            <a:rPr lang="en-GB" sz="1400" dirty="0">
                              <a:effectLst/>
                            </a:rPr>
                            <a:t> se </a:t>
                          </a:r>
                          <a:r>
                            <a:rPr lang="en-GB" sz="1400" dirty="0" err="1">
                              <a:effectLst/>
                            </a:rPr>
                            <a:t>štite</a:t>
                          </a:r>
                          <a:r>
                            <a:rPr lang="en-GB" sz="1400" dirty="0">
                              <a:effectLst/>
                            </a:rPr>
                            <a:t> </a:t>
                          </a:r>
                          <a:r>
                            <a:rPr lang="en-GB" sz="1400" dirty="0" err="1">
                              <a:effectLst/>
                            </a:rPr>
                            <a:t>stiroporom</a:t>
                          </a:r>
                          <a:r>
                            <a:rPr lang="en-GB" sz="1400" dirty="0">
                              <a:effectLst/>
                            </a:rPr>
                            <a:t>. </a:t>
                          </a:r>
                          <a:r>
                            <a:rPr lang="en-GB" sz="1400" dirty="0" err="1">
                              <a:effectLst/>
                            </a:rPr>
                            <a:t>Preporučuje</a:t>
                          </a:r>
                          <a:r>
                            <a:rPr lang="en-GB" sz="1400" dirty="0">
                              <a:effectLst/>
                            </a:rPr>
                            <a:t> se geomembrane </a:t>
                          </a:r>
                          <a:r>
                            <a:rPr lang="en-GB" sz="1400" dirty="0" err="1">
                              <a:effectLst/>
                            </a:rPr>
                            <a:t>i</a:t>
                          </a:r>
                          <a:r>
                            <a:rPr lang="en-GB" sz="1400" dirty="0">
                              <a:effectLst/>
                            </a:rPr>
                            <a:t> tampon </a:t>
                          </a:r>
                          <a:r>
                            <a:rPr lang="en-GB" sz="1400" dirty="0" err="1">
                              <a:effectLst/>
                            </a:rPr>
                            <a:t>sloj</a:t>
                          </a:r>
                          <a:r>
                            <a:rPr lang="en-GB" sz="1400" dirty="0">
                              <a:effectLst/>
                            </a:rPr>
                            <a:t> </a:t>
                          </a:r>
                          <a:r>
                            <a:rPr lang="en-GB" sz="1400" dirty="0" err="1">
                              <a:effectLst/>
                            </a:rPr>
                            <a:t>ispod</a:t>
                          </a:r>
                          <a:r>
                            <a:rPr lang="en-GB" sz="1400" dirty="0">
                              <a:effectLst/>
                            </a:rPr>
                            <a:t> </a:t>
                          </a:r>
                          <a:r>
                            <a:rPr lang="en-GB" sz="1400" dirty="0" err="1">
                              <a:effectLst/>
                            </a:rPr>
                            <a:t>konstrukcije</a:t>
                          </a:r>
                          <a:r>
                            <a:rPr lang="en-GB" sz="1400" dirty="0">
                              <a:effectLst/>
                            </a:rPr>
                            <a:t>. </a:t>
                          </a:r>
                          <a:r>
                            <a:rPr lang="en-GB" sz="1400" dirty="0" err="1" smtClean="0">
                              <a:effectLst/>
                            </a:rPr>
                            <a:t>Svi</a:t>
                          </a:r>
                          <a:r>
                            <a:rPr lang="en-GB" sz="1400" dirty="0" smtClean="0">
                              <a:effectLst/>
                            </a:rPr>
                            <a:t> </a:t>
                          </a:r>
                          <a:r>
                            <a:rPr lang="en-GB" sz="1400" dirty="0" err="1">
                              <a:effectLst/>
                            </a:rPr>
                            <a:t>otvori</a:t>
                          </a:r>
                          <a:r>
                            <a:rPr lang="en-GB" sz="1400" dirty="0">
                              <a:effectLst/>
                            </a:rPr>
                            <a:t> </a:t>
                          </a:r>
                          <a:r>
                            <a:rPr lang="en-GB" sz="1400" dirty="0" err="1">
                              <a:effectLst/>
                            </a:rPr>
                            <a:t>za</a:t>
                          </a:r>
                          <a:r>
                            <a:rPr lang="en-GB" sz="1400" dirty="0">
                              <a:effectLst/>
                            </a:rPr>
                            <a:t> </a:t>
                          </a:r>
                          <a:r>
                            <a:rPr lang="en-GB" sz="1400" dirty="0" err="1">
                              <a:effectLst/>
                            </a:rPr>
                            <a:t>cijevu</a:t>
                          </a:r>
                          <a:r>
                            <a:rPr lang="en-GB" sz="1400" dirty="0">
                              <a:effectLst/>
                            </a:rPr>
                            <a:t> u </a:t>
                          </a:r>
                          <a:r>
                            <a:rPr lang="en-GB" sz="1400" dirty="0" err="1">
                              <a:effectLst/>
                            </a:rPr>
                            <a:t>konstruckijama</a:t>
                          </a:r>
                          <a:r>
                            <a:rPr lang="en-GB" sz="1400" dirty="0">
                              <a:effectLst/>
                            </a:rPr>
                            <a:t> </a:t>
                          </a:r>
                          <a:r>
                            <a:rPr lang="en-GB" sz="1400" dirty="0" err="1">
                              <a:effectLst/>
                            </a:rPr>
                            <a:t>hermetički</a:t>
                          </a:r>
                          <a:r>
                            <a:rPr lang="en-GB" sz="1400" dirty="0">
                              <a:effectLst/>
                            </a:rPr>
                            <a:t> </a:t>
                          </a:r>
                          <a:r>
                            <a:rPr lang="en-GB" sz="1400" dirty="0" err="1">
                              <a:effectLst/>
                            </a:rPr>
                            <a:t>zatvoreni</a:t>
                          </a:r>
                          <a:r>
                            <a:rPr lang="en-GB" sz="1400" dirty="0">
                              <a:effectLst/>
                            </a:rPr>
                            <a:t>.</a:t>
                          </a:r>
                          <a:endParaRPr lang="sr-Latn-ME" sz="1400" dirty="0">
                            <a:effectLst/>
                            <a:latin typeface="Times New Roman"/>
                            <a:ea typeface="Times New Roman"/>
                          </a:endParaRPr>
                        </a:p>
                      </a:txBody>
                      <a:tcPr marL="33377" marR="33377" marT="0" marB="0"/>
                    </a:tc>
                  </a:tr>
                  <a:tr h="934777">
                    <a:tc>
                      <a:txBody>
                        <a:bodyPr/>
                        <a:lstStyle/>
                        <a:p>
                          <a:pPr algn="ctr" eaLnBrk="1" fontAlgn="auto" hangingPunct="1">
                            <a:lnSpc>
                              <a:spcPts val="1600"/>
                            </a:lnSpc>
                            <a:spcBef>
                              <a:spcPts val="1200"/>
                            </a:spcBef>
                            <a:spcAft>
                              <a:spcPts val="0"/>
                            </a:spcAft>
                          </a:pPr>
                          <a:r>
                            <a:rPr lang="en-GB" sz="1400">
                              <a:effectLst/>
                            </a:rPr>
                            <a:t>&lt;5,0</a:t>
                          </a:r>
                          <a:endParaRPr lang="sr-Latn-ME" sz="140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&lt;5,0</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a:effectLst/>
                            </a:rPr>
                            <a:t>Dobro konstruisan viseći pod, upotreba geomembrane otporne na gasove i ventilacija podrumskih prostorija</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err="1">
                              <a:effectLst/>
                            </a:rPr>
                            <a:t>Svi</a:t>
                          </a:r>
                          <a:r>
                            <a:rPr lang="en-GB" sz="1400" dirty="0">
                              <a:effectLst/>
                            </a:rPr>
                            <a:t> </a:t>
                          </a:r>
                          <a:r>
                            <a:rPr lang="en-GB" sz="1400" dirty="0" err="1">
                              <a:effectLst/>
                            </a:rPr>
                            <a:t>otvori</a:t>
                          </a:r>
                          <a:r>
                            <a:rPr lang="en-GB" sz="1400" dirty="0">
                              <a:effectLst/>
                            </a:rPr>
                            <a:t> </a:t>
                          </a:r>
                          <a:r>
                            <a:rPr lang="en-GB" sz="1400" dirty="0" err="1">
                              <a:effectLst/>
                            </a:rPr>
                            <a:t>za</a:t>
                          </a:r>
                          <a:r>
                            <a:rPr lang="en-GB" sz="1400" dirty="0">
                              <a:effectLst/>
                            </a:rPr>
                            <a:t> </a:t>
                          </a:r>
                          <a:r>
                            <a:rPr lang="en-GB" sz="1400" dirty="0" err="1">
                              <a:effectLst/>
                            </a:rPr>
                            <a:t>cijevu</a:t>
                          </a:r>
                          <a:r>
                            <a:rPr lang="en-GB" sz="1400" dirty="0">
                              <a:effectLst/>
                            </a:rPr>
                            <a:t> u </a:t>
                          </a:r>
                          <a:r>
                            <a:rPr lang="en-GB" sz="1400" dirty="0" err="1">
                              <a:effectLst/>
                            </a:rPr>
                            <a:t>konstruckijama</a:t>
                          </a:r>
                          <a:r>
                            <a:rPr lang="en-GB" sz="1400" dirty="0">
                              <a:effectLst/>
                            </a:rPr>
                            <a:t> </a:t>
                          </a:r>
                          <a:r>
                            <a:rPr lang="en-GB" sz="1400" dirty="0" err="1">
                              <a:effectLst/>
                            </a:rPr>
                            <a:t>hermetički</a:t>
                          </a:r>
                          <a:r>
                            <a:rPr lang="en-GB" sz="1400" dirty="0">
                              <a:effectLst/>
                            </a:rPr>
                            <a:t> </a:t>
                          </a:r>
                          <a:r>
                            <a:rPr lang="en-GB" sz="1400" dirty="0" err="1">
                              <a:effectLst/>
                            </a:rPr>
                            <a:t>zatvoreni</a:t>
                          </a:r>
                          <a:r>
                            <a:rPr lang="en-GB" sz="1400" dirty="0">
                              <a:effectLst/>
                            </a:rPr>
                            <a:t>. </a:t>
                          </a:r>
                          <a:r>
                            <a:rPr lang="en-GB" sz="1400" dirty="0" err="1">
                              <a:effectLst/>
                            </a:rPr>
                            <a:t>Veći</a:t>
                          </a:r>
                          <a:r>
                            <a:rPr lang="en-GB" sz="1400" dirty="0">
                              <a:effectLst/>
                            </a:rPr>
                            <a:t> </a:t>
                          </a:r>
                          <a:r>
                            <a:rPr lang="en-GB" sz="1400" dirty="0" err="1">
                              <a:effectLst/>
                            </a:rPr>
                            <a:t>zaštitni</a:t>
                          </a:r>
                          <a:r>
                            <a:rPr lang="en-GB" sz="1400" dirty="0">
                              <a:effectLst/>
                            </a:rPr>
                            <a:t> </a:t>
                          </a:r>
                          <a:r>
                            <a:rPr lang="en-GB" sz="1400" dirty="0" err="1">
                              <a:effectLst/>
                            </a:rPr>
                            <a:t>sloj</a:t>
                          </a:r>
                          <a:r>
                            <a:rPr lang="en-GB" sz="1400" dirty="0">
                              <a:effectLst/>
                            </a:rPr>
                            <a:t> </a:t>
                          </a:r>
                          <a:r>
                            <a:rPr lang="en-GB" sz="1400" dirty="0" err="1">
                              <a:effectLst/>
                            </a:rPr>
                            <a:t>betona</a:t>
                          </a:r>
                          <a:r>
                            <a:rPr lang="en-GB" sz="1400" dirty="0">
                              <a:effectLst/>
                            </a:rPr>
                            <a:t> </a:t>
                          </a:r>
                          <a:r>
                            <a:rPr lang="en-GB" sz="1400" dirty="0" err="1">
                              <a:effectLst/>
                            </a:rPr>
                            <a:t>na</a:t>
                          </a:r>
                          <a:r>
                            <a:rPr lang="en-GB" sz="1400" dirty="0">
                              <a:effectLst/>
                            </a:rPr>
                            <a:t> </a:t>
                          </a:r>
                          <a:r>
                            <a:rPr lang="en-GB" sz="1400" dirty="0" err="1">
                              <a:effectLst/>
                            </a:rPr>
                            <a:t>nosećim</a:t>
                          </a:r>
                          <a:r>
                            <a:rPr lang="en-GB" sz="1400" dirty="0">
                              <a:effectLst/>
                            </a:rPr>
                            <a:t> </a:t>
                          </a:r>
                          <a:r>
                            <a:rPr lang="en-GB" sz="1400" dirty="0" err="1">
                              <a:effectLst/>
                            </a:rPr>
                            <a:t>elementima</a:t>
                          </a:r>
                          <a:r>
                            <a:rPr lang="en-GB" sz="1400" dirty="0">
                              <a:effectLst/>
                            </a:rPr>
                            <a:t>. </a:t>
                          </a:r>
                          <a:endParaRPr lang="sr-Latn-ME" sz="1400" dirty="0" smtClean="0">
                            <a:effectLst/>
                          </a:endParaRPr>
                        </a:p>
                        <a:p>
                          <a:pPr algn="just" eaLnBrk="1" fontAlgn="auto" hangingPunct="1">
                            <a:lnSpc>
                              <a:spcPts val="1600"/>
                            </a:lnSpc>
                            <a:spcBef>
                              <a:spcPts val="1200"/>
                            </a:spcBef>
                            <a:spcAft>
                              <a:spcPts val="0"/>
                            </a:spcAft>
                          </a:pPr>
                          <a:r>
                            <a:rPr lang="en-GB" sz="1400" dirty="0" err="1" smtClean="0">
                              <a:effectLst/>
                            </a:rPr>
                            <a:t>Preporučuje</a:t>
                          </a:r>
                          <a:r>
                            <a:rPr lang="en-GB" sz="1400" dirty="0" smtClean="0">
                              <a:effectLst/>
                            </a:rPr>
                            <a:t> </a:t>
                          </a:r>
                          <a:r>
                            <a:rPr lang="en-GB" sz="1400" dirty="0">
                              <a:effectLst/>
                            </a:rPr>
                            <a:t>se </a:t>
                          </a:r>
                          <a:r>
                            <a:rPr lang="en-GB" sz="1400" dirty="0" err="1">
                              <a:effectLst/>
                            </a:rPr>
                            <a:t>ventilacija</a:t>
                          </a:r>
                          <a:r>
                            <a:rPr lang="en-GB" sz="1400" dirty="0">
                              <a:effectLst/>
                            </a:rPr>
                            <a:t> </a:t>
                          </a:r>
                          <a:r>
                            <a:rPr lang="en-GB" sz="1400" dirty="0" err="1">
                              <a:effectLst/>
                            </a:rPr>
                            <a:t>podrumskih</a:t>
                          </a:r>
                          <a:r>
                            <a:rPr lang="en-GB" sz="1400" dirty="0">
                              <a:effectLst/>
                            </a:rPr>
                            <a:t> </a:t>
                          </a:r>
                          <a:r>
                            <a:rPr lang="en-GB" sz="1400" dirty="0" err="1">
                              <a:effectLst/>
                            </a:rPr>
                            <a:t>prostorija</a:t>
                          </a:r>
                          <a:r>
                            <a:rPr lang="en-GB" sz="1400" dirty="0">
                              <a:effectLst/>
                            </a:rPr>
                            <a:t> </a:t>
                          </a:r>
                          <a:r>
                            <a:rPr lang="en-GB" sz="1400" dirty="0" err="1">
                              <a:effectLst/>
                            </a:rPr>
                            <a:t>i</a:t>
                          </a:r>
                          <a:r>
                            <a:rPr lang="en-GB" sz="1400" dirty="0">
                              <a:effectLst/>
                            </a:rPr>
                            <a:t> </a:t>
                          </a:r>
                          <a:r>
                            <a:rPr lang="en-GB" sz="1400" dirty="0" err="1">
                              <a:effectLst/>
                            </a:rPr>
                            <a:t>upotreba</a:t>
                          </a:r>
                          <a:r>
                            <a:rPr lang="en-GB" sz="1400" dirty="0">
                              <a:effectLst/>
                            </a:rPr>
                            <a:t> </a:t>
                          </a:r>
                          <a:r>
                            <a:rPr lang="en-GB" sz="1400" dirty="0" err="1">
                              <a:effectLst/>
                            </a:rPr>
                            <a:t>otpornih</a:t>
                          </a:r>
                          <a:r>
                            <a:rPr lang="en-GB" sz="1400" dirty="0">
                              <a:effectLst/>
                            </a:rPr>
                            <a:t> </a:t>
                          </a:r>
                          <a:r>
                            <a:rPr lang="en-GB" sz="1400" dirty="0" err="1">
                              <a:effectLst/>
                            </a:rPr>
                            <a:t>geomembrana</a:t>
                          </a:r>
                          <a:endParaRPr lang="sr-Latn-ME" sz="1400" dirty="0">
                            <a:effectLst/>
                            <a:latin typeface="Times New Roman"/>
                            <a:ea typeface="Times New Roman"/>
                          </a:endParaRPr>
                        </a:p>
                      </a:txBody>
                      <a:tcPr marL="33377" marR="33377" marT="0" marB="0"/>
                    </a:tc>
                  </a:tr>
                  <a:tr h="1168471">
                    <a:tc>
                      <a:txBody>
                        <a:bodyPr/>
                        <a:lstStyle/>
                        <a:p>
                          <a:pPr algn="ctr" eaLnBrk="1" fontAlgn="auto" hangingPunct="1">
                            <a:lnSpc>
                              <a:spcPts val="1600"/>
                            </a:lnSpc>
                            <a:spcBef>
                              <a:spcPts val="1200"/>
                            </a:spcBef>
                            <a:spcAft>
                              <a:spcPts val="0"/>
                            </a:spcAft>
                          </a:pPr>
                          <a:r>
                            <a:rPr lang="en-GB" sz="1400" dirty="0">
                              <a:effectLst/>
                            </a:rPr>
                            <a:t>&lt;20</a:t>
                          </a:r>
                          <a:endParaRPr lang="sr-Latn-ME" sz="1400" dirty="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&lt;20</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a:effectLst/>
                            </a:rPr>
                            <a:t>Geomembrana otporna na gasove, konstrukcija odvojena od zemlje pri čemu se taj međuprostor provjetrava, kao i podrumske prostorije</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err="1">
                              <a:effectLst/>
                            </a:rPr>
                            <a:t>Svi</a:t>
                          </a:r>
                          <a:r>
                            <a:rPr lang="en-GB" sz="1400" dirty="0">
                              <a:effectLst/>
                            </a:rPr>
                            <a:t> </a:t>
                          </a:r>
                          <a:r>
                            <a:rPr lang="en-GB" sz="1400" dirty="0" err="1">
                              <a:effectLst/>
                            </a:rPr>
                            <a:t>otvori</a:t>
                          </a:r>
                          <a:r>
                            <a:rPr lang="en-GB" sz="1400" dirty="0">
                              <a:effectLst/>
                            </a:rPr>
                            <a:t> </a:t>
                          </a:r>
                          <a:r>
                            <a:rPr lang="en-GB" sz="1400" dirty="0" err="1">
                              <a:effectLst/>
                            </a:rPr>
                            <a:t>za</a:t>
                          </a:r>
                          <a:r>
                            <a:rPr lang="en-GB" sz="1400" dirty="0">
                              <a:effectLst/>
                            </a:rPr>
                            <a:t> </a:t>
                          </a:r>
                          <a:r>
                            <a:rPr lang="en-GB" sz="1400" dirty="0" err="1">
                              <a:effectLst/>
                            </a:rPr>
                            <a:t>cijevu</a:t>
                          </a:r>
                          <a:r>
                            <a:rPr lang="en-GB" sz="1400" dirty="0">
                              <a:effectLst/>
                            </a:rPr>
                            <a:t> u </a:t>
                          </a:r>
                          <a:r>
                            <a:rPr lang="en-GB" sz="1400" dirty="0" err="1">
                              <a:effectLst/>
                            </a:rPr>
                            <a:t>konstruckijama</a:t>
                          </a:r>
                          <a:r>
                            <a:rPr lang="en-GB" sz="1400" dirty="0">
                              <a:effectLst/>
                            </a:rPr>
                            <a:t> </a:t>
                          </a:r>
                          <a:r>
                            <a:rPr lang="en-GB" sz="1400" dirty="0" err="1">
                              <a:effectLst/>
                            </a:rPr>
                            <a:t>hermetički</a:t>
                          </a:r>
                          <a:r>
                            <a:rPr lang="en-GB" sz="1400" dirty="0">
                              <a:effectLst/>
                            </a:rPr>
                            <a:t> </a:t>
                          </a:r>
                          <a:r>
                            <a:rPr lang="en-GB" sz="1400" dirty="0" err="1">
                              <a:effectLst/>
                            </a:rPr>
                            <a:t>zatvoreni</a:t>
                          </a:r>
                          <a:r>
                            <a:rPr lang="en-GB" sz="1400" dirty="0">
                              <a:effectLst/>
                            </a:rPr>
                            <a:t>. </a:t>
                          </a:r>
                          <a:r>
                            <a:rPr lang="en-GB" sz="1400" dirty="0" err="1">
                              <a:effectLst/>
                            </a:rPr>
                            <a:t>Veći</a:t>
                          </a:r>
                          <a:r>
                            <a:rPr lang="en-GB" sz="1400" dirty="0">
                              <a:effectLst/>
                            </a:rPr>
                            <a:t> </a:t>
                          </a:r>
                          <a:r>
                            <a:rPr lang="en-GB" sz="1400" dirty="0" err="1">
                              <a:effectLst/>
                            </a:rPr>
                            <a:t>zaštitni</a:t>
                          </a:r>
                          <a:r>
                            <a:rPr lang="en-GB" sz="1400" dirty="0">
                              <a:effectLst/>
                            </a:rPr>
                            <a:t> </a:t>
                          </a:r>
                          <a:r>
                            <a:rPr lang="en-GB" sz="1400" dirty="0" err="1">
                              <a:effectLst/>
                            </a:rPr>
                            <a:t>sloj</a:t>
                          </a:r>
                          <a:r>
                            <a:rPr lang="en-GB" sz="1400" dirty="0">
                              <a:effectLst/>
                            </a:rPr>
                            <a:t> </a:t>
                          </a:r>
                          <a:r>
                            <a:rPr lang="en-GB" sz="1400" dirty="0" err="1">
                              <a:effectLst/>
                            </a:rPr>
                            <a:t>betona</a:t>
                          </a:r>
                          <a:r>
                            <a:rPr lang="en-GB" sz="1400" dirty="0">
                              <a:effectLst/>
                            </a:rPr>
                            <a:t> </a:t>
                          </a:r>
                          <a:r>
                            <a:rPr lang="en-GB" sz="1400" dirty="0" err="1">
                              <a:effectLst/>
                            </a:rPr>
                            <a:t>na</a:t>
                          </a:r>
                          <a:r>
                            <a:rPr lang="en-GB" sz="1400" dirty="0">
                              <a:effectLst/>
                            </a:rPr>
                            <a:t> </a:t>
                          </a:r>
                          <a:r>
                            <a:rPr lang="en-GB" sz="1400" dirty="0" err="1">
                              <a:effectLst/>
                            </a:rPr>
                            <a:t>nosećim</a:t>
                          </a:r>
                          <a:r>
                            <a:rPr lang="en-GB" sz="1400" dirty="0">
                              <a:effectLst/>
                            </a:rPr>
                            <a:t> </a:t>
                          </a:r>
                          <a:r>
                            <a:rPr lang="en-GB" sz="1400" dirty="0" err="1">
                              <a:effectLst/>
                            </a:rPr>
                            <a:t>elementima</a:t>
                          </a:r>
                          <a:r>
                            <a:rPr lang="en-GB" sz="1400" dirty="0">
                              <a:effectLst/>
                            </a:rPr>
                            <a:t>. </a:t>
                          </a:r>
                          <a:r>
                            <a:rPr lang="en-GB" sz="1400" dirty="0" err="1">
                              <a:effectLst/>
                            </a:rPr>
                            <a:t>Ventilacija</a:t>
                          </a:r>
                          <a:r>
                            <a:rPr lang="en-GB" sz="1400" dirty="0">
                              <a:effectLst/>
                            </a:rPr>
                            <a:t> </a:t>
                          </a:r>
                          <a:r>
                            <a:rPr lang="en-GB" sz="1400" dirty="0" err="1">
                              <a:effectLst/>
                            </a:rPr>
                            <a:t>podzemnih</a:t>
                          </a:r>
                          <a:r>
                            <a:rPr lang="en-GB" sz="1400" dirty="0">
                              <a:effectLst/>
                            </a:rPr>
                            <a:t> </a:t>
                          </a:r>
                          <a:r>
                            <a:rPr lang="en-GB" sz="1400" dirty="0" err="1">
                              <a:effectLst/>
                            </a:rPr>
                            <a:t>prostorija</a:t>
                          </a:r>
                          <a:r>
                            <a:rPr lang="en-GB" sz="1400" dirty="0">
                              <a:effectLst/>
                            </a:rPr>
                            <a:t> </a:t>
                          </a:r>
                          <a:r>
                            <a:rPr lang="en-GB" sz="1400" dirty="0" err="1">
                              <a:effectLst/>
                            </a:rPr>
                            <a:t>i</a:t>
                          </a:r>
                          <a:r>
                            <a:rPr lang="en-GB" sz="1400" dirty="0">
                              <a:effectLst/>
                            </a:rPr>
                            <a:t> </a:t>
                          </a:r>
                          <a:r>
                            <a:rPr lang="en-GB" sz="1400" dirty="0" err="1">
                              <a:effectLst/>
                            </a:rPr>
                            <a:t>upotreba</a:t>
                          </a:r>
                          <a:r>
                            <a:rPr lang="en-GB" sz="1400" dirty="0">
                              <a:effectLst/>
                            </a:rPr>
                            <a:t> </a:t>
                          </a:r>
                          <a:r>
                            <a:rPr lang="en-GB" sz="1400" dirty="0" err="1">
                              <a:effectLst/>
                            </a:rPr>
                            <a:t>otpornih</a:t>
                          </a:r>
                          <a:r>
                            <a:rPr lang="en-GB" sz="1400" dirty="0">
                              <a:effectLst/>
                            </a:rPr>
                            <a:t> membrane. </a:t>
                          </a:r>
                          <a:endParaRPr lang="sr-Latn-ME" sz="1400" dirty="0" smtClean="0">
                            <a:effectLst/>
                          </a:endParaRPr>
                        </a:p>
                        <a:p>
                          <a:pPr algn="just" eaLnBrk="1" fontAlgn="auto" hangingPunct="1">
                            <a:lnSpc>
                              <a:spcPts val="1600"/>
                            </a:lnSpc>
                            <a:spcBef>
                              <a:spcPts val="1200"/>
                            </a:spcBef>
                            <a:spcAft>
                              <a:spcPts val="0"/>
                            </a:spcAft>
                          </a:pPr>
                          <a:r>
                            <a:rPr lang="en-GB" sz="1400" dirty="0" err="1" smtClean="0">
                              <a:effectLst/>
                            </a:rPr>
                            <a:t>Preporučuje</a:t>
                          </a:r>
                          <a:r>
                            <a:rPr lang="en-GB" sz="1400" dirty="0" smtClean="0">
                              <a:effectLst/>
                            </a:rPr>
                            <a:t> </a:t>
                          </a:r>
                          <a:r>
                            <a:rPr lang="en-GB" sz="1400" dirty="0">
                              <a:effectLst/>
                            </a:rPr>
                            <a:t>se </a:t>
                          </a:r>
                          <a:r>
                            <a:rPr lang="en-GB" sz="1400" dirty="0" err="1">
                              <a:effectLst/>
                            </a:rPr>
                            <a:t>upotreba</a:t>
                          </a:r>
                          <a:r>
                            <a:rPr lang="en-GB" sz="1400" dirty="0">
                              <a:effectLst/>
                            </a:rPr>
                            <a:t> </a:t>
                          </a:r>
                          <a:r>
                            <a:rPr lang="en-GB" sz="1400" dirty="0" err="1">
                              <a:effectLst/>
                            </a:rPr>
                            <a:t>upotreba</a:t>
                          </a:r>
                          <a:r>
                            <a:rPr lang="en-GB" sz="1400" dirty="0">
                              <a:effectLst/>
                            </a:rPr>
                            <a:t> </a:t>
                          </a:r>
                          <a:r>
                            <a:rPr lang="en-GB" sz="1400" dirty="0" err="1">
                              <a:effectLst/>
                            </a:rPr>
                            <a:t>ventilacionih</a:t>
                          </a:r>
                          <a:r>
                            <a:rPr lang="en-GB" sz="1400" dirty="0">
                              <a:effectLst/>
                            </a:rPr>
                            <a:t> </a:t>
                          </a:r>
                          <a:r>
                            <a:rPr lang="en-GB" sz="1400" dirty="0" err="1">
                              <a:effectLst/>
                            </a:rPr>
                            <a:t>bunara</a:t>
                          </a:r>
                          <a:endParaRPr lang="sr-Latn-ME" sz="1400" dirty="0">
                            <a:effectLst/>
                            <a:latin typeface="Times New Roman"/>
                            <a:ea typeface="Times New Roman"/>
                          </a:endParaRPr>
                        </a:p>
                      </a:txBody>
                      <a:tcPr marL="33377" marR="33377" marT="0" marB="0"/>
                    </a:tc>
                  </a:tr>
                  <a:tr h="1500146">
                    <a:tc>
                      <a:txBody>
                        <a:bodyPr/>
                        <a:lstStyle/>
                        <a:p>
                          <a:pPr algn="ctr" eaLnBrk="1" fontAlgn="auto" hangingPunct="1">
                            <a:lnSpc>
                              <a:spcPts val="1600"/>
                            </a:lnSpc>
                            <a:spcBef>
                              <a:spcPts val="1200"/>
                            </a:spcBef>
                            <a:spcAft>
                              <a:spcPts val="0"/>
                            </a:spcAft>
                          </a:pPr>
                          <a:r>
                            <a:rPr lang="en-GB" sz="1400">
                              <a:effectLst/>
                            </a:rPr>
                            <a:t>&lt;20</a:t>
                          </a:r>
                          <a:endParaRPr lang="sr-Latn-ME" sz="140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&lt;20</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a:effectLst/>
                            </a:rPr>
                            <a:t>Ne </a:t>
                          </a:r>
                          <a:r>
                            <a:rPr lang="en-GB" sz="1400" dirty="0" err="1">
                              <a:effectLst/>
                            </a:rPr>
                            <a:t>preporučuje</a:t>
                          </a:r>
                          <a:r>
                            <a:rPr lang="en-GB" sz="1400" dirty="0">
                              <a:effectLst/>
                            </a:rPr>
                            <a:t> se </a:t>
                          </a:r>
                          <a:r>
                            <a:rPr lang="en-GB" sz="1400" dirty="0" err="1">
                              <a:effectLst/>
                            </a:rPr>
                            <a:t>gradnja</a:t>
                          </a:r>
                          <a:r>
                            <a:rPr lang="en-GB" sz="1400" dirty="0">
                              <a:effectLst/>
                            </a:rPr>
                            <a:t> </a:t>
                          </a:r>
                          <a:r>
                            <a:rPr lang="en-GB" sz="1400" dirty="0" err="1">
                              <a:effectLst/>
                            </a:rPr>
                            <a:t>sem</a:t>
                          </a:r>
                          <a:r>
                            <a:rPr lang="en-GB" sz="1400" dirty="0">
                              <a:effectLst/>
                            </a:rPr>
                            <a:t> </a:t>
                          </a:r>
                          <a:r>
                            <a:rPr lang="en-GB" sz="1400" dirty="0" err="1">
                              <a:effectLst/>
                            </a:rPr>
                            <a:t>ako</a:t>
                          </a:r>
                          <a:r>
                            <a:rPr lang="en-GB" sz="1400" dirty="0">
                              <a:effectLst/>
                            </a:rPr>
                            <a:t> se </a:t>
                          </a:r>
                          <a:r>
                            <a:rPr lang="en-GB" sz="1400" dirty="0" err="1">
                              <a:effectLst/>
                            </a:rPr>
                            <a:t>koncentracija</a:t>
                          </a:r>
                          <a:r>
                            <a:rPr lang="en-GB" sz="1400" dirty="0">
                              <a:effectLst/>
                            </a:rPr>
                            <a:t> </a:t>
                          </a:r>
                          <a:r>
                            <a:rPr lang="en-GB" sz="1400" dirty="0" err="1">
                              <a:effectLst/>
                            </a:rPr>
                            <a:t>gasova</a:t>
                          </a:r>
                          <a:r>
                            <a:rPr lang="en-GB" sz="1400" dirty="0">
                              <a:effectLst/>
                            </a:rPr>
                            <a:t> ne </a:t>
                          </a:r>
                          <a:r>
                            <a:rPr lang="en-GB" sz="1400" dirty="0" err="1">
                              <a:effectLst/>
                            </a:rPr>
                            <a:t>smanji</a:t>
                          </a:r>
                          <a:r>
                            <a:rPr lang="en-GB" sz="1400" dirty="0">
                              <a:effectLst/>
                            </a:rPr>
                            <a:t> </a:t>
                          </a:r>
                          <a:r>
                            <a:rPr lang="en-GB" sz="1400" dirty="0" err="1">
                              <a:effectLst/>
                            </a:rPr>
                            <a:t>i</a:t>
                          </a:r>
                          <a:r>
                            <a:rPr lang="en-GB" sz="1400" dirty="0">
                              <a:effectLst/>
                            </a:rPr>
                            <a:t> </a:t>
                          </a:r>
                          <a:r>
                            <a:rPr lang="en-GB" sz="1400" dirty="0" err="1">
                              <a:effectLst/>
                            </a:rPr>
                            <a:t>primjene</a:t>
                          </a:r>
                          <a:r>
                            <a:rPr lang="en-GB" sz="1400" dirty="0">
                              <a:effectLst/>
                            </a:rPr>
                            <a:t> </a:t>
                          </a:r>
                          <a:r>
                            <a:rPr lang="en-GB" sz="1400" dirty="0" err="1">
                              <a:effectLst/>
                            </a:rPr>
                            <a:t>preventivne</a:t>
                          </a:r>
                          <a:r>
                            <a:rPr lang="en-GB" sz="1400" dirty="0">
                              <a:effectLst/>
                            </a:rPr>
                            <a:t> </a:t>
                          </a:r>
                          <a:r>
                            <a:rPr lang="en-GB" sz="1400" dirty="0" err="1">
                              <a:effectLst/>
                            </a:rPr>
                            <a:t>i</a:t>
                          </a:r>
                          <a:r>
                            <a:rPr lang="en-GB" sz="1400" dirty="0">
                              <a:effectLst/>
                            </a:rPr>
                            <a:t> </a:t>
                          </a:r>
                          <a:r>
                            <a:rPr lang="en-GB" sz="1400" dirty="0" err="1">
                              <a:effectLst/>
                            </a:rPr>
                            <a:t>zaštitne</a:t>
                          </a:r>
                          <a:r>
                            <a:rPr lang="en-GB" sz="1400" dirty="0">
                              <a:effectLst/>
                            </a:rPr>
                            <a:t> </a:t>
                          </a:r>
                          <a:r>
                            <a:rPr lang="en-GB" sz="1400" dirty="0" err="1">
                              <a:effectLst/>
                            </a:rPr>
                            <a:t>mjere</a:t>
                          </a:r>
                          <a:r>
                            <a:rPr lang="en-GB" sz="1400" dirty="0">
                              <a:effectLst/>
                            </a:rPr>
                            <a:t> </a:t>
                          </a:r>
                          <a:r>
                            <a:rPr lang="en-GB" sz="1400" dirty="0" err="1">
                              <a:effectLst/>
                            </a:rPr>
                            <a:t>koji</a:t>
                          </a:r>
                          <a:r>
                            <a:rPr lang="en-GB" sz="1400" dirty="0">
                              <a:effectLst/>
                            </a:rPr>
                            <a:t> </a:t>
                          </a:r>
                          <a:r>
                            <a:rPr lang="en-GB" sz="1400" dirty="0" err="1">
                              <a:effectLst/>
                            </a:rPr>
                            <a:t>su</a:t>
                          </a:r>
                          <a:r>
                            <a:rPr lang="en-GB" sz="1400" dirty="0">
                              <a:effectLst/>
                            </a:rPr>
                            <a:t> </a:t>
                          </a:r>
                          <a:r>
                            <a:rPr lang="en-GB" sz="1400" dirty="0" err="1">
                              <a:effectLst/>
                            </a:rPr>
                            <a:t>prethodno</a:t>
                          </a:r>
                          <a:r>
                            <a:rPr lang="en-GB" sz="1400" dirty="0">
                              <a:effectLst/>
                            </a:rPr>
                            <a:t> </a:t>
                          </a:r>
                          <a:r>
                            <a:rPr lang="en-GB" sz="1400" dirty="0" err="1">
                              <a:effectLst/>
                            </a:rPr>
                            <a:t>opisani</a:t>
                          </a:r>
                          <a:r>
                            <a:rPr lang="en-GB" sz="1400" dirty="0">
                              <a:effectLst/>
                            </a:rPr>
                            <a:t>.</a:t>
                          </a:r>
                          <a:endParaRPr lang="sr-Latn-ME" sz="1400" dirty="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err="1" smtClean="0">
                              <a:effectLst/>
                            </a:rPr>
                            <a:t>Svi</a:t>
                          </a:r>
                          <a:r>
                            <a:rPr lang="en-GB" sz="1400" dirty="0" smtClean="0">
                              <a:effectLst/>
                            </a:rPr>
                            <a:t> </a:t>
                          </a:r>
                          <a:r>
                            <a:rPr lang="en-GB" sz="1400" dirty="0" err="1" smtClean="0">
                              <a:effectLst/>
                            </a:rPr>
                            <a:t>otvori</a:t>
                          </a:r>
                          <a:r>
                            <a:rPr lang="en-GB" sz="1400" dirty="0" smtClean="0">
                              <a:effectLst/>
                            </a:rPr>
                            <a:t> </a:t>
                          </a:r>
                          <a:r>
                            <a:rPr lang="en-GB" sz="1400" dirty="0" err="1" smtClean="0">
                              <a:effectLst/>
                            </a:rPr>
                            <a:t>za</a:t>
                          </a:r>
                          <a:r>
                            <a:rPr lang="en-GB" sz="1400" dirty="0" smtClean="0">
                              <a:effectLst/>
                            </a:rPr>
                            <a:t> </a:t>
                          </a:r>
                          <a:r>
                            <a:rPr lang="en-GB" sz="1400" dirty="0" err="1" smtClean="0">
                              <a:effectLst/>
                            </a:rPr>
                            <a:t>cijevi</a:t>
                          </a:r>
                          <a:r>
                            <a:rPr lang="en-GB" sz="1400" dirty="0" smtClean="0">
                              <a:effectLst/>
                            </a:rPr>
                            <a:t> u </a:t>
                          </a:r>
                          <a:r>
                            <a:rPr lang="en-GB" sz="1400" dirty="0" err="1" smtClean="0">
                              <a:effectLst/>
                            </a:rPr>
                            <a:t>konstruckijama</a:t>
                          </a:r>
                          <a:r>
                            <a:rPr lang="en-GB" sz="1400" dirty="0" smtClean="0">
                              <a:effectLst/>
                            </a:rPr>
                            <a:t> </a:t>
                          </a:r>
                          <a:r>
                            <a:rPr lang="en-GB" sz="1400" dirty="0" err="1" smtClean="0">
                              <a:effectLst/>
                            </a:rPr>
                            <a:t>hermetički</a:t>
                          </a:r>
                          <a:r>
                            <a:rPr lang="en-GB" sz="1400" dirty="0" smtClean="0">
                              <a:effectLst/>
                            </a:rPr>
                            <a:t> </a:t>
                          </a:r>
                          <a:r>
                            <a:rPr lang="en-GB" sz="1400" dirty="0" err="1" smtClean="0">
                              <a:effectLst/>
                            </a:rPr>
                            <a:t>zatvoreni</a:t>
                          </a:r>
                          <a:r>
                            <a:rPr lang="en-GB" sz="1400" dirty="0" smtClean="0">
                              <a:effectLst/>
                            </a:rPr>
                            <a:t>. </a:t>
                          </a:r>
                          <a:r>
                            <a:rPr lang="en-GB" sz="1400" dirty="0" err="1" smtClean="0">
                              <a:effectLst/>
                            </a:rPr>
                            <a:t>Veći</a:t>
                          </a:r>
                          <a:r>
                            <a:rPr lang="en-GB" sz="1400" dirty="0" smtClean="0">
                              <a:effectLst/>
                            </a:rPr>
                            <a:t> </a:t>
                          </a:r>
                          <a:r>
                            <a:rPr lang="en-GB" sz="1400" dirty="0" err="1" smtClean="0">
                              <a:effectLst/>
                            </a:rPr>
                            <a:t>zaštitni</a:t>
                          </a:r>
                          <a:r>
                            <a:rPr lang="en-GB" sz="1400" dirty="0" smtClean="0">
                              <a:effectLst/>
                            </a:rPr>
                            <a:t> </a:t>
                          </a:r>
                          <a:r>
                            <a:rPr lang="en-GB" sz="1400" dirty="0" err="1" smtClean="0">
                              <a:effectLst/>
                            </a:rPr>
                            <a:t>sloj</a:t>
                          </a:r>
                          <a:r>
                            <a:rPr lang="en-GB" sz="1400" dirty="0" smtClean="0">
                              <a:effectLst/>
                            </a:rPr>
                            <a:t> </a:t>
                          </a:r>
                          <a:r>
                            <a:rPr lang="en-GB" sz="1400" dirty="0" err="1" smtClean="0">
                              <a:effectLst/>
                            </a:rPr>
                            <a:t>betona</a:t>
                          </a:r>
                          <a:r>
                            <a:rPr lang="en-GB" sz="1400" dirty="0" smtClean="0">
                              <a:effectLst/>
                            </a:rPr>
                            <a:t> </a:t>
                          </a:r>
                          <a:r>
                            <a:rPr lang="en-GB" sz="1400" dirty="0" err="1" smtClean="0">
                              <a:effectLst/>
                            </a:rPr>
                            <a:t>na</a:t>
                          </a:r>
                          <a:r>
                            <a:rPr lang="en-GB" sz="1400" dirty="0" smtClean="0">
                              <a:effectLst/>
                            </a:rPr>
                            <a:t> </a:t>
                          </a:r>
                          <a:r>
                            <a:rPr lang="en-GB" sz="1400" dirty="0" err="1" smtClean="0">
                              <a:effectLst/>
                            </a:rPr>
                            <a:t>nosećim</a:t>
                          </a:r>
                          <a:r>
                            <a:rPr lang="en-GB" sz="1400" dirty="0" smtClean="0">
                              <a:effectLst/>
                            </a:rPr>
                            <a:t> </a:t>
                          </a:r>
                          <a:r>
                            <a:rPr lang="en-GB" sz="1400" dirty="0" err="1" smtClean="0">
                              <a:effectLst/>
                            </a:rPr>
                            <a:t>elementima</a:t>
                          </a:r>
                          <a:r>
                            <a:rPr lang="en-GB" sz="1400" dirty="0" smtClean="0">
                              <a:effectLst/>
                            </a:rPr>
                            <a:t>.  </a:t>
                          </a:r>
                          <a:r>
                            <a:rPr lang="en-GB" sz="1400" dirty="0" err="1" smtClean="0">
                              <a:effectLst/>
                            </a:rPr>
                            <a:t>Aktivna</a:t>
                          </a:r>
                          <a:r>
                            <a:rPr lang="en-GB" sz="1400" dirty="0" smtClean="0">
                              <a:effectLst/>
                            </a:rPr>
                            <a:t> </a:t>
                          </a:r>
                          <a:r>
                            <a:rPr lang="en-GB" sz="1400" dirty="0" err="1" smtClean="0">
                              <a:effectLst/>
                            </a:rPr>
                            <a:t>i</a:t>
                          </a:r>
                          <a:r>
                            <a:rPr lang="en-GB" sz="1400" dirty="0" smtClean="0">
                              <a:effectLst/>
                            </a:rPr>
                            <a:t> </a:t>
                          </a:r>
                          <a:r>
                            <a:rPr lang="en-GB" sz="1400" dirty="0" err="1" smtClean="0">
                              <a:effectLst/>
                            </a:rPr>
                            <a:t>nadgledana</a:t>
                          </a:r>
                          <a:r>
                            <a:rPr lang="sr-Latn-ME" sz="1400" dirty="0" smtClean="0">
                              <a:effectLst/>
                            </a:rPr>
                            <a:t>.</a:t>
                          </a:r>
                        </a:p>
                        <a:p>
                          <a:pPr algn="just" eaLnBrk="1" fontAlgn="auto" hangingPunct="1">
                            <a:lnSpc>
                              <a:spcPts val="1600"/>
                            </a:lnSpc>
                            <a:spcBef>
                              <a:spcPts val="1200"/>
                            </a:spcBef>
                            <a:spcAft>
                              <a:spcPts val="0"/>
                            </a:spcAft>
                          </a:pPr>
                          <a:r>
                            <a:rPr lang="en-GB" sz="1400" dirty="0" err="1" smtClean="0">
                              <a:effectLst/>
                            </a:rPr>
                            <a:t>Ventilacija</a:t>
                          </a:r>
                          <a:r>
                            <a:rPr lang="en-GB" sz="1400" dirty="0" smtClean="0">
                              <a:effectLst/>
                            </a:rPr>
                            <a:t> </a:t>
                          </a:r>
                          <a:r>
                            <a:rPr lang="en-GB" sz="1400" dirty="0" err="1" smtClean="0">
                              <a:effectLst/>
                            </a:rPr>
                            <a:t>podzemnih</a:t>
                          </a:r>
                          <a:r>
                            <a:rPr lang="en-GB" sz="1400" dirty="0" smtClean="0">
                              <a:effectLst/>
                            </a:rPr>
                            <a:t> </a:t>
                          </a:r>
                          <a:r>
                            <a:rPr lang="en-GB" sz="1400" dirty="0" err="1" smtClean="0">
                              <a:effectLst/>
                            </a:rPr>
                            <a:t>prostorija</a:t>
                          </a:r>
                          <a:r>
                            <a:rPr lang="en-GB" sz="1400" dirty="0" smtClean="0">
                              <a:effectLst/>
                            </a:rPr>
                            <a:t> </a:t>
                          </a:r>
                          <a:r>
                            <a:rPr lang="en-GB" sz="1400" dirty="0" err="1" smtClean="0">
                              <a:effectLst/>
                            </a:rPr>
                            <a:t>i</a:t>
                          </a:r>
                          <a:r>
                            <a:rPr lang="en-GB" sz="1400" dirty="0" smtClean="0">
                              <a:effectLst/>
                            </a:rPr>
                            <a:t> </a:t>
                          </a:r>
                          <a:r>
                            <a:rPr lang="en-GB" sz="1400" dirty="0" err="1" smtClean="0">
                              <a:effectLst/>
                            </a:rPr>
                            <a:t>upotreba</a:t>
                          </a:r>
                          <a:r>
                            <a:rPr lang="en-GB" sz="1400" dirty="0" smtClean="0">
                              <a:effectLst/>
                            </a:rPr>
                            <a:t> </a:t>
                          </a:r>
                          <a:r>
                            <a:rPr lang="en-GB" sz="1400" dirty="0" err="1" smtClean="0">
                              <a:effectLst/>
                            </a:rPr>
                            <a:t>otpornih</a:t>
                          </a:r>
                          <a:r>
                            <a:rPr lang="en-GB" sz="1400" dirty="0" smtClean="0">
                              <a:effectLst/>
                            </a:rPr>
                            <a:t> membrane. </a:t>
                          </a:r>
                          <a:endParaRPr lang="sr-Latn-ME" sz="1400" dirty="0" smtClean="0">
                            <a:effectLst/>
                          </a:endParaRPr>
                        </a:p>
                        <a:p>
                          <a:pPr algn="just" eaLnBrk="1" fontAlgn="auto" hangingPunct="1">
                            <a:lnSpc>
                              <a:spcPts val="1600"/>
                            </a:lnSpc>
                            <a:spcBef>
                              <a:spcPts val="1200"/>
                            </a:spcBef>
                            <a:spcAft>
                              <a:spcPts val="0"/>
                            </a:spcAft>
                          </a:pPr>
                          <a:r>
                            <a:rPr lang="en-GB" sz="1400" dirty="0" err="1" smtClean="0">
                              <a:effectLst/>
                            </a:rPr>
                            <a:t>Obavezna</a:t>
                          </a:r>
                          <a:r>
                            <a:rPr lang="en-GB" sz="1400" dirty="0" smtClean="0">
                              <a:effectLst/>
                            </a:rPr>
                            <a:t> </a:t>
                          </a:r>
                          <a:r>
                            <a:rPr lang="en-GB" sz="1400" dirty="0" err="1" smtClean="0">
                              <a:effectLst/>
                            </a:rPr>
                            <a:t>upotreba</a:t>
                          </a:r>
                          <a:r>
                            <a:rPr lang="en-GB" sz="1400" dirty="0" smtClean="0">
                              <a:effectLst/>
                            </a:rPr>
                            <a:t> </a:t>
                          </a:r>
                          <a:r>
                            <a:rPr lang="en-GB" sz="1400" dirty="0" err="1" smtClean="0">
                              <a:effectLst/>
                            </a:rPr>
                            <a:t>upotreba</a:t>
                          </a:r>
                          <a:r>
                            <a:rPr lang="en-GB" sz="1400" dirty="0" smtClean="0">
                              <a:effectLst/>
                            </a:rPr>
                            <a:t> </a:t>
                          </a:r>
                          <a:r>
                            <a:rPr lang="en-GB" sz="1400" dirty="0" err="1" smtClean="0">
                              <a:effectLst/>
                            </a:rPr>
                            <a:t>ventilacionih</a:t>
                          </a:r>
                          <a:r>
                            <a:rPr lang="en-GB" sz="1400" dirty="0" smtClean="0">
                              <a:effectLst/>
                            </a:rPr>
                            <a:t> </a:t>
                          </a:r>
                          <a:r>
                            <a:rPr lang="en-GB" sz="1400" dirty="0" err="1" smtClean="0">
                              <a:effectLst/>
                            </a:rPr>
                            <a:t>bunara</a:t>
                          </a:r>
                          <a:r>
                            <a:rPr lang="en-GB" sz="1400" dirty="0" smtClean="0">
                              <a:effectLst/>
                            </a:rPr>
                            <a:t>. (</a:t>
                          </a:r>
                          <a:r>
                            <a:rPr lang="en-GB" sz="1400" dirty="0" err="1" smtClean="0">
                              <a:effectLst/>
                            </a:rPr>
                            <a:t>engl.</a:t>
                          </a:r>
                          <a:r>
                            <a:rPr lang="en-GB" sz="1400" dirty="0" smtClean="0">
                              <a:effectLst/>
                            </a:rPr>
                            <a:t> venting wells)</a:t>
                          </a:r>
                          <a:endParaRPr lang="sr-Latn-ME" sz="1400" dirty="0">
                            <a:effectLst/>
                            <a:latin typeface="Times New Roman"/>
                            <a:ea typeface="Times New Roman"/>
                          </a:endParaRPr>
                        </a:p>
                      </a:txBody>
                      <a:tcPr marL="33377" marR="33377" marT="0" marB="0"/>
                    </a:tc>
                  </a:tr>
                </a:tbl>
              </a:graphicData>
            </a:graphic>
          </p:graphicFrame>
        </mc:Choice>
        <mc:Fallback xmlns="">
          <p:graphicFrame>
            <p:nvGraphicFramePr>
              <p:cNvPr id="4" name="Table 3"/>
              <p:cNvGraphicFramePr>
                <a:graphicFrameLocks noGrp="1"/>
              </p:cNvGraphicFramePr>
              <p:nvPr>
                <p:extLst/>
              </p:nvPr>
            </p:nvGraphicFramePr>
            <p:xfrm>
              <a:off x="81023" y="0"/>
              <a:ext cx="11783028" cy="6021670"/>
            </p:xfrm>
            <a:graphic>
              <a:graphicData uri="http://schemas.openxmlformats.org/drawingml/2006/table">
                <a:tbl>
                  <a:tblPr firstRow="1" firstCol="1" bandRow="1">
                    <a:tableStyleId>{5C22544A-7EE6-4342-B048-85BDC9FD1C3A}</a:tableStyleId>
                  </a:tblPr>
                  <a:tblGrid>
                    <a:gridCol w="1331089"/>
                    <a:gridCol w="2199189"/>
                    <a:gridCol w="3669175"/>
                    <a:gridCol w="4583575"/>
                  </a:tblGrid>
                  <a:tr h="960355">
                    <a:tc>
                      <a:txBody>
                        <a:bodyPr/>
                        <a:lstStyle/>
                        <a:p>
                          <a:endParaRPr lang="en-US"/>
                        </a:p>
                      </a:txBody>
                      <a:tcPr marL="33377" marR="33377" marT="0" marB="0">
                        <a:blipFill rotWithShape="0">
                          <a:blip r:embed="rId3"/>
                          <a:stretch>
                            <a:fillRect l="-459" t="-6962" r="-788991" b="-536076"/>
                          </a:stretch>
                        </a:blipFill>
                      </a:tcPr>
                    </a:tc>
                    <a:tc>
                      <a:txBody>
                        <a:bodyPr/>
                        <a:lstStyle/>
                        <a:p>
                          <a:endParaRPr lang="en-US"/>
                        </a:p>
                      </a:txBody>
                      <a:tcPr marL="33377" marR="33377" marT="0" marB="0">
                        <a:blipFill rotWithShape="0">
                          <a:blip r:embed="rId3"/>
                          <a:stretch>
                            <a:fillRect l="-60665" t="-6962" r="-376454" b="-536076"/>
                          </a:stretch>
                        </a:blipFill>
                      </a:tcPr>
                    </a:tc>
                    <a:tc>
                      <a:txBody>
                        <a:bodyPr/>
                        <a:lstStyle/>
                        <a:p>
                          <a:pPr algn="ctr" eaLnBrk="1" fontAlgn="auto" hangingPunct="1">
                            <a:lnSpc>
                              <a:spcPts val="1600"/>
                            </a:lnSpc>
                            <a:spcBef>
                              <a:spcPts val="1200"/>
                            </a:spcBef>
                            <a:spcAft>
                              <a:spcPts val="0"/>
                            </a:spcAft>
                          </a:pPr>
                          <a:r>
                            <a:rPr lang="en-GB" sz="1400">
                              <a:effectLst/>
                            </a:rPr>
                            <a:t>Stambeni objekat</a:t>
                          </a:r>
                          <a:endParaRPr lang="sr-Latn-ME" sz="140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dirty="0" err="1" smtClean="0">
                              <a:effectLst/>
                            </a:rPr>
                            <a:t>Poslovni</a:t>
                          </a:r>
                          <a:r>
                            <a:rPr lang="en-GB" sz="1400" dirty="0" smtClean="0">
                              <a:effectLst/>
                            </a:rPr>
                            <a:t> / </a:t>
                          </a:r>
                          <a:r>
                            <a:rPr lang="en-GB" sz="1400" dirty="0" err="1" smtClean="0">
                              <a:effectLst/>
                            </a:rPr>
                            <a:t>distributivni</a:t>
                          </a:r>
                          <a:r>
                            <a:rPr lang="en-GB" sz="1400" dirty="0" smtClean="0">
                              <a:effectLst/>
                            </a:rPr>
                            <a:t> / </a:t>
                          </a:r>
                          <a:r>
                            <a:rPr lang="en-GB" sz="1400" dirty="0" err="1" smtClean="0">
                              <a:effectLst/>
                            </a:rPr>
                            <a:t>industrijski</a:t>
                          </a:r>
                          <a:r>
                            <a:rPr lang="en-GB" sz="1400" dirty="0" smtClean="0">
                              <a:effectLst/>
                            </a:rPr>
                            <a:t> </a:t>
                          </a:r>
                          <a:r>
                            <a:rPr lang="en-GB" sz="1400" dirty="0" err="1" smtClean="0">
                              <a:effectLst/>
                            </a:rPr>
                            <a:t>objekat</a:t>
                          </a:r>
                          <a:endParaRPr lang="sr-Latn-ME" sz="1400" dirty="0">
                            <a:effectLst/>
                            <a:latin typeface="Times New Roman"/>
                            <a:ea typeface="Times New Roman"/>
                          </a:endParaRPr>
                        </a:p>
                      </a:txBody>
                      <a:tcPr marL="33377" marR="33377" marT="0" marB="0"/>
                    </a:tc>
                  </a:tr>
                  <a:tr h="240089">
                    <a:tc>
                      <a:txBody>
                        <a:bodyPr/>
                        <a:lstStyle/>
                        <a:p>
                          <a:pPr algn="ctr" eaLnBrk="1" fontAlgn="auto" hangingPunct="1">
                            <a:lnSpc>
                              <a:spcPts val="1600"/>
                            </a:lnSpc>
                            <a:spcBef>
                              <a:spcPts val="1200"/>
                            </a:spcBef>
                            <a:spcAft>
                              <a:spcPts val="0"/>
                            </a:spcAft>
                          </a:pPr>
                          <a:r>
                            <a:rPr lang="en-GB" sz="1400">
                              <a:effectLst/>
                            </a:rPr>
                            <a:t>&lt;0,1</a:t>
                          </a:r>
                          <a:endParaRPr lang="sr-Latn-ME" sz="140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&lt;0,1</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a:effectLst/>
                            </a:rPr>
                            <a:t>Nijesu potrebne mjere zaštite</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smtClean="0">
                              <a:effectLst/>
                            </a:rPr>
                            <a:t>Nijesu potrebne mjere zaštite</a:t>
                          </a:r>
                          <a:endParaRPr lang="sr-Latn-ME" sz="1400">
                            <a:effectLst/>
                            <a:latin typeface="Times New Roman"/>
                            <a:ea typeface="Times New Roman"/>
                          </a:endParaRPr>
                        </a:p>
                      </a:txBody>
                      <a:tcPr marL="33377" marR="33377" marT="0" marB="0"/>
                    </a:tc>
                  </a:tr>
                  <a:tr h="960355">
                    <a:tc>
                      <a:txBody>
                        <a:bodyPr/>
                        <a:lstStyle/>
                        <a:p>
                          <a:pPr algn="ctr" eaLnBrk="1" fontAlgn="auto" hangingPunct="1">
                            <a:lnSpc>
                              <a:spcPts val="1600"/>
                            </a:lnSpc>
                            <a:spcBef>
                              <a:spcPts val="1200"/>
                            </a:spcBef>
                            <a:spcAft>
                              <a:spcPts val="0"/>
                            </a:spcAft>
                          </a:pPr>
                          <a:r>
                            <a:rPr lang="en-GB" sz="1400" dirty="0">
                              <a:effectLst/>
                            </a:rPr>
                            <a:t>&lt;1,0</a:t>
                          </a:r>
                          <a:endParaRPr lang="sr-Latn-ME" sz="1400" dirty="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&lt;1,5</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a:effectLst/>
                            </a:rPr>
                            <a:t>Dobro zbijeno tlo ili primjena visećeg poda, geomembrane ma mjestima šupljina u tlu ili oblastima veće poroznosti.</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err="1">
                              <a:effectLst/>
                            </a:rPr>
                            <a:t>Djelovi</a:t>
                          </a:r>
                          <a:r>
                            <a:rPr lang="en-GB" sz="1400" dirty="0">
                              <a:effectLst/>
                            </a:rPr>
                            <a:t> </a:t>
                          </a:r>
                          <a:r>
                            <a:rPr lang="en-GB" sz="1400" dirty="0" err="1">
                              <a:effectLst/>
                            </a:rPr>
                            <a:t>objekta</a:t>
                          </a:r>
                          <a:r>
                            <a:rPr lang="en-GB" sz="1400" dirty="0">
                              <a:effectLst/>
                            </a:rPr>
                            <a:t> u </a:t>
                          </a:r>
                          <a:r>
                            <a:rPr lang="en-GB" sz="1400" dirty="0" err="1">
                              <a:effectLst/>
                            </a:rPr>
                            <a:t>kontaktu</a:t>
                          </a:r>
                          <a:r>
                            <a:rPr lang="en-GB" sz="1400" dirty="0">
                              <a:effectLst/>
                            </a:rPr>
                            <a:t> </a:t>
                          </a:r>
                          <a:r>
                            <a:rPr lang="en-GB" sz="1400" dirty="0" err="1">
                              <a:effectLst/>
                            </a:rPr>
                            <a:t>sa</a:t>
                          </a:r>
                          <a:r>
                            <a:rPr lang="en-GB" sz="1400" dirty="0">
                              <a:effectLst/>
                            </a:rPr>
                            <a:t> </a:t>
                          </a:r>
                          <a:r>
                            <a:rPr lang="en-GB" sz="1400" dirty="0" err="1">
                              <a:effectLst/>
                            </a:rPr>
                            <a:t>tlom</a:t>
                          </a:r>
                          <a:r>
                            <a:rPr lang="en-GB" sz="1400" dirty="0">
                              <a:effectLst/>
                            </a:rPr>
                            <a:t> se </a:t>
                          </a:r>
                          <a:r>
                            <a:rPr lang="en-GB" sz="1400" dirty="0" err="1">
                              <a:effectLst/>
                            </a:rPr>
                            <a:t>štite</a:t>
                          </a:r>
                          <a:r>
                            <a:rPr lang="en-GB" sz="1400" dirty="0">
                              <a:effectLst/>
                            </a:rPr>
                            <a:t> </a:t>
                          </a:r>
                          <a:r>
                            <a:rPr lang="en-GB" sz="1400" dirty="0" err="1">
                              <a:effectLst/>
                            </a:rPr>
                            <a:t>stiroporom</a:t>
                          </a:r>
                          <a:r>
                            <a:rPr lang="en-GB" sz="1400" dirty="0">
                              <a:effectLst/>
                            </a:rPr>
                            <a:t>. </a:t>
                          </a:r>
                          <a:r>
                            <a:rPr lang="en-GB" sz="1400" dirty="0" err="1">
                              <a:effectLst/>
                            </a:rPr>
                            <a:t>Preporučuje</a:t>
                          </a:r>
                          <a:r>
                            <a:rPr lang="en-GB" sz="1400" dirty="0">
                              <a:effectLst/>
                            </a:rPr>
                            <a:t> se geomembrane </a:t>
                          </a:r>
                          <a:r>
                            <a:rPr lang="en-GB" sz="1400" dirty="0" err="1">
                              <a:effectLst/>
                            </a:rPr>
                            <a:t>i</a:t>
                          </a:r>
                          <a:r>
                            <a:rPr lang="en-GB" sz="1400" dirty="0">
                              <a:effectLst/>
                            </a:rPr>
                            <a:t> tampon </a:t>
                          </a:r>
                          <a:r>
                            <a:rPr lang="en-GB" sz="1400" dirty="0" err="1">
                              <a:effectLst/>
                            </a:rPr>
                            <a:t>sloj</a:t>
                          </a:r>
                          <a:r>
                            <a:rPr lang="en-GB" sz="1400" dirty="0">
                              <a:effectLst/>
                            </a:rPr>
                            <a:t> </a:t>
                          </a:r>
                          <a:r>
                            <a:rPr lang="en-GB" sz="1400" dirty="0" err="1">
                              <a:effectLst/>
                            </a:rPr>
                            <a:t>ispod</a:t>
                          </a:r>
                          <a:r>
                            <a:rPr lang="en-GB" sz="1400" dirty="0">
                              <a:effectLst/>
                            </a:rPr>
                            <a:t> </a:t>
                          </a:r>
                          <a:r>
                            <a:rPr lang="en-GB" sz="1400" dirty="0" err="1">
                              <a:effectLst/>
                            </a:rPr>
                            <a:t>konstrukcije</a:t>
                          </a:r>
                          <a:r>
                            <a:rPr lang="en-GB" sz="1400" dirty="0">
                              <a:effectLst/>
                            </a:rPr>
                            <a:t>. </a:t>
                          </a:r>
                          <a:r>
                            <a:rPr lang="en-GB" sz="1400" dirty="0" err="1" smtClean="0">
                              <a:effectLst/>
                            </a:rPr>
                            <a:t>Svi</a:t>
                          </a:r>
                          <a:r>
                            <a:rPr lang="en-GB" sz="1400" dirty="0" smtClean="0">
                              <a:effectLst/>
                            </a:rPr>
                            <a:t> </a:t>
                          </a:r>
                          <a:r>
                            <a:rPr lang="en-GB" sz="1400" dirty="0" err="1">
                              <a:effectLst/>
                            </a:rPr>
                            <a:t>otvori</a:t>
                          </a:r>
                          <a:r>
                            <a:rPr lang="en-GB" sz="1400" dirty="0">
                              <a:effectLst/>
                            </a:rPr>
                            <a:t> </a:t>
                          </a:r>
                          <a:r>
                            <a:rPr lang="en-GB" sz="1400" dirty="0" err="1">
                              <a:effectLst/>
                            </a:rPr>
                            <a:t>za</a:t>
                          </a:r>
                          <a:r>
                            <a:rPr lang="en-GB" sz="1400" dirty="0">
                              <a:effectLst/>
                            </a:rPr>
                            <a:t> </a:t>
                          </a:r>
                          <a:r>
                            <a:rPr lang="en-GB" sz="1400" dirty="0" err="1">
                              <a:effectLst/>
                            </a:rPr>
                            <a:t>cijevu</a:t>
                          </a:r>
                          <a:r>
                            <a:rPr lang="en-GB" sz="1400" dirty="0">
                              <a:effectLst/>
                            </a:rPr>
                            <a:t> u </a:t>
                          </a:r>
                          <a:r>
                            <a:rPr lang="en-GB" sz="1400" dirty="0" err="1">
                              <a:effectLst/>
                            </a:rPr>
                            <a:t>konstruckijama</a:t>
                          </a:r>
                          <a:r>
                            <a:rPr lang="en-GB" sz="1400" dirty="0">
                              <a:effectLst/>
                            </a:rPr>
                            <a:t> </a:t>
                          </a:r>
                          <a:r>
                            <a:rPr lang="en-GB" sz="1400" dirty="0" err="1">
                              <a:effectLst/>
                            </a:rPr>
                            <a:t>hermetički</a:t>
                          </a:r>
                          <a:r>
                            <a:rPr lang="en-GB" sz="1400" dirty="0">
                              <a:effectLst/>
                            </a:rPr>
                            <a:t> </a:t>
                          </a:r>
                          <a:r>
                            <a:rPr lang="en-GB" sz="1400" dirty="0" err="1">
                              <a:effectLst/>
                            </a:rPr>
                            <a:t>zatvoreni</a:t>
                          </a:r>
                          <a:r>
                            <a:rPr lang="en-GB" sz="1400" dirty="0">
                              <a:effectLst/>
                            </a:rPr>
                            <a:t>.</a:t>
                          </a:r>
                          <a:endParaRPr lang="sr-Latn-ME" sz="1400" dirty="0">
                            <a:effectLst/>
                            <a:latin typeface="Times New Roman"/>
                            <a:ea typeface="Times New Roman"/>
                          </a:endParaRPr>
                        </a:p>
                      </a:txBody>
                      <a:tcPr marL="33377" marR="33377" marT="0" marB="0"/>
                    </a:tc>
                  </a:tr>
                  <a:tr h="965200">
                    <a:tc>
                      <a:txBody>
                        <a:bodyPr/>
                        <a:lstStyle/>
                        <a:p>
                          <a:pPr algn="ctr" eaLnBrk="1" fontAlgn="auto" hangingPunct="1">
                            <a:lnSpc>
                              <a:spcPts val="1600"/>
                            </a:lnSpc>
                            <a:spcBef>
                              <a:spcPts val="1200"/>
                            </a:spcBef>
                            <a:spcAft>
                              <a:spcPts val="0"/>
                            </a:spcAft>
                          </a:pPr>
                          <a:r>
                            <a:rPr lang="en-GB" sz="1400">
                              <a:effectLst/>
                            </a:rPr>
                            <a:t>&lt;5,0</a:t>
                          </a:r>
                          <a:endParaRPr lang="sr-Latn-ME" sz="140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&lt;5,0</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a:effectLst/>
                            </a:rPr>
                            <a:t>Dobro konstruisan viseći pod, upotreba geomembrane otporne na gasove i ventilacija podrumskih prostorija</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err="1">
                              <a:effectLst/>
                            </a:rPr>
                            <a:t>Svi</a:t>
                          </a:r>
                          <a:r>
                            <a:rPr lang="en-GB" sz="1400" dirty="0">
                              <a:effectLst/>
                            </a:rPr>
                            <a:t> </a:t>
                          </a:r>
                          <a:r>
                            <a:rPr lang="en-GB" sz="1400" dirty="0" err="1">
                              <a:effectLst/>
                            </a:rPr>
                            <a:t>otvori</a:t>
                          </a:r>
                          <a:r>
                            <a:rPr lang="en-GB" sz="1400" dirty="0">
                              <a:effectLst/>
                            </a:rPr>
                            <a:t> </a:t>
                          </a:r>
                          <a:r>
                            <a:rPr lang="en-GB" sz="1400" dirty="0" err="1">
                              <a:effectLst/>
                            </a:rPr>
                            <a:t>za</a:t>
                          </a:r>
                          <a:r>
                            <a:rPr lang="en-GB" sz="1400" dirty="0">
                              <a:effectLst/>
                            </a:rPr>
                            <a:t> </a:t>
                          </a:r>
                          <a:r>
                            <a:rPr lang="en-GB" sz="1400" dirty="0" err="1">
                              <a:effectLst/>
                            </a:rPr>
                            <a:t>cijevu</a:t>
                          </a:r>
                          <a:r>
                            <a:rPr lang="en-GB" sz="1400" dirty="0">
                              <a:effectLst/>
                            </a:rPr>
                            <a:t> u </a:t>
                          </a:r>
                          <a:r>
                            <a:rPr lang="en-GB" sz="1400" dirty="0" err="1">
                              <a:effectLst/>
                            </a:rPr>
                            <a:t>konstruckijama</a:t>
                          </a:r>
                          <a:r>
                            <a:rPr lang="en-GB" sz="1400" dirty="0">
                              <a:effectLst/>
                            </a:rPr>
                            <a:t> </a:t>
                          </a:r>
                          <a:r>
                            <a:rPr lang="en-GB" sz="1400" dirty="0" err="1">
                              <a:effectLst/>
                            </a:rPr>
                            <a:t>hermetički</a:t>
                          </a:r>
                          <a:r>
                            <a:rPr lang="en-GB" sz="1400" dirty="0">
                              <a:effectLst/>
                            </a:rPr>
                            <a:t> </a:t>
                          </a:r>
                          <a:r>
                            <a:rPr lang="en-GB" sz="1400" dirty="0" err="1">
                              <a:effectLst/>
                            </a:rPr>
                            <a:t>zatvoreni</a:t>
                          </a:r>
                          <a:r>
                            <a:rPr lang="en-GB" sz="1400" dirty="0">
                              <a:effectLst/>
                            </a:rPr>
                            <a:t>. </a:t>
                          </a:r>
                          <a:r>
                            <a:rPr lang="en-GB" sz="1400" dirty="0" err="1">
                              <a:effectLst/>
                            </a:rPr>
                            <a:t>Veći</a:t>
                          </a:r>
                          <a:r>
                            <a:rPr lang="en-GB" sz="1400" dirty="0">
                              <a:effectLst/>
                            </a:rPr>
                            <a:t> </a:t>
                          </a:r>
                          <a:r>
                            <a:rPr lang="en-GB" sz="1400" dirty="0" err="1">
                              <a:effectLst/>
                            </a:rPr>
                            <a:t>zaštitni</a:t>
                          </a:r>
                          <a:r>
                            <a:rPr lang="en-GB" sz="1400" dirty="0">
                              <a:effectLst/>
                            </a:rPr>
                            <a:t> </a:t>
                          </a:r>
                          <a:r>
                            <a:rPr lang="en-GB" sz="1400" dirty="0" err="1">
                              <a:effectLst/>
                            </a:rPr>
                            <a:t>sloj</a:t>
                          </a:r>
                          <a:r>
                            <a:rPr lang="en-GB" sz="1400" dirty="0">
                              <a:effectLst/>
                            </a:rPr>
                            <a:t> </a:t>
                          </a:r>
                          <a:r>
                            <a:rPr lang="en-GB" sz="1400" dirty="0" err="1">
                              <a:effectLst/>
                            </a:rPr>
                            <a:t>betona</a:t>
                          </a:r>
                          <a:r>
                            <a:rPr lang="en-GB" sz="1400" dirty="0">
                              <a:effectLst/>
                            </a:rPr>
                            <a:t> </a:t>
                          </a:r>
                          <a:r>
                            <a:rPr lang="en-GB" sz="1400" dirty="0" err="1">
                              <a:effectLst/>
                            </a:rPr>
                            <a:t>na</a:t>
                          </a:r>
                          <a:r>
                            <a:rPr lang="en-GB" sz="1400" dirty="0">
                              <a:effectLst/>
                            </a:rPr>
                            <a:t> </a:t>
                          </a:r>
                          <a:r>
                            <a:rPr lang="en-GB" sz="1400" dirty="0" err="1">
                              <a:effectLst/>
                            </a:rPr>
                            <a:t>nosećim</a:t>
                          </a:r>
                          <a:r>
                            <a:rPr lang="en-GB" sz="1400" dirty="0">
                              <a:effectLst/>
                            </a:rPr>
                            <a:t> </a:t>
                          </a:r>
                          <a:r>
                            <a:rPr lang="en-GB" sz="1400" dirty="0" err="1">
                              <a:effectLst/>
                            </a:rPr>
                            <a:t>elementima</a:t>
                          </a:r>
                          <a:r>
                            <a:rPr lang="en-GB" sz="1400" dirty="0">
                              <a:effectLst/>
                            </a:rPr>
                            <a:t>. </a:t>
                          </a:r>
                          <a:endParaRPr lang="sr-Latn-ME" sz="1400" dirty="0" smtClean="0">
                            <a:effectLst/>
                          </a:endParaRPr>
                        </a:p>
                        <a:p>
                          <a:pPr algn="just" eaLnBrk="1" fontAlgn="auto" hangingPunct="1">
                            <a:lnSpc>
                              <a:spcPts val="1600"/>
                            </a:lnSpc>
                            <a:spcBef>
                              <a:spcPts val="1200"/>
                            </a:spcBef>
                            <a:spcAft>
                              <a:spcPts val="0"/>
                            </a:spcAft>
                          </a:pPr>
                          <a:r>
                            <a:rPr lang="en-GB" sz="1400" dirty="0" err="1" smtClean="0">
                              <a:effectLst/>
                            </a:rPr>
                            <a:t>Preporučuje</a:t>
                          </a:r>
                          <a:r>
                            <a:rPr lang="en-GB" sz="1400" dirty="0" smtClean="0">
                              <a:effectLst/>
                            </a:rPr>
                            <a:t> </a:t>
                          </a:r>
                          <a:r>
                            <a:rPr lang="en-GB" sz="1400" dirty="0">
                              <a:effectLst/>
                            </a:rPr>
                            <a:t>se </a:t>
                          </a:r>
                          <a:r>
                            <a:rPr lang="en-GB" sz="1400" dirty="0" err="1">
                              <a:effectLst/>
                            </a:rPr>
                            <a:t>ventilacija</a:t>
                          </a:r>
                          <a:r>
                            <a:rPr lang="en-GB" sz="1400" dirty="0">
                              <a:effectLst/>
                            </a:rPr>
                            <a:t> </a:t>
                          </a:r>
                          <a:r>
                            <a:rPr lang="en-GB" sz="1400" dirty="0" err="1">
                              <a:effectLst/>
                            </a:rPr>
                            <a:t>podrumskih</a:t>
                          </a:r>
                          <a:r>
                            <a:rPr lang="en-GB" sz="1400" dirty="0">
                              <a:effectLst/>
                            </a:rPr>
                            <a:t> </a:t>
                          </a:r>
                          <a:r>
                            <a:rPr lang="en-GB" sz="1400" dirty="0" err="1">
                              <a:effectLst/>
                            </a:rPr>
                            <a:t>prostorija</a:t>
                          </a:r>
                          <a:r>
                            <a:rPr lang="en-GB" sz="1400" dirty="0">
                              <a:effectLst/>
                            </a:rPr>
                            <a:t> </a:t>
                          </a:r>
                          <a:r>
                            <a:rPr lang="en-GB" sz="1400" dirty="0" err="1">
                              <a:effectLst/>
                            </a:rPr>
                            <a:t>i</a:t>
                          </a:r>
                          <a:r>
                            <a:rPr lang="en-GB" sz="1400" dirty="0">
                              <a:effectLst/>
                            </a:rPr>
                            <a:t> </a:t>
                          </a:r>
                          <a:r>
                            <a:rPr lang="en-GB" sz="1400" dirty="0" err="1">
                              <a:effectLst/>
                            </a:rPr>
                            <a:t>upotreba</a:t>
                          </a:r>
                          <a:r>
                            <a:rPr lang="en-GB" sz="1400" dirty="0">
                              <a:effectLst/>
                            </a:rPr>
                            <a:t> </a:t>
                          </a:r>
                          <a:r>
                            <a:rPr lang="en-GB" sz="1400" dirty="0" err="1">
                              <a:effectLst/>
                            </a:rPr>
                            <a:t>otpornih</a:t>
                          </a:r>
                          <a:r>
                            <a:rPr lang="en-GB" sz="1400" dirty="0">
                              <a:effectLst/>
                            </a:rPr>
                            <a:t> </a:t>
                          </a:r>
                          <a:r>
                            <a:rPr lang="en-GB" sz="1400" dirty="0" err="1">
                              <a:effectLst/>
                            </a:rPr>
                            <a:t>geomembrana</a:t>
                          </a:r>
                          <a:endParaRPr lang="sr-Latn-ME" sz="1400" dirty="0">
                            <a:effectLst/>
                            <a:latin typeface="Times New Roman"/>
                            <a:ea typeface="Times New Roman"/>
                          </a:endParaRPr>
                        </a:p>
                      </a:txBody>
                      <a:tcPr marL="33377" marR="33377" marT="0" marB="0"/>
                    </a:tc>
                  </a:tr>
                  <a:tr h="1168471">
                    <a:tc>
                      <a:txBody>
                        <a:bodyPr/>
                        <a:lstStyle/>
                        <a:p>
                          <a:pPr algn="ctr" eaLnBrk="1" fontAlgn="auto" hangingPunct="1">
                            <a:lnSpc>
                              <a:spcPts val="1600"/>
                            </a:lnSpc>
                            <a:spcBef>
                              <a:spcPts val="1200"/>
                            </a:spcBef>
                            <a:spcAft>
                              <a:spcPts val="0"/>
                            </a:spcAft>
                          </a:pPr>
                          <a:r>
                            <a:rPr lang="en-GB" sz="1400" dirty="0">
                              <a:effectLst/>
                            </a:rPr>
                            <a:t>&lt;20</a:t>
                          </a:r>
                          <a:endParaRPr lang="sr-Latn-ME" sz="1400" dirty="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&lt;20</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a:effectLst/>
                            </a:rPr>
                            <a:t>Geomembrana otporna na gasove, konstrukcija odvojena od zemlje pri čemu se taj međuprostor provjetrava, kao i podrumske prostorije</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err="1">
                              <a:effectLst/>
                            </a:rPr>
                            <a:t>Svi</a:t>
                          </a:r>
                          <a:r>
                            <a:rPr lang="en-GB" sz="1400" dirty="0">
                              <a:effectLst/>
                            </a:rPr>
                            <a:t> </a:t>
                          </a:r>
                          <a:r>
                            <a:rPr lang="en-GB" sz="1400" dirty="0" err="1">
                              <a:effectLst/>
                            </a:rPr>
                            <a:t>otvori</a:t>
                          </a:r>
                          <a:r>
                            <a:rPr lang="en-GB" sz="1400" dirty="0">
                              <a:effectLst/>
                            </a:rPr>
                            <a:t> </a:t>
                          </a:r>
                          <a:r>
                            <a:rPr lang="en-GB" sz="1400" dirty="0" err="1">
                              <a:effectLst/>
                            </a:rPr>
                            <a:t>za</a:t>
                          </a:r>
                          <a:r>
                            <a:rPr lang="en-GB" sz="1400" dirty="0">
                              <a:effectLst/>
                            </a:rPr>
                            <a:t> </a:t>
                          </a:r>
                          <a:r>
                            <a:rPr lang="en-GB" sz="1400" dirty="0" err="1">
                              <a:effectLst/>
                            </a:rPr>
                            <a:t>cijevu</a:t>
                          </a:r>
                          <a:r>
                            <a:rPr lang="en-GB" sz="1400" dirty="0">
                              <a:effectLst/>
                            </a:rPr>
                            <a:t> u </a:t>
                          </a:r>
                          <a:r>
                            <a:rPr lang="en-GB" sz="1400" dirty="0" err="1">
                              <a:effectLst/>
                            </a:rPr>
                            <a:t>konstruckijama</a:t>
                          </a:r>
                          <a:r>
                            <a:rPr lang="en-GB" sz="1400" dirty="0">
                              <a:effectLst/>
                            </a:rPr>
                            <a:t> </a:t>
                          </a:r>
                          <a:r>
                            <a:rPr lang="en-GB" sz="1400" dirty="0" err="1">
                              <a:effectLst/>
                            </a:rPr>
                            <a:t>hermetički</a:t>
                          </a:r>
                          <a:r>
                            <a:rPr lang="en-GB" sz="1400" dirty="0">
                              <a:effectLst/>
                            </a:rPr>
                            <a:t> </a:t>
                          </a:r>
                          <a:r>
                            <a:rPr lang="en-GB" sz="1400" dirty="0" err="1">
                              <a:effectLst/>
                            </a:rPr>
                            <a:t>zatvoreni</a:t>
                          </a:r>
                          <a:r>
                            <a:rPr lang="en-GB" sz="1400" dirty="0">
                              <a:effectLst/>
                            </a:rPr>
                            <a:t>. </a:t>
                          </a:r>
                          <a:r>
                            <a:rPr lang="en-GB" sz="1400" dirty="0" err="1">
                              <a:effectLst/>
                            </a:rPr>
                            <a:t>Veći</a:t>
                          </a:r>
                          <a:r>
                            <a:rPr lang="en-GB" sz="1400" dirty="0">
                              <a:effectLst/>
                            </a:rPr>
                            <a:t> </a:t>
                          </a:r>
                          <a:r>
                            <a:rPr lang="en-GB" sz="1400" dirty="0" err="1">
                              <a:effectLst/>
                            </a:rPr>
                            <a:t>zaštitni</a:t>
                          </a:r>
                          <a:r>
                            <a:rPr lang="en-GB" sz="1400" dirty="0">
                              <a:effectLst/>
                            </a:rPr>
                            <a:t> </a:t>
                          </a:r>
                          <a:r>
                            <a:rPr lang="en-GB" sz="1400" dirty="0" err="1">
                              <a:effectLst/>
                            </a:rPr>
                            <a:t>sloj</a:t>
                          </a:r>
                          <a:r>
                            <a:rPr lang="en-GB" sz="1400" dirty="0">
                              <a:effectLst/>
                            </a:rPr>
                            <a:t> </a:t>
                          </a:r>
                          <a:r>
                            <a:rPr lang="en-GB" sz="1400" dirty="0" err="1">
                              <a:effectLst/>
                            </a:rPr>
                            <a:t>betona</a:t>
                          </a:r>
                          <a:r>
                            <a:rPr lang="en-GB" sz="1400" dirty="0">
                              <a:effectLst/>
                            </a:rPr>
                            <a:t> </a:t>
                          </a:r>
                          <a:r>
                            <a:rPr lang="en-GB" sz="1400" dirty="0" err="1">
                              <a:effectLst/>
                            </a:rPr>
                            <a:t>na</a:t>
                          </a:r>
                          <a:r>
                            <a:rPr lang="en-GB" sz="1400" dirty="0">
                              <a:effectLst/>
                            </a:rPr>
                            <a:t> </a:t>
                          </a:r>
                          <a:r>
                            <a:rPr lang="en-GB" sz="1400" dirty="0" err="1">
                              <a:effectLst/>
                            </a:rPr>
                            <a:t>nosećim</a:t>
                          </a:r>
                          <a:r>
                            <a:rPr lang="en-GB" sz="1400" dirty="0">
                              <a:effectLst/>
                            </a:rPr>
                            <a:t> </a:t>
                          </a:r>
                          <a:r>
                            <a:rPr lang="en-GB" sz="1400" dirty="0" err="1">
                              <a:effectLst/>
                            </a:rPr>
                            <a:t>elementima</a:t>
                          </a:r>
                          <a:r>
                            <a:rPr lang="en-GB" sz="1400" dirty="0">
                              <a:effectLst/>
                            </a:rPr>
                            <a:t>. </a:t>
                          </a:r>
                          <a:r>
                            <a:rPr lang="en-GB" sz="1400" dirty="0" err="1">
                              <a:effectLst/>
                            </a:rPr>
                            <a:t>Ventilacija</a:t>
                          </a:r>
                          <a:r>
                            <a:rPr lang="en-GB" sz="1400" dirty="0">
                              <a:effectLst/>
                            </a:rPr>
                            <a:t> </a:t>
                          </a:r>
                          <a:r>
                            <a:rPr lang="en-GB" sz="1400" dirty="0" err="1">
                              <a:effectLst/>
                            </a:rPr>
                            <a:t>podzemnih</a:t>
                          </a:r>
                          <a:r>
                            <a:rPr lang="en-GB" sz="1400" dirty="0">
                              <a:effectLst/>
                            </a:rPr>
                            <a:t> </a:t>
                          </a:r>
                          <a:r>
                            <a:rPr lang="en-GB" sz="1400" dirty="0" err="1">
                              <a:effectLst/>
                            </a:rPr>
                            <a:t>prostorija</a:t>
                          </a:r>
                          <a:r>
                            <a:rPr lang="en-GB" sz="1400" dirty="0">
                              <a:effectLst/>
                            </a:rPr>
                            <a:t> </a:t>
                          </a:r>
                          <a:r>
                            <a:rPr lang="en-GB" sz="1400" dirty="0" err="1">
                              <a:effectLst/>
                            </a:rPr>
                            <a:t>i</a:t>
                          </a:r>
                          <a:r>
                            <a:rPr lang="en-GB" sz="1400" dirty="0">
                              <a:effectLst/>
                            </a:rPr>
                            <a:t> </a:t>
                          </a:r>
                          <a:r>
                            <a:rPr lang="en-GB" sz="1400" dirty="0" err="1">
                              <a:effectLst/>
                            </a:rPr>
                            <a:t>upotreba</a:t>
                          </a:r>
                          <a:r>
                            <a:rPr lang="en-GB" sz="1400" dirty="0">
                              <a:effectLst/>
                            </a:rPr>
                            <a:t> </a:t>
                          </a:r>
                          <a:r>
                            <a:rPr lang="en-GB" sz="1400" dirty="0" err="1">
                              <a:effectLst/>
                            </a:rPr>
                            <a:t>otpornih</a:t>
                          </a:r>
                          <a:r>
                            <a:rPr lang="en-GB" sz="1400" dirty="0">
                              <a:effectLst/>
                            </a:rPr>
                            <a:t> membrane. </a:t>
                          </a:r>
                          <a:endParaRPr lang="sr-Latn-ME" sz="1400" dirty="0" smtClean="0">
                            <a:effectLst/>
                          </a:endParaRPr>
                        </a:p>
                        <a:p>
                          <a:pPr algn="just" eaLnBrk="1" fontAlgn="auto" hangingPunct="1">
                            <a:lnSpc>
                              <a:spcPts val="1600"/>
                            </a:lnSpc>
                            <a:spcBef>
                              <a:spcPts val="1200"/>
                            </a:spcBef>
                            <a:spcAft>
                              <a:spcPts val="0"/>
                            </a:spcAft>
                          </a:pPr>
                          <a:r>
                            <a:rPr lang="en-GB" sz="1400" dirty="0" err="1" smtClean="0">
                              <a:effectLst/>
                            </a:rPr>
                            <a:t>Preporučuje</a:t>
                          </a:r>
                          <a:r>
                            <a:rPr lang="en-GB" sz="1400" dirty="0" smtClean="0">
                              <a:effectLst/>
                            </a:rPr>
                            <a:t> </a:t>
                          </a:r>
                          <a:r>
                            <a:rPr lang="en-GB" sz="1400" dirty="0">
                              <a:effectLst/>
                            </a:rPr>
                            <a:t>se </a:t>
                          </a:r>
                          <a:r>
                            <a:rPr lang="en-GB" sz="1400" dirty="0" err="1">
                              <a:effectLst/>
                            </a:rPr>
                            <a:t>upotreba</a:t>
                          </a:r>
                          <a:r>
                            <a:rPr lang="en-GB" sz="1400" dirty="0">
                              <a:effectLst/>
                            </a:rPr>
                            <a:t> </a:t>
                          </a:r>
                          <a:r>
                            <a:rPr lang="en-GB" sz="1400" dirty="0" err="1">
                              <a:effectLst/>
                            </a:rPr>
                            <a:t>upotreba</a:t>
                          </a:r>
                          <a:r>
                            <a:rPr lang="en-GB" sz="1400" dirty="0">
                              <a:effectLst/>
                            </a:rPr>
                            <a:t> </a:t>
                          </a:r>
                          <a:r>
                            <a:rPr lang="en-GB" sz="1400" dirty="0" err="1">
                              <a:effectLst/>
                            </a:rPr>
                            <a:t>ventilacionih</a:t>
                          </a:r>
                          <a:r>
                            <a:rPr lang="en-GB" sz="1400" dirty="0">
                              <a:effectLst/>
                            </a:rPr>
                            <a:t> </a:t>
                          </a:r>
                          <a:r>
                            <a:rPr lang="en-GB" sz="1400" dirty="0" err="1">
                              <a:effectLst/>
                            </a:rPr>
                            <a:t>bunara</a:t>
                          </a:r>
                          <a:endParaRPr lang="sr-Latn-ME" sz="1400" dirty="0">
                            <a:effectLst/>
                            <a:latin typeface="Times New Roman"/>
                            <a:ea typeface="Times New Roman"/>
                          </a:endParaRPr>
                        </a:p>
                      </a:txBody>
                      <a:tcPr marL="33377" marR="33377" marT="0" marB="0"/>
                    </a:tc>
                  </a:tr>
                  <a:tr h="1727200">
                    <a:tc>
                      <a:txBody>
                        <a:bodyPr/>
                        <a:lstStyle/>
                        <a:p>
                          <a:pPr algn="ctr" eaLnBrk="1" fontAlgn="auto" hangingPunct="1">
                            <a:lnSpc>
                              <a:spcPts val="1600"/>
                            </a:lnSpc>
                            <a:spcBef>
                              <a:spcPts val="1200"/>
                            </a:spcBef>
                            <a:spcAft>
                              <a:spcPts val="0"/>
                            </a:spcAft>
                          </a:pPr>
                          <a:r>
                            <a:rPr lang="en-GB" sz="1400">
                              <a:effectLst/>
                            </a:rPr>
                            <a:t>&lt;20</a:t>
                          </a:r>
                          <a:endParaRPr lang="sr-Latn-ME" sz="1400">
                            <a:effectLst/>
                            <a:latin typeface="Times New Roman"/>
                            <a:ea typeface="Times New Roman"/>
                          </a:endParaRPr>
                        </a:p>
                      </a:txBody>
                      <a:tcPr marL="33377" marR="33377" marT="0" marB="0"/>
                    </a:tc>
                    <a:tc>
                      <a:txBody>
                        <a:bodyPr/>
                        <a:lstStyle/>
                        <a:p>
                          <a:pPr algn="ctr" eaLnBrk="1" fontAlgn="auto" hangingPunct="1">
                            <a:lnSpc>
                              <a:spcPts val="1600"/>
                            </a:lnSpc>
                            <a:spcBef>
                              <a:spcPts val="1200"/>
                            </a:spcBef>
                            <a:spcAft>
                              <a:spcPts val="0"/>
                            </a:spcAft>
                          </a:pPr>
                          <a:r>
                            <a:rPr lang="en-GB" sz="1400">
                              <a:effectLst/>
                            </a:rPr>
                            <a:t>&lt;20</a:t>
                          </a:r>
                          <a:endParaRPr lang="sr-Latn-ME" sz="140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a:effectLst/>
                            </a:rPr>
                            <a:t>Ne </a:t>
                          </a:r>
                          <a:r>
                            <a:rPr lang="en-GB" sz="1400" dirty="0" err="1">
                              <a:effectLst/>
                            </a:rPr>
                            <a:t>preporučuje</a:t>
                          </a:r>
                          <a:r>
                            <a:rPr lang="en-GB" sz="1400" dirty="0">
                              <a:effectLst/>
                            </a:rPr>
                            <a:t> se </a:t>
                          </a:r>
                          <a:r>
                            <a:rPr lang="en-GB" sz="1400" dirty="0" err="1">
                              <a:effectLst/>
                            </a:rPr>
                            <a:t>gradnja</a:t>
                          </a:r>
                          <a:r>
                            <a:rPr lang="en-GB" sz="1400" dirty="0">
                              <a:effectLst/>
                            </a:rPr>
                            <a:t> </a:t>
                          </a:r>
                          <a:r>
                            <a:rPr lang="en-GB" sz="1400" dirty="0" err="1">
                              <a:effectLst/>
                            </a:rPr>
                            <a:t>sem</a:t>
                          </a:r>
                          <a:r>
                            <a:rPr lang="en-GB" sz="1400" dirty="0">
                              <a:effectLst/>
                            </a:rPr>
                            <a:t> </a:t>
                          </a:r>
                          <a:r>
                            <a:rPr lang="en-GB" sz="1400" dirty="0" err="1">
                              <a:effectLst/>
                            </a:rPr>
                            <a:t>ako</a:t>
                          </a:r>
                          <a:r>
                            <a:rPr lang="en-GB" sz="1400" dirty="0">
                              <a:effectLst/>
                            </a:rPr>
                            <a:t> se </a:t>
                          </a:r>
                          <a:r>
                            <a:rPr lang="en-GB" sz="1400" dirty="0" err="1">
                              <a:effectLst/>
                            </a:rPr>
                            <a:t>koncentracija</a:t>
                          </a:r>
                          <a:r>
                            <a:rPr lang="en-GB" sz="1400" dirty="0">
                              <a:effectLst/>
                            </a:rPr>
                            <a:t> </a:t>
                          </a:r>
                          <a:r>
                            <a:rPr lang="en-GB" sz="1400" dirty="0" err="1">
                              <a:effectLst/>
                            </a:rPr>
                            <a:t>gasova</a:t>
                          </a:r>
                          <a:r>
                            <a:rPr lang="en-GB" sz="1400" dirty="0">
                              <a:effectLst/>
                            </a:rPr>
                            <a:t> ne </a:t>
                          </a:r>
                          <a:r>
                            <a:rPr lang="en-GB" sz="1400" dirty="0" err="1">
                              <a:effectLst/>
                            </a:rPr>
                            <a:t>smanji</a:t>
                          </a:r>
                          <a:r>
                            <a:rPr lang="en-GB" sz="1400" dirty="0">
                              <a:effectLst/>
                            </a:rPr>
                            <a:t> </a:t>
                          </a:r>
                          <a:r>
                            <a:rPr lang="en-GB" sz="1400" dirty="0" err="1">
                              <a:effectLst/>
                            </a:rPr>
                            <a:t>i</a:t>
                          </a:r>
                          <a:r>
                            <a:rPr lang="en-GB" sz="1400" dirty="0">
                              <a:effectLst/>
                            </a:rPr>
                            <a:t> </a:t>
                          </a:r>
                          <a:r>
                            <a:rPr lang="en-GB" sz="1400" dirty="0" err="1">
                              <a:effectLst/>
                            </a:rPr>
                            <a:t>primjene</a:t>
                          </a:r>
                          <a:r>
                            <a:rPr lang="en-GB" sz="1400" dirty="0">
                              <a:effectLst/>
                            </a:rPr>
                            <a:t> </a:t>
                          </a:r>
                          <a:r>
                            <a:rPr lang="en-GB" sz="1400" dirty="0" err="1">
                              <a:effectLst/>
                            </a:rPr>
                            <a:t>preventivne</a:t>
                          </a:r>
                          <a:r>
                            <a:rPr lang="en-GB" sz="1400" dirty="0">
                              <a:effectLst/>
                            </a:rPr>
                            <a:t> </a:t>
                          </a:r>
                          <a:r>
                            <a:rPr lang="en-GB" sz="1400" dirty="0" err="1">
                              <a:effectLst/>
                            </a:rPr>
                            <a:t>i</a:t>
                          </a:r>
                          <a:r>
                            <a:rPr lang="en-GB" sz="1400" dirty="0">
                              <a:effectLst/>
                            </a:rPr>
                            <a:t> </a:t>
                          </a:r>
                          <a:r>
                            <a:rPr lang="en-GB" sz="1400" dirty="0" err="1">
                              <a:effectLst/>
                            </a:rPr>
                            <a:t>zaštitne</a:t>
                          </a:r>
                          <a:r>
                            <a:rPr lang="en-GB" sz="1400" dirty="0">
                              <a:effectLst/>
                            </a:rPr>
                            <a:t> </a:t>
                          </a:r>
                          <a:r>
                            <a:rPr lang="en-GB" sz="1400" dirty="0" err="1">
                              <a:effectLst/>
                            </a:rPr>
                            <a:t>mjere</a:t>
                          </a:r>
                          <a:r>
                            <a:rPr lang="en-GB" sz="1400" dirty="0">
                              <a:effectLst/>
                            </a:rPr>
                            <a:t> </a:t>
                          </a:r>
                          <a:r>
                            <a:rPr lang="en-GB" sz="1400" dirty="0" err="1">
                              <a:effectLst/>
                            </a:rPr>
                            <a:t>koji</a:t>
                          </a:r>
                          <a:r>
                            <a:rPr lang="en-GB" sz="1400" dirty="0">
                              <a:effectLst/>
                            </a:rPr>
                            <a:t> </a:t>
                          </a:r>
                          <a:r>
                            <a:rPr lang="en-GB" sz="1400" dirty="0" err="1">
                              <a:effectLst/>
                            </a:rPr>
                            <a:t>su</a:t>
                          </a:r>
                          <a:r>
                            <a:rPr lang="en-GB" sz="1400" dirty="0">
                              <a:effectLst/>
                            </a:rPr>
                            <a:t> </a:t>
                          </a:r>
                          <a:r>
                            <a:rPr lang="en-GB" sz="1400" dirty="0" err="1">
                              <a:effectLst/>
                            </a:rPr>
                            <a:t>prethodno</a:t>
                          </a:r>
                          <a:r>
                            <a:rPr lang="en-GB" sz="1400" dirty="0">
                              <a:effectLst/>
                            </a:rPr>
                            <a:t> </a:t>
                          </a:r>
                          <a:r>
                            <a:rPr lang="en-GB" sz="1400" dirty="0" err="1">
                              <a:effectLst/>
                            </a:rPr>
                            <a:t>opisani</a:t>
                          </a:r>
                          <a:r>
                            <a:rPr lang="en-GB" sz="1400" dirty="0">
                              <a:effectLst/>
                            </a:rPr>
                            <a:t>.</a:t>
                          </a:r>
                          <a:endParaRPr lang="sr-Latn-ME" sz="1400" dirty="0">
                            <a:effectLst/>
                            <a:latin typeface="Times New Roman"/>
                            <a:ea typeface="Times New Roman"/>
                          </a:endParaRPr>
                        </a:p>
                      </a:txBody>
                      <a:tcPr marL="33377" marR="33377" marT="0" marB="0"/>
                    </a:tc>
                    <a:tc>
                      <a:txBody>
                        <a:bodyPr/>
                        <a:lstStyle/>
                        <a:p>
                          <a:pPr algn="just" eaLnBrk="1" fontAlgn="auto" hangingPunct="1">
                            <a:lnSpc>
                              <a:spcPts val="1600"/>
                            </a:lnSpc>
                            <a:spcBef>
                              <a:spcPts val="1200"/>
                            </a:spcBef>
                            <a:spcAft>
                              <a:spcPts val="0"/>
                            </a:spcAft>
                          </a:pPr>
                          <a:r>
                            <a:rPr lang="en-GB" sz="1400" dirty="0" err="1" smtClean="0">
                              <a:effectLst/>
                            </a:rPr>
                            <a:t>Svi</a:t>
                          </a:r>
                          <a:r>
                            <a:rPr lang="en-GB" sz="1400" dirty="0" smtClean="0">
                              <a:effectLst/>
                            </a:rPr>
                            <a:t> </a:t>
                          </a:r>
                          <a:r>
                            <a:rPr lang="en-GB" sz="1400" dirty="0" err="1" smtClean="0">
                              <a:effectLst/>
                            </a:rPr>
                            <a:t>otvori</a:t>
                          </a:r>
                          <a:r>
                            <a:rPr lang="en-GB" sz="1400" dirty="0" smtClean="0">
                              <a:effectLst/>
                            </a:rPr>
                            <a:t> </a:t>
                          </a:r>
                          <a:r>
                            <a:rPr lang="en-GB" sz="1400" dirty="0" err="1" smtClean="0">
                              <a:effectLst/>
                            </a:rPr>
                            <a:t>za</a:t>
                          </a:r>
                          <a:r>
                            <a:rPr lang="en-GB" sz="1400" dirty="0" smtClean="0">
                              <a:effectLst/>
                            </a:rPr>
                            <a:t> </a:t>
                          </a:r>
                          <a:r>
                            <a:rPr lang="en-GB" sz="1400" dirty="0" err="1" smtClean="0">
                              <a:effectLst/>
                            </a:rPr>
                            <a:t>cijevi</a:t>
                          </a:r>
                          <a:r>
                            <a:rPr lang="en-GB" sz="1400" dirty="0" smtClean="0">
                              <a:effectLst/>
                            </a:rPr>
                            <a:t> u </a:t>
                          </a:r>
                          <a:r>
                            <a:rPr lang="en-GB" sz="1400" dirty="0" err="1" smtClean="0">
                              <a:effectLst/>
                            </a:rPr>
                            <a:t>konstruckijama</a:t>
                          </a:r>
                          <a:r>
                            <a:rPr lang="en-GB" sz="1400" dirty="0" smtClean="0">
                              <a:effectLst/>
                            </a:rPr>
                            <a:t> </a:t>
                          </a:r>
                          <a:r>
                            <a:rPr lang="en-GB" sz="1400" dirty="0" err="1" smtClean="0">
                              <a:effectLst/>
                            </a:rPr>
                            <a:t>hermetički</a:t>
                          </a:r>
                          <a:r>
                            <a:rPr lang="en-GB" sz="1400" dirty="0" smtClean="0">
                              <a:effectLst/>
                            </a:rPr>
                            <a:t> </a:t>
                          </a:r>
                          <a:r>
                            <a:rPr lang="en-GB" sz="1400" dirty="0" err="1" smtClean="0">
                              <a:effectLst/>
                            </a:rPr>
                            <a:t>zatvoreni</a:t>
                          </a:r>
                          <a:r>
                            <a:rPr lang="en-GB" sz="1400" dirty="0" smtClean="0">
                              <a:effectLst/>
                            </a:rPr>
                            <a:t>. </a:t>
                          </a:r>
                          <a:r>
                            <a:rPr lang="en-GB" sz="1400" dirty="0" err="1" smtClean="0">
                              <a:effectLst/>
                            </a:rPr>
                            <a:t>Veći</a:t>
                          </a:r>
                          <a:r>
                            <a:rPr lang="en-GB" sz="1400" dirty="0" smtClean="0">
                              <a:effectLst/>
                            </a:rPr>
                            <a:t> </a:t>
                          </a:r>
                          <a:r>
                            <a:rPr lang="en-GB" sz="1400" dirty="0" err="1" smtClean="0">
                              <a:effectLst/>
                            </a:rPr>
                            <a:t>zaštitni</a:t>
                          </a:r>
                          <a:r>
                            <a:rPr lang="en-GB" sz="1400" dirty="0" smtClean="0">
                              <a:effectLst/>
                            </a:rPr>
                            <a:t> </a:t>
                          </a:r>
                          <a:r>
                            <a:rPr lang="en-GB" sz="1400" dirty="0" err="1" smtClean="0">
                              <a:effectLst/>
                            </a:rPr>
                            <a:t>sloj</a:t>
                          </a:r>
                          <a:r>
                            <a:rPr lang="en-GB" sz="1400" dirty="0" smtClean="0">
                              <a:effectLst/>
                            </a:rPr>
                            <a:t> </a:t>
                          </a:r>
                          <a:r>
                            <a:rPr lang="en-GB" sz="1400" dirty="0" err="1" smtClean="0">
                              <a:effectLst/>
                            </a:rPr>
                            <a:t>betona</a:t>
                          </a:r>
                          <a:r>
                            <a:rPr lang="en-GB" sz="1400" dirty="0" smtClean="0">
                              <a:effectLst/>
                            </a:rPr>
                            <a:t> </a:t>
                          </a:r>
                          <a:r>
                            <a:rPr lang="en-GB" sz="1400" dirty="0" err="1" smtClean="0">
                              <a:effectLst/>
                            </a:rPr>
                            <a:t>na</a:t>
                          </a:r>
                          <a:r>
                            <a:rPr lang="en-GB" sz="1400" dirty="0" smtClean="0">
                              <a:effectLst/>
                            </a:rPr>
                            <a:t> </a:t>
                          </a:r>
                          <a:r>
                            <a:rPr lang="en-GB" sz="1400" dirty="0" err="1" smtClean="0">
                              <a:effectLst/>
                            </a:rPr>
                            <a:t>nosećim</a:t>
                          </a:r>
                          <a:r>
                            <a:rPr lang="en-GB" sz="1400" dirty="0" smtClean="0">
                              <a:effectLst/>
                            </a:rPr>
                            <a:t> </a:t>
                          </a:r>
                          <a:r>
                            <a:rPr lang="en-GB" sz="1400" dirty="0" err="1" smtClean="0">
                              <a:effectLst/>
                            </a:rPr>
                            <a:t>elementima</a:t>
                          </a:r>
                          <a:r>
                            <a:rPr lang="en-GB" sz="1400" dirty="0" smtClean="0">
                              <a:effectLst/>
                            </a:rPr>
                            <a:t>.  </a:t>
                          </a:r>
                          <a:r>
                            <a:rPr lang="en-GB" sz="1400" dirty="0" err="1" smtClean="0">
                              <a:effectLst/>
                            </a:rPr>
                            <a:t>Aktivna</a:t>
                          </a:r>
                          <a:r>
                            <a:rPr lang="en-GB" sz="1400" dirty="0" smtClean="0">
                              <a:effectLst/>
                            </a:rPr>
                            <a:t> </a:t>
                          </a:r>
                          <a:r>
                            <a:rPr lang="en-GB" sz="1400" dirty="0" err="1" smtClean="0">
                              <a:effectLst/>
                            </a:rPr>
                            <a:t>i</a:t>
                          </a:r>
                          <a:r>
                            <a:rPr lang="en-GB" sz="1400" dirty="0" smtClean="0">
                              <a:effectLst/>
                            </a:rPr>
                            <a:t> </a:t>
                          </a:r>
                          <a:r>
                            <a:rPr lang="en-GB" sz="1400" dirty="0" err="1" smtClean="0">
                              <a:effectLst/>
                            </a:rPr>
                            <a:t>nadgledana</a:t>
                          </a:r>
                          <a:r>
                            <a:rPr lang="sr-Latn-ME" sz="1400" dirty="0" smtClean="0">
                              <a:effectLst/>
                            </a:rPr>
                            <a:t>.</a:t>
                          </a:r>
                        </a:p>
                        <a:p>
                          <a:pPr algn="just" eaLnBrk="1" fontAlgn="auto" hangingPunct="1">
                            <a:lnSpc>
                              <a:spcPts val="1600"/>
                            </a:lnSpc>
                            <a:spcBef>
                              <a:spcPts val="1200"/>
                            </a:spcBef>
                            <a:spcAft>
                              <a:spcPts val="0"/>
                            </a:spcAft>
                          </a:pPr>
                          <a:r>
                            <a:rPr lang="en-GB" sz="1400" dirty="0" err="1" smtClean="0">
                              <a:effectLst/>
                            </a:rPr>
                            <a:t>Ventilacija</a:t>
                          </a:r>
                          <a:r>
                            <a:rPr lang="en-GB" sz="1400" dirty="0" smtClean="0">
                              <a:effectLst/>
                            </a:rPr>
                            <a:t> </a:t>
                          </a:r>
                          <a:r>
                            <a:rPr lang="en-GB" sz="1400" dirty="0" err="1" smtClean="0">
                              <a:effectLst/>
                            </a:rPr>
                            <a:t>podzemnih</a:t>
                          </a:r>
                          <a:r>
                            <a:rPr lang="en-GB" sz="1400" dirty="0" smtClean="0">
                              <a:effectLst/>
                            </a:rPr>
                            <a:t> </a:t>
                          </a:r>
                          <a:r>
                            <a:rPr lang="en-GB" sz="1400" dirty="0" err="1" smtClean="0">
                              <a:effectLst/>
                            </a:rPr>
                            <a:t>prostorija</a:t>
                          </a:r>
                          <a:r>
                            <a:rPr lang="en-GB" sz="1400" dirty="0" smtClean="0">
                              <a:effectLst/>
                            </a:rPr>
                            <a:t> </a:t>
                          </a:r>
                          <a:r>
                            <a:rPr lang="en-GB" sz="1400" dirty="0" err="1" smtClean="0">
                              <a:effectLst/>
                            </a:rPr>
                            <a:t>i</a:t>
                          </a:r>
                          <a:r>
                            <a:rPr lang="en-GB" sz="1400" dirty="0" smtClean="0">
                              <a:effectLst/>
                            </a:rPr>
                            <a:t> </a:t>
                          </a:r>
                          <a:r>
                            <a:rPr lang="en-GB" sz="1400" dirty="0" err="1" smtClean="0">
                              <a:effectLst/>
                            </a:rPr>
                            <a:t>upotreba</a:t>
                          </a:r>
                          <a:r>
                            <a:rPr lang="en-GB" sz="1400" dirty="0" smtClean="0">
                              <a:effectLst/>
                            </a:rPr>
                            <a:t> </a:t>
                          </a:r>
                          <a:r>
                            <a:rPr lang="en-GB" sz="1400" dirty="0" err="1" smtClean="0">
                              <a:effectLst/>
                            </a:rPr>
                            <a:t>otpornih</a:t>
                          </a:r>
                          <a:r>
                            <a:rPr lang="en-GB" sz="1400" dirty="0" smtClean="0">
                              <a:effectLst/>
                            </a:rPr>
                            <a:t> membrane. </a:t>
                          </a:r>
                          <a:endParaRPr lang="sr-Latn-ME" sz="1400" dirty="0" smtClean="0">
                            <a:effectLst/>
                          </a:endParaRPr>
                        </a:p>
                        <a:p>
                          <a:pPr algn="just" eaLnBrk="1" fontAlgn="auto" hangingPunct="1">
                            <a:lnSpc>
                              <a:spcPts val="1600"/>
                            </a:lnSpc>
                            <a:spcBef>
                              <a:spcPts val="1200"/>
                            </a:spcBef>
                            <a:spcAft>
                              <a:spcPts val="0"/>
                            </a:spcAft>
                          </a:pPr>
                          <a:r>
                            <a:rPr lang="en-GB" sz="1400" dirty="0" err="1" smtClean="0">
                              <a:effectLst/>
                            </a:rPr>
                            <a:t>Obavezna</a:t>
                          </a:r>
                          <a:r>
                            <a:rPr lang="en-GB" sz="1400" dirty="0" smtClean="0">
                              <a:effectLst/>
                            </a:rPr>
                            <a:t> </a:t>
                          </a:r>
                          <a:r>
                            <a:rPr lang="en-GB" sz="1400" dirty="0" err="1" smtClean="0">
                              <a:effectLst/>
                            </a:rPr>
                            <a:t>upotreba</a:t>
                          </a:r>
                          <a:r>
                            <a:rPr lang="en-GB" sz="1400" dirty="0" smtClean="0">
                              <a:effectLst/>
                            </a:rPr>
                            <a:t> </a:t>
                          </a:r>
                          <a:r>
                            <a:rPr lang="en-GB" sz="1400" dirty="0" err="1" smtClean="0">
                              <a:effectLst/>
                            </a:rPr>
                            <a:t>upotreba</a:t>
                          </a:r>
                          <a:r>
                            <a:rPr lang="en-GB" sz="1400" dirty="0" smtClean="0">
                              <a:effectLst/>
                            </a:rPr>
                            <a:t> </a:t>
                          </a:r>
                          <a:r>
                            <a:rPr lang="en-GB" sz="1400" dirty="0" err="1" smtClean="0">
                              <a:effectLst/>
                            </a:rPr>
                            <a:t>ventilacionih</a:t>
                          </a:r>
                          <a:r>
                            <a:rPr lang="en-GB" sz="1400" dirty="0" smtClean="0">
                              <a:effectLst/>
                            </a:rPr>
                            <a:t> </a:t>
                          </a:r>
                          <a:r>
                            <a:rPr lang="en-GB" sz="1400" dirty="0" err="1" smtClean="0">
                              <a:effectLst/>
                            </a:rPr>
                            <a:t>bunara</a:t>
                          </a:r>
                          <a:r>
                            <a:rPr lang="en-GB" sz="1400" dirty="0" smtClean="0">
                              <a:effectLst/>
                            </a:rPr>
                            <a:t>. (</a:t>
                          </a:r>
                          <a:r>
                            <a:rPr lang="en-GB" sz="1400" dirty="0" err="1" smtClean="0">
                              <a:effectLst/>
                            </a:rPr>
                            <a:t>engl.</a:t>
                          </a:r>
                          <a:r>
                            <a:rPr lang="en-GB" sz="1400" dirty="0" smtClean="0">
                              <a:effectLst/>
                            </a:rPr>
                            <a:t> venting wells)</a:t>
                          </a:r>
                          <a:endParaRPr lang="sr-Latn-ME" sz="1400" dirty="0">
                            <a:effectLst/>
                            <a:latin typeface="Times New Roman"/>
                            <a:ea typeface="Times New Roman"/>
                          </a:endParaRPr>
                        </a:p>
                      </a:txBody>
                      <a:tcPr marL="33377" marR="33377" marT="0" marB="0"/>
                    </a:tc>
                  </a:tr>
                </a:tbl>
              </a:graphicData>
            </a:graphic>
          </p:graphicFrame>
        </mc:Fallback>
      </mc:AlternateContent>
    </p:spTree>
    <p:extLst>
      <p:ext uri="{BB962C8B-B14F-4D97-AF65-F5344CB8AC3E}">
        <p14:creationId xmlns:p14="http://schemas.microsoft.com/office/powerpoint/2010/main" val="1981293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descr="title">
            <a:extLst>
              <a:ext uri="{FF2B5EF4-FFF2-40B4-BE49-F238E27FC236}">
                <a16:creationId xmlns:a16="http://schemas.microsoft.com/office/drawing/2014/main" xmlns="" id="{AC93C0E1-1796-41B4-AF64-2A823C4C83E8}"/>
              </a:ext>
            </a:extLst>
          </p:cNvPr>
          <p:cNvSpPr>
            <a:spLocks noGrp="1"/>
          </p:cNvSpPr>
          <p:nvPr>
            <p:ph type="title"/>
          </p:nvPr>
        </p:nvSpPr>
        <p:spPr>
          <a:xfrm>
            <a:off x="0" y="-91440"/>
            <a:ext cx="10749367" cy="1208868"/>
          </a:xfrm>
        </p:spPr>
        <p:txBody>
          <a:bodyPr/>
          <a:lstStyle/>
          <a:p>
            <a:r>
              <a:rPr lang="sr-Latn-ME" dirty="0" smtClean="0"/>
              <a:t>Literatura</a:t>
            </a:r>
            <a:endParaRPr lang="en-US" dirty="0"/>
          </a:p>
        </p:txBody>
      </p:sp>
      <p:sp>
        <p:nvSpPr>
          <p:cNvPr id="6" name="Rectangle 5"/>
          <p:cNvSpPr/>
          <p:nvPr/>
        </p:nvSpPr>
        <p:spPr>
          <a:xfrm>
            <a:off x="243840" y="1514455"/>
            <a:ext cx="11948160" cy="2631490"/>
          </a:xfrm>
          <a:prstGeom prst="rect">
            <a:avLst/>
          </a:prstGeom>
        </p:spPr>
        <p:txBody>
          <a:bodyPr wrap="square">
            <a:spAutoFit/>
          </a:bodyPr>
          <a:lstStyle/>
          <a:p>
            <a:pPr marL="342900" indent="-342900">
              <a:buFont typeface="+mj-lt"/>
              <a:buAutoNum type="arabicPeriod"/>
            </a:pPr>
            <a:endParaRPr lang="sr-Latn-ME" sz="1500" dirty="0" smtClean="0">
              <a:latin typeface="Candara" panose="020E0502030303020204" pitchFamily="34" charset="0"/>
            </a:endParaRPr>
          </a:p>
          <a:p>
            <a:pPr marL="342900" indent="-342900">
              <a:buFont typeface="+mj-lt"/>
              <a:buAutoNum type="arabicPeriod"/>
            </a:pPr>
            <a:r>
              <a:rPr lang="en-US" sz="1500" dirty="0" err="1">
                <a:latin typeface="Candara" panose="020E0502030303020204" pitchFamily="34" charset="0"/>
              </a:rPr>
              <a:t>Bouazza</a:t>
            </a:r>
            <a:r>
              <a:rPr lang="en-US" sz="1500" dirty="0">
                <a:latin typeface="Candara" panose="020E0502030303020204" pitchFamily="34" charset="0"/>
              </a:rPr>
              <a:t>, A. and E. </a:t>
            </a:r>
            <a:r>
              <a:rPr lang="en-US" sz="1500" dirty="0" err="1">
                <a:latin typeface="Candara" panose="020E0502030303020204" pitchFamily="34" charset="0"/>
              </a:rPr>
              <a:t>Kavazanjian</a:t>
            </a:r>
            <a:r>
              <a:rPr lang="en-US" sz="1500" dirty="0">
                <a:latin typeface="Candara" panose="020E0502030303020204" pitchFamily="34" charset="0"/>
              </a:rPr>
              <a:t>. “Construction on former landfills.” (2001</a:t>
            </a:r>
            <a:r>
              <a:rPr lang="en-US" sz="1500" dirty="0" smtClean="0">
                <a:latin typeface="Candara" panose="020E0502030303020204" pitchFamily="34" charset="0"/>
              </a:rPr>
              <a:t>).</a:t>
            </a:r>
            <a:endParaRPr lang="sr-Latn-ME" sz="1500" dirty="0" smtClean="0">
              <a:latin typeface="Candara" panose="020E0502030303020204" pitchFamily="34" charset="0"/>
            </a:endParaRPr>
          </a:p>
          <a:p>
            <a:pPr marL="342900" indent="-342900">
              <a:buFont typeface="+mj-lt"/>
              <a:buAutoNum type="arabicPeriod"/>
            </a:pPr>
            <a:r>
              <a:rPr lang="en-US" sz="1500" dirty="0" smtClean="0">
                <a:latin typeface="Candara" panose="020E0502030303020204" pitchFamily="34" charset="0"/>
              </a:rPr>
              <a:t>Ken </a:t>
            </a:r>
            <a:r>
              <a:rPr lang="en-US" sz="1500" dirty="0">
                <a:latin typeface="Candara" panose="020E0502030303020204" pitchFamily="34" charset="0"/>
              </a:rPr>
              <a:t>Watts and Andrew Charles: Building on fill: geotechnical aspects, 2nd Edition</a:t>
            </a:r>
            <a:endParaRPr lang="sr-Latn-ME" sz="1500" dirty="0">
              <a:latin typeface="Candara" panose="020E0502030303020204" pitchFamily="34" charset="0"/>
            </a:endParaRPr>
          </a:p>
          <a:p>
            <a:pPr marL="342900" indent="-342900">
              <a:buFont typeface="+mj-lt"/>
              <a:buAutoNum type="arabicPeriod"/>
            </a:pPr>
            <a:r>
              <a:rPr lang="en-GB" sz="1500" dirty="0" smtClean="0">
                <a:latin typeface="Candara" panose="020E0502030303020204" pitchFamily="34" charset="0"/>
              </a:rPr>
              <a:t>Sowers</a:t>
            </a:r>
            <a:r>
              <a:rPr lang="en-GB" sz="1500" dirty="0">
                <a:latin typeface="Candara" panose="020E0502030303020204" pitchFamily="34" charset="0"/>
              </a:rPr>
              <a:t>, G. F. Settlement of waste disposal fills, ˝Proceeding of the international conference on soil mechanics and foundation engineering, Moscow, Vol. 2, pp. </a:t>
            </a:r>
            <a:r>
              <a:rPr lang="en-GB" sz="1500" dirty="0" smtClean="0">
                <a:latin typeface="Candara" panose="020E0502030303020204" pitchFamily="34" charset="0"/>
              </a:rPr>
              <a:t>207-210</a:t>
            </a:r>
            <a:endParaRPr lang="sr-Latn-ME" sz="1500" dirty="0" smtClean="0">
              <a:latin typeface="Candara" panose="020E0502030303020204" pitchFamily="34" charset="0"/>
            </a:endParaRPr>
          </a:p>
          <a:p>
            <a:pPr marL="342900" indent="-342900">
              <a:buFont typeface="+mj-lt"/>
              <a:buAutoNum type="arabicPeriod"/>
            </a:pPr>
            <a:r>
              <a:rPr lang="en-US" sz="1500" dirty="0" smtClean="0">
                <a:latin typeface="Candara" panose="020E0502030303020204" pitchFamily="34" charset="0"/>
              </a:rPr>
              <a:t>Sowers </a:t>
            </a:r>
            <a:r>
              <a:rPr lang="en-US" sz="1500" dirty="0">
                <a:latin typeface="Candara" panose="020E0502030303020204" pitchFamily="34" charset="0"/>
              </a:rPr>
              <a:t>G F (1968). Foundation problems in sanitary landfills. ASCE Journal of Sanitary Engineering Division, </a:t>
            </a:r>
            <a:r>
              <a:rPr lang="en-US" sz="1500" dirty="0" err="1">
                <a:latin typeface="Candara" panose="020E0502030303020204" pitchFamily="34" charset="0"/>
              </a:rPr>
              <a:t>vol</a:t>
            </a:r>
            <a:r>
              <a:rPr lang="en-US" sz="1500" dirty="0">
                <a:latin typeface="Candara" panose="020E0502030303020204" pitchFamily="34" charset="0"/>
              </a:rPr>
              <a:t> 94, no SA1, pp 103–116</a:t>
            </a:r>
            <a:r>
              <a:rPr lang="en-US" sz="1500" dirty="0" smtClean="0">
                <a:latin typeface="Candara" panose="020E0502030303020204" pitchFamily="34" charset="0"/>
              </a:rPr>
              <a:t>.</a:t>
            </a:r>
          </a:p>
          <a:p>
            <a:pPr marL="342900" indent="-342900">
              <a:buFont typeface="+mj-lt"/>
              <a:buAutoNum type="arabicPeriod"/>
            </a:pPr>
            <a:r>
              <a:rPr lang="sr-Latn-ME" sz="1500" dirty="0" smtClean="0">
                <a:latin typeface="Candara" panose="020E0502030303020204" pitchFamily="34" charset="0"/>
              </a:rPr>
              <a:t>Ćorović</a:t>
            </a:r>
            <a:r>
              <a:rPr lang="en-US" sz="1500" dirty="0" smtClean="0">
                <a:latin typeface="Candara" panose="020E0502030303020204" pitchFamily="34" charset="0"/>
              </a:rPr>
              <a:t>, A.,</a:t>
            </a:r>
            <a:r>
              <a:rPr lang="sr-Latn-ME" sz="1500" dirty="0" smtClean="0">
                <a:latin typeface="Candara" panose="020E0502030303020204" pitchFamily="34" charset="0"/>
              </a:rPr>
              <a:t> </a:t>
            </a:r>
            <a:r>
              <a:rPr lang="sr-Latn-ME" sz="1500" dirty="0">
                <a:latin typeface="Candara" panose="020E0502030303020204" pitchFamily="34" charset="0"/>
              </a:rPr>
              <a:t>Upravljanje komunalnim čvrstim otpadom </a:t>
            </a:r>
            <a:r>
              <a:rPr lang="en-US" sz="1500" dirty="0">
                <a:latin typeface="Candara" panose="020E0502030303020204" pitchFamily="34" charset="0"/>
              </a:rPr>
              <a:t>,</a:t>
            </a:r>
            <a:r>
              <a:rPr lang="sr-Latn-ME" sz="1500" dirty="0" smtClean="0">
                <a:latin typeface="Candara" panose="020E0502030303020204" pitchFamily="34" charset="0"/>
              </a:rPr>
              <a:t>Univerzitet </a:t>
            </a:r>
            <a:r>
              <a:rPr lang="sr-Latn-ME" sz="1500" dirty="0">
                <a:latin typeface="Candara" panose="020E0502030303020204" pitchFamily="34" charset="0"/>
              </a:rPr>
              <a:t>Crne Gore, Građevinski </a:t>
            </a:r>
            <a:r>
              <a:rPr lang="sr-Latn-ME" sz="1500" dirty="0" smtClean="0">
                <a:latin typeface="Candara" panose="020E0502030303020204" pitchFamily="34" charset="0"/>
              </a:rPr>
              <a:t>fakultet,</a:t>
            </a:r>
            <a:r>
              <a:rPr lang="en-US" sz="1500" dirty="0" err="1" smtClean="0">
                <a:latin typeface="Candara" panose="020E0502030303020204" pitchFamily="34" charset="0"/>
              </a:rPr>
              <a:t>Podgorica</a:t>
            </a:r>
            <a:r>
              <a:rPr lang="en-US" sz="1500" dirty="0" smtClean="0">
                <a:latin typeface="Candara" panose="020E0502030303020204" pitchFamily="34" charset="0"/>
              </a:rPr>
              <a:t>,</a:t>
            </a:r>
            <a:r>
              <a:rPr lang="sr-Latn-ME" sz="1500" dirty="0" smtClean="0">
                <a:latin typeface="Candara" panose="020E0502030303020204" pitchFamily="34" charset="0"/>
              </a:rPr>
              <a:t> </a:t>
            </a:r>
            <a:r>
              <a:rPr lang="sr-Latn-ME" sz="1500" dirty="0">
                <a:latin typeface="Candara" panose="020E0502030303020204" pitchFamily="34" charset="0"/>
              </a:rPr>
              <a:t>2008</a:t>
            </a:r>
            <a:endParaRPr lang="sr-Latn-ME" sz="1500" dirty="0" smtClean="0">
              <a:latin typeface="Candara" panose="020E0502030303020204" pitchFamily="34" charset="0"/>
            </a:endParaRPr>
          </a:p>
          <a:p>
            <a:endParaRPr lang="sr-Latn-ME" sz="1500" dirty="0">
              <a:latin typeface="Candara" panose="020E0502030303020204" pitchFamily="34" charset="0"/>
            </a:endParaRPr>
          </a:p>
          <a:p>
            <a:endParaRPr lang="sr-Latn-ME" sz="1500" dirty="0" smtClean="0">
              <a:latin typeface="Candara" panose="020E0502030303020204" pitchFamily="34" charset="0"/>
            </a:endParaRPr>
          </a:p>
          <a:p>
            <a:endParaRPr lang="sr-Latn-ME" sz="1500" dirty="0">
              <a:latin typeface="Candara" panose="020E0502030303020204" pitchFamily="34" charset="0"/>
            </a:endParaRPr>
          </a:p>
          <a:p>
            <a:endParaRPr lang="sr-Latn-ME" sz="1500" dirty="0">
              <a:latin typeface="Candara" panose="020E0502030303020204" pitchFamily="34" charset="0"/>
            </a:endParaRPr>
          </a:p>
        </p:txBody>
      </p:sp>
    </p:spTree>
    <p:extLst>
      <p:ext uri="{BB962C8B-B14F-4D97-AF65-F5344CB8AC3E}">
        <p14:creationId xmlns:p14="http://schemas.microsoft.com/office/powerpoint/2010/main" val="30225572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txBox="1">
            <a:spLocks/>
          </p:cNvSpPr>
          <p:nvPr/>
        </p:nvSpPr>
        <p:spPr>
          <a:xfrm>
            <a:off x="7505700" y="152400"/>
            <a:ext cx="4686300" cy="6229350"/>
          </a:xfrm>
          <a:prstGeom prst="rect">
            <a:avLst/>
          </a:prstGeom>
          <a:solidFill>
            <a:srgbClr val="00B05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00000"/>
              </a:lnSpc>
              <a:buFont typeface="Arial" panose="020B0604020202020204" pitchFamily="34" charset="0"/>
              <a:buChar char="•"/>
            </a:pPr>
            <a:r>
              <a:rPr lang="en-US" sz="1500" dirty="0" err="1" smtClean="0">
                <a:solidFill>
                  <a:schemeClr val="bg1"/>
                </a:solidFill>
              </a:rPr>
              <a:t>Odlagališta</a:t>
            </a:r>
            <a:r>
              <a:rPr lang="en-US" sz="1500" dirty="0" smtClean="0">
                <a:solidFill>
                  <a:schemeClr val="bg1"/>
                </a:solidFill>
              </a:rPr>
              <a:t> </a:t>
            </a:r>
            <a:r>
              <a:rPr lang="en-US" sz="1500" dirty="0" err="1">
                <a:solidFill>
                  <a:schemeClr val="bg1"/>
                </a:solidFill>
              </a:rPr>
              <a:t>jalovine</a:t>
            </a:r>
            <a:r>
              <a:rPr lang="en-US" sz="1500" dirty="0">
                <a:solidFill>
                  <a:schemeClr val="bg1"/>
                </a:solidFill>
              </a:rPr>
              <a:t> (</a:t>
            </a:r>
            <a:r>
              <a:rPr lang="en-US" sz="1500" dirty="0" err="1">
                <a:solidFill>
                  <a:schemeClr val="bg1"/>
                </a:solidFill>
              </a:rPr>
              <a:t>engl.</a:t>
            </a:r>
            <a:r>
              <a:rPr lang="en-US" sz="1500" dirty="0">
                <a:solidFill>
                  <a:schemeClr val="bg1"/>
                </a:solidFill>
              </a:rPr>
              <a:t> </a:t>
            </a:r>
            <a:r>
              <a:rPr lang="en-US" sz="1500" i="1" dirty="0">
                <a:solidFill>
                  <a:schemeClr val="bg1"/>
                </a:solidFill>
              </a:rPr>
              <a:t>Tailings</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građevine</a:t>
            </a:r>
            <a:r>
              <a:rPr lang="en-US" sz="1500" dirty="0">
                <a:solidFill>
                  <a:schemeClr val="bg1"/>
                </a:solidFill>
              </a:rPr>
              <a:t> </a:t>
            </a:r>
            <a:r>
              <a:rPr lang="en-US" sz="1500" dirty="0" err="1">
                <a:solidFill>
                  <a:schemeClr val="bg1"/>
                </a:solidFill>
              </a:rPr>
              <a:t>koje</a:t>
            </a:r>
            <a:r>
              <a:rPr lang="en-US" sz="1500" dirty="0">
                <a:solidFill>
                  <a:schemeClr val="bg1"/>
                </a:solidFill>
              </a:rPr>
              <a:t> </a:t>
            </a:r>
            <a:r>
              <a:rPr lang="en-US" sz="1500" dirty="0" err="1">
                <a:solidFill>
                  <a:schemeClr val="bg1"/>
                </a:solidFill>
              </a:rPr>
              <a:t>služe</a:t>
            </a:r>
            <a:r>
              <a:rPr lang="en-US" sz="1500" dirty="0">
                <a:solidFill>
                  <a:schemeClr val="bg1"/>
                </a:solidFill>
              </a:rPr>
              <a:t> </a:t>
            </a:r>
            <a:r>
              <a:rPr lang="en-US" sz="1500" dirty="0" err="1">
                <a:solidFill>
                  <a:schemeClr val="bg1"/>
                </a:solidFill>
              </a:rPr>
              <a:t>odlaganju</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zbrinjavanju</a:t>
            </a:r>
            <a:r>
              <a:rPr lang="en-US" sz="1500" dirty="0">
                <a:solidFill>
                  <a:schemeClr val="bg1"/>
                </a:solidFill>
              </a:rPr>
              <a:t> </a:t>
            </a:r>
            <a:r>
              <a:rPr lang="en-US" sz="1500" dirty="0" err="1">
                <a:solidFill>
                  <a:schemeClr val="bg1"/>
                </a:solidFill>
              </a:rPr>
              <a:t>jalovine</a:t>
            </a:r>
            <a:r>
              <a:rPr lang="en-US" sz="1500" dirty="0">
                <a:solidFill>
                  <a:schemeClr val="bg1"/>
                </a:solidFill>
              </a:rPr>
              <a:t> </a:t>
            </a:r>
            <a:r>
              <a:rPr lang="en-US" sz="1500" dirty="0" err="1">
                <a:solidFill>
                  <a:schemeClr val="bg1"/>
                </a:solidFill>
              </a:rPr>
              <a:t>koja</a:t>
            </a:r>
            <a:r>
              <a:rPr lang="en-US" sz="1500" dirty="0">
                <a:solidFill>
                  <a:schemeClr val="bg1"/>
                </a:solidFill>
              </a:rPr>
              <a:t> </a:t>
            </a:r>
            <a:r>
              <a:rPr lang="en-US" sz="1500" dirty="0" err="1">
                <a:solidFill>
                  <a:schemeClr val="bg1"/>
                </a:solidFill>
              </a:rPr>
              <a:t>nastaje</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nusprodukt</a:t>
            </a:r>
            <a:r>
              <a:rPr lang="en-US" sz="1500" dirty="0">
                <a:solidFill>
                  <a:schemeClr val="bg1"/>
                </a:solidFill>
              </a:rPr>
              <a:t> </a:t>
            </a:r>
            <a:r>
              <a:rPr lang="en-US" sz="1500" dirty="0" err="1">
                <a:solidFill>
                  <a:schemeClr val="bg1"/>
                </a:solidFill>
              </a:rPr>
              <a:t>procesa</a:t>
            </a:r>
            <a:r>
              <a:rPr lang="en-US" sz="1500" dirty="0">
                <a:solidFill>
                  <a:schemeClr val="bg1"/>
                </a:solidFill>
              </a:rPr>
              <a:t> </a:t>
            </a:r>
            <a:r>
              <a:rPr lang="en-US" sz="1500" dirty="0" err="1">
                <a:solidFill>
                  <a:schemeClr val="bg1"/>
                </a:solidFill>
              </a:rPr>
              <a:t>pročišćavanja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prerade</a:t>
            </a:r>
            <a:r>
              <a:rPr lang="en-US" sz="1500" dirty="0">
                <a:solidFill>
                  <a:schemeClr val="bg1"/>
                </a:solidFill>
              </a:rPr>
              <a:t> rude </a:t>
            </a:r>
            <a:r>
              <a:rPr lang="en-US" sz="1500" dirty="0" err="1">
                <a:solidFill>
                  <a:schemeClr val="bg1"/>
                </a:solidFill>
              </a:rPr>
              <a:t>ili</a:t>
            </a:r>
            <a:r>
              <a:rPr lang="en-US" sz="1500" dirty="0">
                <a:solidFill>
                  <a:schemeClr val="bg1"/>
                </a:solidFill>
              </a:rPr>
              <a:t> </a:t>
            </a:r>
            <a:r>
              <a:rPr lang="en-US" sz="1500" dirty="0" err="1">
                <a:solidFill>
                  <a:schemeClr val="bg1"/>
                </a:solidFill>
              </a:rPr>
              <a:t>drugih</a:t>
            </a:r>
            <a:r>
              <a:rPr lang="en-US" sz="1500" dirty="0">
                <a:solidFill>
                  <a:schemeClr val="bg1"/>
                </a:solidFill>
              </a:rPr>
              <a:t> </a:t>
            </a:r>
            <a:r>
              <a:rPr lang="en-US" sz="1500" dirty="0" err="1">
                <a:solidFill>
                  <a:schemeClr val="bg1"/>
                </a:solidFill>
              </a:rPr>
              <a:t>baznih</a:t>
            </a:r>
            <a:r>
              <a:rPr lang="en-US" sz="1500" dirty="0">
                <a:solidFill>
                  <a:schemeClr val="bg1"/>
                </a:solidFill>
              </a:rPr>
              <a:t> </a:t>
            </a:r>
            <a:r>
              <a:rPr lang="en-US" sz="1500" dirty="0" err="1">
                <a:solidFill>
                  <a:schemeClr val="bg1"/>
                </a:solidFill>
              </a:rPr>
              <a:t>materijala</a:t>
            </a:r>
            <a:r>
              <a:rPr lang="en-US" sz="1500" dirty="0">
                <a:solidFill>
                  <a:schemeClr val="bg1"/>
                </a:solidFill>
              </a:rPr>
              <a:t> u </a:t>
            </a:r>
            <a:r>
              <a:rPr lang="en-US" sz="1500" dirty="0" err="1">
                <a:solidFill>
                  <a:schemeClr val="bg1"/>
                </a:solidFill>
              </a:rPr>
              <a:t>rudarskim</a:t>
            </a:r>
            <a:r>
              <a:rPr lang="en-US" sz="1500" dirty="0">
                <a:solidFill>
                  <a:schemeClr val="bg1"/>
                </a:solidFill>
              </a:rPr>
              <a:t> </a:t>
            </a:r>
            <a:r>
              <a:rPr lang="en-US" sz="1500" dirty="0" err="1">
                <a:solidFill>
                  <a:schemeClr val="bg1"/>
                </a:solidFill>
              </a:rPr>
              <a:t>i</a:t>
            </a:r>
            <a:r>
              <a:rPr lang="en-US" sz="1500" dirty="0">
                <a:solidFill>
                  <a:schemeClr val="bg1"/>
                </a:solidFill>
              </a:rPr>
              <a:t>/</a:t>
            </a:r>
            <a:r>
              <a:rPr lang="en-US" sz="1500" dirty="0" err="1">
                <a:solidFill>
                  <a:schemeClr val="bg1"/>
                </a:solidFill>
              </a:rPr>
              <a:t>ili</a:t>
            </a:r>
            <a:r>
              <a:rPr lang="en-US" sz="1500" dirty="0">
                <a:solidFill>
                  <a:schemeClr val="bg1"/>
                </a:solidFill>
              </a:rPr>
              <a:t> </a:t>
            </a:r>
            <a:r>
              <a:rPr lang="en-US" sz="1500" dirty="0" err="1">
                <a:solidFill>
                  <a:schemeClr val="bg1"/>
                </a:solidFill>
              </a:rPr>
              <a:t>industrijskim</a:t>
            </a:r>
            <a:r>
              <a:rPr lang="en-US" sz="1500" dirty="0">
                <a:solidFill>
                  <a:schemeClr val="bg1"/>
                </a:solidFill>
              </a:rPr>
              <a:t> </a:t>
            </a:r>
            <a:r>
              <a:rPr lang="en-US" sz="1500" dirty="0" err="1">
                <a:solidFill>
                  <a:schemeClr val="bg1"/>
                </a:solidFill>
              </a:rPr>
              <a:t>pogonima</a:t>
            </a:r>
            <a:r>
              <a:rPr lang="en-US" sz="1500" dirty="0">
                <a:solidFill>
                  <a:schemeClr val="bg1"/>
                </a:solidFill>
              </a:rPr>
              <a:t>. </a:t>
            </a:r>
            <a:endParaRPr lang="en-US" sz="1500" dirty="0" smtClean="0">
              <a:solidFill>
                <a:schemeClr val="bg1"/>
              </a:solidFill>
            </a:endParaRPr>
          </a:p>
          <a:p>
            <a:pPr marL="285750" indent="-285750" algn="just">
              <a:lnSpc>
                <a:spcPct val="100000"/>
              </a:lnSpc>
              <a:buFont typeface="Arial" panose="020B0604020202020204" pitchFamily="34" charset="0"/>
              <a:buChar char="•"/>
            </a:pPr>
            <a:r>
              <a:rPr lang="en-US" sz="1500" dirty="0" smtClean="0">
                <a:solidFill>
                  <a:schemeClr val="bg1"/>
                </a:solidFill>
              </a:rPr>
              <a:t>To </a:t>
            </a:r>
            <a:r>
              <a:rPr lang="en-US" sz="1500" dirty="0" err="1">
                <a:solidFill>
                  <a:schemeClr val="bg1"/>
                </a:solidFill>
              </a:rPr>
              <a:t>su</a:t>
            </a:r>
            <a:r>
              <a:rPr lang="en-US" sz="1500" dirty="0">
                <a:solidFill>
                  <a:schemeClr val="bg1"/>
                </a:solidFill>
              </a:rPr>
              <a:t> </a:t>
            </a:r>
            <a:r>
              <a:rPr lang="en-US" sz="1500" dirty="0" err="1">
                <a:solidFill>
                  <a:schemeClr val="bg1"/>
                </a:solidFill>
              </a:rPr>
              <a:t>neinženjerski</a:t>
            </a:r>
            <a:r>
              <a:rPr lang="en-US" sz="1500" dirty="0">
                <a:solidFill>
                  <a:schemeClr val="bg1"/>
                </a:solidFill>
              </a:rPr>
              <a:t> </a:t>
            </a:r>
            <a:r>
              <a:rPr lang="en-US" sz="1500" dirty="0" err="1">
                <a:solidFill>
                  <a:schemeClr val="bg1"/>
                </a:solidFill>
              </a:rPr>
              <a:t>nasipi</a:t>
            </a:r>
            <a:r>
              <a:rPr lang="en-US" sz="1500" dirty="0">
                <a:solidFill>
                  <a:schemeClr val="bg1"/>
                </a:solidFill>
              </a:rPr>
              <a:t>, </a:t>
            </a:r>
            <a:r>
              <a:rPr lang="en-US" sz="1500" dirty="0" err="1">
                <a:solidFill>
                  <a:schemeClr val="bg1"/>
                </a:solidFill>
              </a:rPr>
              <a:t>odnosno</a:t>
            </a:r>
            <a:r>
              <a:rPr lang="en-US" sz="1500" dirty="0">
                <a:solidFill>
                  <a:schemeClr val="bg1"/>
                </a:solidFill>
              </a:rPr>
              <a:t>, </a:t>
            </a:r>
            <a:r>
              <a:rPr lang="en-US" sz="1500" dirty="0" err="1">
                <a:solidFill>
                  <a:schemeClr val="bg1"/>
                </a:solidFill>
              </a:rPr>
              <a:t>jalovina</a:t>
            </a:r>
            <a:r>
              <a:rPr lang="en-US" sz="1500" dirty="0">
                <a:solidFill>
                  <a:schemeClr val="bg1"/>
                </a:solidFill>
              </a:rPr>
              <a:t> </a:t>
            </a:r>
            <a:r>
              <a:rPr lang="en-US" sz="1500" dirty="0" err="1">
                <a:solidFill>
                  <a:schemeClr val="bg1"/>
                </a:solidFill>
              </a:rPr>
              <a:t>nije</a:t>
            </a:r>
            <a:r>
              <a:rPr lang="en-US" sz="1500" dirty="0">
                <a:solidFill>
                  <a:schemeClr val="bg1"/>
                </a:solidFill>
              </a:rPr>
              <a:t> </a:t>
            </a:r>
            <a:r>
              <a:rPr lang="en-US" sz="1500" dirty="0" err="1">
                <a:solidFill>
                  <a:schemeClr val="bg1"/>
                </a:solidFill>
              </a:rPr>
              <a:t>zbijena</a:t>
            </a:r>
            <a:r>
              <a:rPr lang="en-US" sz="1500" dirty="0" smtClean="0">
                <a:solidFill>
                  <a:schemeClr val="bg1"/>
                </a:solidFill>
              </a:rPr>
              <a:t>.</a:t>
            </a:r>
          </a:p>
          <a:p>
            <a:pPr marL="285750" indent="-285750" algn="just">
              <a:lnSpc>
                <a:spcPct val="100000"/>
              </a:lnSpc>
              <a:buFont typeface="Arial" panose="020B0604020202020204" pitchFamily="34" charset="0"/>
              <a:buChar char="•"/>
            </a:pPr>
            <a:r>
              <a:rPr lang="en-US" sz="1500" dirty="0" smtClean="0">
                <a:solidFill>
                  <a:schemeClr val="bg1"/>
                </a:solidFill>
              </a:rPr>
              <a:t> </a:t>
            </a:r>
            <a:r>
              <a:rPr lang="en-US" sz="1500" dirty="0" err="1">
                <a:solidFill>
                  <a:schemeClr val="bg1"/>
                </a:solidFill>
              </a:rPr>
              <a:t>Zadatak</a:t>
            </a:r>
            <a:r>
              <a:rPr lang="en-US" sz="1500" dirty="0">
                <a:solidFill>
                  <a:schemeClr val="bg1"/>
                </a:solidFill>
              </a:rPr>
              <a:t> </a:t>
            </a:r>
            <a:r>
              <a:rPr lang="en-US" sz="1500" dirty="0" err="1">
                <a:solidFill>
                  <a:schemeClr val="bg1"/>
                </a:solidFill>
              </a:rPr>
              <a:t>odlagališta</a:t>
            </a:r>
            <a:r>
              <a:rPr lang="en-US" sz="1500" dirty="0">
                <a:solidFill>
                  <a:schemeClr val="bg1"/>
                </a:solidFill>
              </a:rPr>
              <a:t> </a:t>
            </a:r>
            <a:r>
              <a:rPr lang="en-US" sz="1500" dirty="0" err="1">
                <a:solidFill>
                  <a:schemeClr val="bg1"/>
                </a:solidFill>
              </a:rPr>
              <a:t>jalovine</a:t>
            </a:r>
            <a:r>
              <a:rPr lang="en-US" sz="1500" dirty="0">
                <a:solidFill>
                  <a:schemeClr val="bg1"/>
                </a:solidFill>
              </a:rPr>
              <a:t> </a:t>
            </a:r>
            <a:r>
              <a:rPr lang="en-US" sz="1500" dirty="0" err="1">
                <a:solidFill>
                  <a:schemeClr val="bg1"/>
                </a:solidFill>
              </a:rPr>
              <a:t>između</a:t>
            </a:r>
            <a:r>
              <a:rPr lang="en-US" sz="1500" dirty="0">
                <a:solidFill>
                  <a:schemeClr val="bg1"/>
                </a:solidFill>
              </a:rPr>
              <a:t> </a:t>
            </a:r>
            <a:r>
              <a:rPr lang="en-US" sz="1500" dirty="0" err="1">
                <a:solidFill>
                  <a:schemeClr val="bg1"/>
                </a:solidFill>
              </a:rPr>
              <a:t>ostalog</a:t>
            </a:r>
            <a:r>
              <a:rPr lang="en-US" sz="1500" dirty="0">
                <a:solidFill>
                  <a:schemeClr val="bg1"/>
                </a:solidFill>
              </a:rPr>
              <a:t> je </a:t>
            </a:r>
            <a:r>
              <a:rPr lang="en-US" sz="1500" dirty="0" err="1">
                <a:solidFill>
                  <a:schemeClr val="bg1"/>
                </a:solidFill>
              </a:rPr>
              <a:t>i</a:t>
            </a:r>
            <a:r>
              <a:rPr lang="en-US" sz="1500" dirty="0">
                <a:solidFill>
                  <a:schemeClr val="bg1"/>
                </a:solidFill>
              </a:rPr>
              <a:t> </a:t>
            </a:r>
            <a:r>
              <a:rPr lang="en-US" sz="1500" dirty="0" err="1">
                <a:solidFill>
                  <a:schemeClr val="bg1"/>
                </a:solidFill>
              </a:rPr>
              <a:t>zadržavanje</a:t>
            </a:r>
            <a:r>
              <a:rPr lang="en-US" sz="1500" dirty="0">
                <a:solidFill>
                  <a:schemeClr val="bg1"/>
                </a:solidFill>
              </a:rPr>
              <a:t> (</a:t>
            </a:r>
            <a:r>
              <a:rPr lang="en-US" sz="1500" dirty="0" err="1">
                <a:solidFill>
                  <a:schemeClr val="bg1"/>
                </a:solidFill>
              </a:rPr>
              <a:t>kontaminirane</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nusproizvoda</a:t>
            </a:r>
            <a:r>
              <a:rPr lang="en-US" sz="1500" dirty="0">
                <a:solidFill>
                  <a:schemeClr val="bg1"/>
                </a:solidFill>
              </a:rPr>
              <a:t> </a:t>
            </a:r>
            <a:r>
              <a:rPr lang="en-US" sz="1500" dirty="0" err="1">
                <a:solidFill>
                  <a:schemeClr val="bg1"/>
                </a:solidFill>
              </a:rPr>
              <a:t>industrijskog</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rudarskog</a:t>
            </a:r>
            <a:r>
              <a:rPr lang="en-US" sz="1500" dirty="0">
                <a:solidFill>
                  <a:schemeClr val="bg1"/>
                </a:solidFill>
              </a:rPr>
              <a:t> </a:t>
            </a:r>
            <a:r>
              <a:rPr lang="en-US" sz="1500" dirty="0" err="1">
                <a:solidFill>
                  <a:schemeClr val="bg1"/>
                </a:solidFill>
              </a:rPr>
              <a:t>procesa</a:t>
            </a:r>
            <a:r>
              <a:rPr lang="en-US" sz="1500" dirty="0">
                <a:solidFill>
                  <a:schemeClr val="bg1"/>
                </a:solidFill>
              </a:rPr>
              <a:t> </a:t>
            </a:r>
            <a:r>
              <a:rPr lang="en-US" sz="1500" dirty="0" err="1">
                <a:solidFill>
                  <a:schemeClr val="bg1"/>
                </a:solidFill>
              </a:rPr>
              <a:t>te</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površinska</a:t>
            </a:r>
            <a:r>
              <a:rPr lang="en-US" sz="1500" dirty="0">
                <a:solidFill>
                  <a:schemeClr val="bg1"/>
                </a:solidFill>
              </a:rPr>
              <a:t>, </a:t>
            </a:r>
            <a:r>
              <a:rPr lang="en-US" sz="1500" dirty="0" err="1">
                <a:solidFill>
                  <a:schemeClr val="bg1"/>
                </a:solidFill>
              </a:rPr>
              <a:t>podzemna</a:t>
            </a:r>
            <a:r>
              <a:rPr lang="en-US" sz="1500" dirty="0">
                <a:solidFill>
                  <a:schemeClr val="bg1"/>
                </a:solidFill>
              </a:rPr>
              <a:t>, </a:t>
            </a:r>
            <a:r>
              <a:rPr lang="en-US" sz="1500" dirty="0" err="1">
                <a:solidFill>
                  <a:schemeClr val="bg1"/>
                </a:solidFill>
              </a:rPr>
              <a:t>oborinska</a:t>
            </a:r>
            <a:r>
              <a:rPr lang="en-US" sz="1500" dirty="0">
                <a:solidFill>
                  <a:schemeClr val="bg1"/>
                </a:solidFill>
              </a:rPr>
              <a:t>) </a:t>
            </a:r>
            <a:r>
              <a:rPr lang="en-US" sz="1500" dirty="0" err="1">
                <a:solidFill>
                  <a:schemeClr val="bg1"/>
                </a:solidFill>
              </a:rPr>
              <a:t>koja</a:t>
            </a:r>
            <a:r>
              <a:rPr lang="en-US" sz="1500" dirty="0">
                <a:solidFill>
                  <a:schemeClr val="bg1"/>
                </a:solidFill>
              </a:rPr>
              <a:t> </a:t>
            </a:r>
            <a:r>
              <a:rPr lang="en-US" sz="1500" dirty="0" err="1">
                <a:solidFill>
                  <a:schemeClr val="bg1"/>
                </a:solidFill>
              </a:rPr>
              <a:t>dotiče</a:t>
            </a:r>
            <a:r>
              <a:rPr lang="en-US" sz="1500" dirty="0">
                <a:solidFill>
                  <a:schemeClr val="bg1"/>
                </a:solidFill>
              </a:rPr>
              <a:t> u </a:t>
            </a:r>
            <a:r>
              <a:rPr lang="en-US" sz="1500" dirty="0" err="1">
                <a:solidFill>
                  <a:schemeClr val="bg1"/>
                </a:solidFill>
              </a:rPr>
              <a:t>prostor</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odlaganje</a:t>
            </a:r>
            <a:r>
              <a:rPr lang="en-US" sz="1500" dirty="0">
                <a:solidFill>
                  <a:schemeClr val="bg1"/>
                </a:solidFill>
              </a:rPr>
              <a:t> </a:t>
            </a:r>
            <a:r>
              <a:rPr lang="en-US" sz="1500" dirty="0" err="1">
                <a:solidFill>
                  <a:schemeClr val="bg1"/>
                </a:solidFill>
              </a:rPr>
              <a:t>jalovine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postaje</a:t>
            </a:r>
            <a:r>
              <a:rPr lang="en-US" sz="1500" dirty="0">
                <a:solidFill>
                  <a:schemeClr val="bg1"/>
                </a:solidFill>
              </a:rPr>
              <a:t> </a:t>
            </a:r>
            <a:r>
              <a:rPr lang="en-US" sz="1500" dirty="0" err="1">
                <a:solidFill>
                  <a:schemeClr val="bg1"/>
                </a:solidFill>
              </a:rPr>
              <a:t>kontaminirana</a:t>
            </a:r>
            <a:r>
              <a:rPr lang="en-US" sz="1500" dirty="0">
                <a:solidFill>
                  <a:schemeClr val="bg1"/>
                </a:solidFill>
              </a:rPr>
              <a:t> u </a:t>
            </a:r>
            <a:r>
              <a:rPr lang="en-US" sz="1500" dirty="0" err="1">
                <a:solidFill>
                  <a:schemeClr val="bg1"/>
                </a:solidFill>
              </a:rPr>
              <a:t>kontaktu</a:t>
            </a:r>
            <a:r>
              <a:rPr lang="en-US" sz="1500" dirty="0">
                <a:solidFill>
                  <a:schemeClr val="bg1"/>
                </a:solidFill>
              </a:rPr>
              <a:t> s </a:t>
            </a:r>
            <a:r>
              <a:rPr lang="en-US" sz="1500" dirty="0" err="1">
                <a:solidFill>
                  <a:schemeClr val="bg1"/>
                </a:solidFill>
              </a:rPr>
              <a:t>jalovinom</a:t>
            </a:r>
            <a:r>
              <a:rPr lang="en-US" sz="1500" dirty="0" smtClean="0">
                <a:solidFill>
                  <a:schemeClr val="bg1"/>
                </a:solidFill>
              </a:rPr>
              <a:t>.</a:t>
            </a:r>
            <a:endParaRPr lang="sr-Latn-ME" sz="1500" dirty="0" smtClean="0">
              <a:solidFill>
                <a:schemeClr val="bg1"/>
              </a:solidFill>
            </a:endParaRPr>
          </a:p>
          <a:p>
            <a:pPr marL="285750" indent="-285750" algn="just">
              <a:lnSpc>
                <a:spcPct val="100000"/>
              </a:lnSpc>
              <a:buFont typeface="Arial" panose="020B0604020202020204" pitchFamily="34" charset="0"/>
              <a:buChar char="•"/>
            </a:pPr>
            <a:r>
              <a:rPr lang="en-US" sz="1500" dirty="0" err="1">
                <a:solidFill>
                  <a:schemeClr val="bg1"/>
                </a:solidFill>
              </a:rPr>
              <a:t>Klasifikaciju</a:t>
            </a:r>
            <a:r>
              <a:rPr lang="en-US" sz="1500" dirty="0">
                <a:solidFill>
                  <a:schemeClr val="bg1"/>
                </a:solidFill>
              </a:rPr>
              <a:t> </a:t>
            </a:r>
            <a:r>
              <a:rPr lang="en-US" sz="1500" dirty="0" err="1">
                <a:solidFill>
                  <a:schemeClr val="bg1"/>
                </a:solidFill>
              </a:rPr>
              <a:t>odlagališta</a:t>
            </a:r>
            <a:r>
              <a:rPr lang="en-US" sz="1500" dirty="0">
                <a:solidFill>
                  <a:schemeClr val="bg1"/>
                </a:solidFill>
              </a:rPr>
              <a:t> </a:t>
            </a:r>
            <a:r>
              <a:rPr lang="en-US" sz="1500" dirty="0" err="1">
                <a:solidFill>
                  <a:schemeClr val="bg1"/>
                </a:solidFill>
              </a:rPr>
              <a:t>moguće</a:t>
            </a:r>
            <a:r>
              <a:rPr lang="en-US" sz="1500" dirty="0">
                <a:solidFill>
                  <a:schemeClr val="bg1"/>
                </a:solidFill>
              </a:rPr>
              <a:t> je </a:t>
            </a:r>
            <a:r>
              <a:rPr lang="en-US" sz="1500" dirty="0" err="1">
                <a:solidFill>
                  <a:schemeClr val="bg1"/>
                </a:solidFill>
              </a:rPr>
              <a:t>izvršiti</a:t>
            </a:r>
            <a:r>
              <a:rPr lang="en-US" sz="1500" dirty="0">
                <a:solidFill>
                  <a:schemeClr val="bg1"/>
                </a:solidFill>
              </a:rPr>
              <a:t> </a:t>
            </a:r>
            <a:r>
              <a:rPr lang="en-US" sz="1500" dirty="0" err="1">
                <a:solidFill>
                  <a:schemeClr val="bg1"/>
                </a:solidFill>
              </a:rPr>
              <a:t>po</a:t>
            </a:r>
            <a:r>
              <a:rPr lang="en-US" sz="1500" dirty="0">
                <a:solidFill>
                  <a:schemeClr val="bg1"/>
                </a:solidFill>
              </a:rPr>
              <a:t> </a:t>
            </a:r>
            <a:r>
              <a:rPr lang="en-US" sz="1500" dirty="0" err="1">
                <a:solidFill>
                  <a:schemeClr val="bg1"/>
                </a:solidFill>
              </a:rPr>
              <a:t>određenim</a:t>
            </a:r>
            <a:r>
              <a:rPr lang="en-US" sz="1500" dirty="0">
                <a:solidFill>
                  <a:schemeClr val="bg1"/>
                </a:solidFill>
              </a:rPr>
              <a:t> </a:t>
            </a:r>
            <a:r>
              <a:rPr lang="en-US" sz="1500" dirty="0" err="1">
                <a:solidFill>
                  <a:schemeClr val="bg1"/>
                </a:solidFill>
              </a:rPr>
              <a:t>elementima</a:t>
            </a:r>
            <a:r>
              <a:rPr lang="en-US" sz="1500" dirty="0">
                <a:solidFill>
                  <a:schemeClr val="bg1"/>
                </a:solidFill>
              </a:rPr>
              <a:t>, </a:t>
            </a:r>
            <a:r>
              <a:rPr lang="en-US" sz="1500" dirty="0" err="1">
                <a:solidFill>
                  <a:schemeClr val="bg1"/>
                </a:solidFill>
              </a:rPr>
              <a:t>koji</a:t>
            </a:r>
            <a:r>
              <a:rPr lang="en-US" sz="1500" dirty="0">
                <a:solidFill>
                  <a:schemeClr val="bg1"/>
                </a:solidFill>
              </a:rPr>
              <a:t> se </a:t>
            </a:r>
            <a:r>
              <a:rPr lang="en-US" sz="1500" dirty="0" err="1">
                <a:solidFill>
                  <a:schemeClr val="bg1"/>
                </a:solidFill>
              </a:rPr>
              <a:t>odnose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lokaciju</a:t>
            </a:r>
            <a:r>
              <a:rPr lang="en-US" sz="1500" dirty="0">
                <a:solidFill>
                  <a:schemeClr val="bg1"/>
                </a:solidFill>
              </a:rPr>
              <a:t>, </a:t>
            </a:r>
            <a:r>
              <a:rPr lang="en-US" sz="1500" dirty="0" err="1">
                <a:solidFill>
                  <a:schemeClr val="bg1"/>
                </a:solidFill>
              </a:rPr>
              <a:t>vrstu</a:t>
            </a:r>
            <a:r>
              <a:rPr lang="en-US" sz="1500" dirty="0">
                <a:solidFill>
                  <a:schemeClr val="bg1"/>
                </a:solidFill>
              </a:rPr>
              <a:t> </a:t>
            </a:r>
            <a:r>
              <a:rPr lang="en-US" sz="1500" dirty="0" err="1">
                <a:solidFill>
                  <a:schemeClr val="bg1"/>
                </a:solidFill>
              </a:rPr>
              <a:t>mehanizacije</a:t>
            </a:r>
            <a:r>
              <a:rPr lang="en-US" sz="1500" dirty="0">
                <a:solidFill>
                  <a:schemeClr val="bg1"/>
                </a:solidFill>
              </a:rPr>
              <a:t> </a:t>
            </a:r>
            <a:r>
              <a:rPr lang="en-US" sz="1500" dirty="0" err="1">
                <a:solidFill>
                  <a:schemeClr val="bg1"/>
                </a:solidFill>
              </a:rPr>
              <a:t>itd</a:t>
            </a:r>
            <a:r>
              <a:rPr lang="en-US" sz="1500" dirty="0">
                <a:solidFill>
                  <a:schemeClr val="bg1"/>
                </a:solidFill>
              </a:rPr>
              <a:t>. </a:t>
            </a:r>
            <a:endParaRPr lang="sr-Latn-ME" sz="1500" dirty="0" smtClean="0">
              <a:solidFill>
                <a:schemeClr val="bg1"/>
              </a:solidFill>
            </a:endParaRPr>
          </a:p>
          <a:p>
            <a:pPr marL="285750" indent="-285750" algn="just">
              <a:lnSpc>
                <a:spcPct val="100000"/>
              </a:lnSpc>
              <a:buFont typeface="Arial" panose="020B0604020202020204" pitchFamily="34" charset="0"/>
              <a:buChar char="•"/>
            </a:pPr>
            <a:r>
              <a:rPr lang="en-US" sz="1500" dirty="0" err="1" smtClean="0">
                <a:solidFill>
                  <a:schemeClr val="bg1"/>
                </a:solidFill>
              </a:rPr>
              <a:t>Odlagališta</a:t>
            </a:r>
            <a:r>
              <a:rPr lang="en-US" sz="1500" dirty="0" smtClean="0">
                <a:solidFill>
                  <a:schemeClr val="bg1"/>
                </a:solidFill>
              </a:rPr>
              <a:t> </a:t>
            </a:r>
            <a:r>
              <a:rPr lang="en-US" sz="1500" dirty="0">
                <a:solidFill>
                  <a:schemeClr val="bg1"/>
                </a:solidFill>
              </a:rPr>
              <a:t>se dele </a:t>
            </a:r>
            <a:r>
              <a:rPr lang="en-US" sz="1500" dirty="0" err="1">
                <a:solidFill>
                  <a:schemeClr val="bg1"/>
                </a:solidFill>
              </a:rPr>
              <a:t>prema</a:t>
            </a:r>
            <a:r>
              <a:rPr lang="en-US" sz="1500" dirty="0">
                <a:solidFill>
                  <a:schemeClr val="bg1"/>
                </a:solidFill>
              </a:rPr>
              <a:t> </a:t>
            </a:r>
            <a:r>
              <a:rPr lang="en-US" sz="1500" dirty="0" err="1">
                <a:solidFill>
                  <a:schemeClr val="bg1"/>
                </a:solidFill>
              </a:rPr>
              <a:t>položaju</a:t>
            </a:r>
            <a:r>
              <a:rPr lang="en-US" sz="1500" dirty="0">
                <a:solidFill>
                  <a:schemeClr val="bg1"/>
                </a:solidFill>
              </a:rPr>
              <a:t> u </a:t>
            </a:r>
            <a:r>
              <a:rPr lang="en-US" sz="1500" dirty="0" err="1">
                <a:solidFill>
                  <a:schemeClr val="bg1"/>
                </a:solidFill>
              </a:rPr>
              <a:t>odnosu</a:t>
            </a:r>
            <a:r>
              <a:rPr lang="en-US" sz="1500" dirty="0">
                <a:solidFill>
                  <a:schemeClr val="bg1"/>
                </a:solidFill>
              </a:rPr>
              <a:t> </a:t>
            </a:r>
            <a:r>
              <a:rPr lang="en-US" sz="1500" dirty="0" err="1">
                <a:solidFill>
                  <a:schemeClr val="bg1"/>
                </a:solidFill>
              </a:rPr>
              <a:t>na</a:t>
            </a:r>
            <a:r>
              <a:rPr lang="en-US" sz="1500" dirty="0">
                <a:solidFill>
                  <a:schemeClr val="bg1"/>
                </a:solidFill>
              </a:rPr>
              <a:t> kop, </a:t>
            </a:r>
            <a:r>
              <a:rPr lang="en-US" sz="1500" dirty="0" err="1">
                <a:solidFill>
                  <a:schemeClr val="bg1"/>
                </a:solidFill>
              </a:rPr>
              <a:t>prema</a:t>
            </a:r>
            <a:r>
              <a:rPr lang="en-US" sz="1500" dirty="0">
                <a:solidFill>
                  <a:schemeClr val="bg1"/>
                </a:solidFill>
              </a:rPr>
              <a:t> </a:t>
            </a:r>
            <a:r>
              <a:rPr lang="en-US" sz="1500" dirty="0" err="1">
                <a:solidFill>
                  <a:schemeClr val="bg1"/>
                </a:solidFill>
              </a:rPr>
              <a:t>nivou</a:t>
            </a:r>
            <a:r>
              <a:rPr lang="en-US" sz="1500" dirty="0">
                <a:solidFill>
                  <a:schemeClr val="bg1"/>
                </a:solidFill>
              </a:rPr>
              <a:t> </a:t>
            </a:r>
            <a:r>
              <a:rPr lang="en-US" sz="1500" dirty="0" err="1">
                <a:solidFill>
                  <a:schemeClr val="bg1"/>
                </a:solidFill>
              </a:rPr>
              <a:t>odlaganja</a:t>
            </a:r>
            <a:r>
              <a:rPr lang="en-US" sz="1500" dirty="0">
                <a:solidFill>
                  <a:schemeClr val="bg1"/>
                </a:solidFill>
              </a:rPr>
              <a:t>, </a:t>
            </a:r>
            <a:r>
              <a:rPr lang="en-US" sz="1500" dirty="0" err="1">
                <a:solidFill>
                  <a:schemeClr val="bg1"/>
                </a:solidFill>
              </a:rPr>
              <a:t>prema</a:t>
            </a:r>
            <a:r>
              <a:rPr lang="en-US" sz="1500" dirty="0">
                <a:solidFill>
                  <a:schemeClr val="bg1"/>
                </a:solidFill>
              </a:rPr>
              <a:t> </a:t>
            </a:r>
            <a:r>
              <a:rPr lang="en-US" sz="1500" dirty="0" err="1">
                <a:solidFill>
                  <a:schemeClr val="bg1"/>
                </a:solidFill>
              </a:rPr>
              <a:t>načinu</a:t>
            </a:r>
            <a:r>
              <a:rPr lang="en-US" sz="1500" dirty="0">
                <a:solidFill>
                  <a:schemeClr val="bg1"/>
                </a:solidFill>
              </a:rPr>
              <a:t> </a:t>
            </a:r>
            <a:r>
              <a:rPr lang="en-US" sz="1500" dirty="0" err="1">
                <a:solidFill>
                  <a:schemeClr val="bg1"/>
                </a:solidFill>
              </a:rPr>
              <a:t>odlaganja</a:t>
            </a:r>
            <a:r>
              <a:rPr lang="en-US" sz="1500" dirty="0">
                <a:solidFill>
                  <a:schemeClr val="bg1"/>
                </a:solidFill>
              </a:rPr>
              <a:t>, </a:t>
            </a:r>
            <a:r>
              <a:rPr lang="en-US" sz="1500" dirty="0" err="1">
                <a:solidFill>
                  <a:schemeClr val="bg1"/>
                </a:solidFill>
              </a:rPr>
              <a:t>prema</a:t>
            </a:r>
            <a:r>
              <a:rPr lang="en-US" sz="1500" dirty="0">
                <a:solidFill>
                  <a:schemeClr val="bg1"/>
                </a:solidFill>
              </a:rPr>
              <a:t> </a:t>
            </a:r>
            <a:r>
              <a:rPr lang="en-US" sz="1500" dirty="0" err="1">
                <a:solidFill>
                  <a:schemeClr val="bg1"/>
                </a:solidFill>
              </a:rPr>
              <a:t>principima</a:t>
            </a:r>
            <a:r>
              <a:rPr lang="en-US" sz="1500" dirty="0">
                <a:solidFill>
                  <a:schemeClr val="bg1"/>
                </a:solidFill>
              </a:rPr>
              <a:t> </a:t>
            </a:r>
            <a:r>
              <a:rPr lang="en-US" sz="1500" dirty="0" err="1">
                <a:solidFill>
                  <a:schemeClr val="bg1"/>
                </a:solidFill>
              </a:rPr>
              <a:t>formiranja</a:t>
            </a:r>
            <a:r>
              <a:rPr lang="en-US" sz="1500" dirty="0">
                <a:solidFill>
                  <a:schemeClr val="bg1"/>
                </a:solidFill>
              </a:rPr>
              <a:t> </a:t>
            </a:r>
            <a:r>
              <a:rPr lang="en-US" sz="1500" dirty="0" err="1">
                <a:solidFill>
                  <a:schemeClr val="bg1"/>
                </a:solidFill>
              </a:rPr>
              <a:t>odlagališta</a:t>
            </a:r>
            <a:r>
              <a:rPr lang="en-US" sz="1500" dirty="0">
                <a:solidFill>
                  <a:schemeClr val="bg1"/>
                </a:solidFill>
              </a:rPr>
              <a:t>, </a:t>
            </a:r>
            <a:r>
              <a:rPr lang="en-US" sz="1500" dirty="0" err="1">
                <a:solidFill>
                  <a:schemeClr val="bg1"/>
                </a:solidFill>
              </a:rPr>
              <a:t>prema</a:t>
            </a:r>
            <a:r>
              <a:rPr lang="en-US" sz="1500" dirty="0">
                <a:solidFill>
                  <a:schemeClr val="bg1"/>
                </a:solidFill>
              </a:rPr>
              <a:t> </a:t>
            </a:r>
            <a:r>
              <a:rPr lang="en-US" sz="1500" dirty="0" err="1">
                <a:solidFill>
                  <a:schemeClr val="bg1"/>
                </a:solidFill>
              </a:rPr>
              <a:t>karakteru</a:t>
            </a:r>
            <a:r>
              <a:rPr lang="en-US" sz="1500" dirty="0">
                <a:solidFill>
                  <a:schemeClr val="bg1"/>
                </a:solidFill>
              </a:rPr>
              <a:t> </a:t>
            </a:r>
            <a:r>
              <a:rPr lang="en-US" sz="1500" dirty="0" err="1">
                <a:solidFill>
                  <a:schemeClr val="bg1"/>
                </a:solidFill>
              </a:rPr>
              <a:t>materijala</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odlaganje</a:t>
            </a:r>
            <a:r>
              <a:rPr lang="en-US" sz="1500" dirty="0">
                <a:solidFill>
                  <a:schemeClr val="bg1"/>
                </a:solidFill>
              </a:rPr>
              <a:t>, </a:t>
            </a:r>
            <a:r>
              <a:rPr lang="en-US" sz="1500" dirty="0" err="1">
                <a:solidFill>
                  <a:schemeClr val="bg1"/>
                </a:solidFill>
              </a:rPr>
              <a:t>prema</a:t>
            </a:r>
            <a:r>
              <a:rPr lang="en-US" sz="1500" dirty="0">
                <a:solidFill>
                  <a:schemeClr val="bg1"/>
                </a:solidFill>
              </a:rPr>
              <a:t> </a:t>
            </a:r>
            <a:r>
              <a:rPr lang="en-US" sz="1500" dirty="0" err="1">
                <a:solidFill>
                  <a:schemeClr val="bg1"/>
                </a:solidFill>
              </a:rPr>
              <a:t>broju</a:t>
            </a:r>
            <a:r>
              <a:rPr lang="en-US" sz="1500" dirty="0">
                <a:solidFill>
                  <a:schemeClr val="bg1"/>
                </a:solidFill>
              </a:rPr>
              <a:t> </a:t>
            </a:r>
            <a:r>
              <a:rPr lang="en-US" sz="1500" dirty="0" err="1">
                <a:solidFill>
                  <a:schemeClr val="bg1"/>
                </a:solidFill>
              </a:rPr>
              <a:t>etaža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odlagalištu</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prema</a:t>
            </a:r>
            <a:r>
              <a:rPr lang="en-US" sz="1500" dirty="0">
                <a:solidFill>
                  <a:schemeClr val="bg1"/>
                </a:solidFill>
              </a:rPr>
              <a:t> </a:t>
            </a:r>
            <a:r>
              <a:rPr lang="en-US" sz="1500" dirty="0" err="1">
                <a:solidFill>
                  <a:schemeClr val="bg1"/>
                </a:solidFill>
              </a:rPr>
              <a:t>načinu</a:t>
            </a:r>
            <a:r>
              <a:rPr lang="en-US" sz="1500" dirty="0">
                <a:solidFill>
                  <a:schemeClr val="bg1"/>
                </a:solidFill>
              </a:rPr>
              <a:t> </a:t>
            </a:r>
            <a:r>
              <a:rPr lang="en-US" sz="1500" dirty="0" err="1" smtClean="0">
                <a:solidFill>
                  <a:schemeClr val="bg1"/>
                </a:solidFill>
              </a:rPr>
              <a:t>pom</a:t>
            </a:r>
            <a:r>
              <a:rPr lang="sr-Latn-ME" sz="1500" dirty="0" smtClean="0">
                <a:solidFill>
                  <a:schemeClr val="bg1"/>
                </a:solidFill>
              </a:rPr>
              <a:t>j</a:t>
            </a:r>
            <a:r>
              <a:rPr lang="en-US" sz="1500" dirty="0" err="1" smtClean="0">
                <a:solidFill>
                  <a:schemeClr val="bg1"/>
                </a:solidFill>
              </a:rPr>
              <a:t>eranja</a:t>
            </a:r>
            <a:r>
              <a:rPr lang="en-US" sz="1500" dirty="0" smtClean="0">
                <a:solidFill>
                  <a:schemeClr val="bg1"/>
                </a:solidFill>
              </a:rPr>
              <a:t> </a:t>
            </a:r>
            <a:r>
              <a:rPr lang="en-US" sz="1500" dirty="0" err="1">
                <a:solidFill>
                  <a:schemeClr val="bg1"/>
                </a:solidFill>
              </a:rPr>
              <a:t>fronta</a:t>
            </a:r>
            <a:r>
              <a:rPr lang="en-US" sz="1500" dirty="0">
                <a:solidFill>
                  <a:schemeClr val="bg1"/>
                </a:solidFill>
              </a:rPr>
              <a:t> </a:t>
            </a:r>
            <a:r>
              <a:rPr lang="en-US" sz="1500" dirty="0" err="1">
                <a:solidFill>
                  <a:schemeClr val="bg1"/>
                </a:solidFill>
              </a:rPr>
              <a:t>odlaganja</a:t>
            </a:r>
            <a:r>
              <a:rPr lang="en-US" sz="1500" dirty="0">
                <a:solidFill>
                  <a:schemeClr val="bg1"/>
                </a:solidFill>
              </a:rPr>
              <a:t>.</a:t>
            </a:r>
          </a:p>
        </p:txBody>
      </p:sp>
      <p:sp>
        <p:nvSpPr>
          <p:cNvPr id="5" name="Text Placeholder 2"/>
          <p:cNvSpPr txBox="1">
            <a:spLocks/>
          </p:cNvSpPr>
          <p:nvPr/>
        </p:nvSpPr>
        <p:spPr>
          <a:xfrm>
            <a:off x="0" y="0"/>
            <a:ext cx="7239000" cy="2340404"/>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0000"/>
              </a:lnSpc>
              <a:buFont typeface="Wingdings" panose="05000000000000000000" pitchFamily="2" charset="2"/>
              <a:buChar char="§"/>
            </a:pPr>
            <a:r>
              <a:rPr lang="en-US" sz="1500" dirty="0" err="1">
                <a:solidFill>
                  <a:schemeClr val="bg1"/>
                </a:solidFill>
              </a:rPr>
              <a:t>Homogena</a:t>
            </a:r>
            <a:r>
              <a:rPr lang="en-US" sz="1500" dirty="0">
                <a:solidFill>
                  <a:schemeClr val="bg1"/>
                </a:solidFill>
              </a:rPr>
              <a:t> </a:t>
            </a:r>
            <a:r>
              <a:rPr lang="en-US" sz="1500" dirty="0" err="1">
                <a:solidFill>
                  <a:schemeClr val="bg1"/>
                </a:solidFill>
              </a:rPr>
              <a:t>nasuta</a:t>
            </a:r>
            <a:r>
              <a:rPr lang="en-US" sz="1500" dirty="0">
                <a:solidFill>
                  <a:schemeClr val="bg1"/>
                </a:solidFill>
              </a:rPr>
              <a:t> </a:t>
            </a:r>
            <a:r>
              <a:rPr lang="en-US" sz="1500" dirty="0" err="1">
                <a:solidFill>
                  <a:schemeClr val="bg1"/>
                </a:solidFill>
              </a:rPr>
              <a:t>brana</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homogeni</a:t>
            </a:r>
            <a:r>
              <a:rPr lang="en-US" sz="1500" dirty="0">
                <a:solidFill>
                  <a:schemeClr val="bg1"/>
                </a:solidFill>
              </a:rPr>
              <a:t> </a:t>
            </a:r>
            <a:r>
              <a:rPr lang="en-US" sz="1500" dirty="0" err="1">
                <a:solidFill>
                  <a:schemeClr val="bg1"/>
                </a:solidFill>
              </a:rPr>
              <a:t>hidrotehnički</a:t>
            </a:r>
            <a:r>
              <a:rPr lang="en-US" sz="1500" dirty="0">
                <a:solidFill>
                  <a:schemeClr val="bg1"/>
                </a:solidFill>
              </a:rPr>
              <a:t> </a:t>
            </a:r>
            <a:r>
              <a:rPr lang="en-US" sz="1500" dirty="0" err="1">
                <a:solidFill>
                  <a:schemeClr val="bg1"/>
                </a:solidFill>
              </a:rPr>
              <a:t>nasip</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usporavanje</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sastoji</a:t>
            </a:r>
            <a:r>
              <a:rPr lang="en-US" sz="1500" dirty="0">
                <a:solidFill>
                  <a:schemeClr val="bg1"/>
                </a:solidFill>
              </a:rPr>
              <a:t> se u </a:t>
            </a:r>
            <a:r>
              <a:rPr lang="en-US" sz="1500" dirty="0" err="1">
                <a:solidFill>
                  <a:schemeClr val="bg1"/>
                </a:solidFill>
              </a:rPr>
              <a:t>potpunosti</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gotovo</a:t>
            </a:r>
            <a:r>
              <a:rPr lang="en-US" sz="1500" dirty="0">
                <a:solidFill>
                  <a:schemeClr val="bg1"/>
                </a:solidFill>
              </a:rPr>
              <a:t> u </a:t>
            </a:r>
            <a:r>
              <a:rPr lang="en-US" sz="1500" dirty="0" err="1">
                <a:solidFill>
                  <a:schemeClr val="bg1"/>
                </a:solidFill>
              </a:rPr>
              <a:t>potpunosti</a:t>
            </a:r>
            <a:r>
              <a:rPr lang="en-US" sz="1500" dirty="0">
                <a:solidFill>
                  <a:schemeClr val="bg1"/>
                </a:solidFill>
              </a:rPr>
              <a:t> od </a:t>
            </a:r>
            <a:r>
              <a:rPr lang="en-US" sz="1500" dirty="0" err="1">
                <a:solidFill>
                  <a:schemeClr val="bg1"/>
                </a:solidFill>
              </a:rPr>
              <a:t>jedne</a:t>
            </a:r>
            <a:r>
              <a:rPr lang="en-US" sz="1500" dirty="0">
                <a:solidFill>
                  <a:schemeClr val="bg1"/>
                </a:solidFill>
              </a:rPr>
              <a:t> </a:t>
            </a:r>
            <a:r>
              <a:rPr lang="en-US" sz="1500" dirty="0" err="1">
                <a:solidFill>
                  <a:schemeClr val="bg1"/>
                </a:solidFill>
              </a:rPr>
              <a:t>vrste</a:t>
            </a:r>
            <a:r>
              <a:rPr lang="en-US" sz="1500" dirty="0">
                <a:solidFill>
                  <a:schemeClr val="bg1"/>
                </a:solidFill>
              </a:rPr>
              <a:t> </a:t>
            </a:r>
            <a:r>
              <a:rPr lang="en-US" sz="1500" dirty="0" err="1">
                <a:solidFill>
                  <a:schemeClr val="bg1"/>
                </a:solidFill>
              </a:rPr>
              <a:t>materijala</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mora</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toliko</a:t>
            </a:r>
            <a:r>
              <a:rPr lang="en-US" sz="1500" dirty="0">
                <a:solidFill>
                  <a:schemeClr val="bg1"/>
                </a:solidFill>
              </a:rPr>
              <a:t> </a:t>
            </a:r>
            <a:r>
              <a:rPr lang="en-US" sz="1500" dirty="0" err="1">
                <a:solidFill>
                  <a:schemeClr val="bg1"/>
                </a:solidFill>
              </a:rPr>
              <a:t>vodonepropustan</a:t>
            </a:r>
            <a:r>
              <a:rPr lang="en-US" sz="1500" dirty="0">
                <a:solidFill>
                  <a:schemeClr val="bg1"/>
                </a:solidFill>
              </a:rPr>
              <a:t> da </a:t>
            </a:r>
            <a:r>
              <a:rPr lang="en-US" sz="1500" dirty="0" err="1">
                <a:solidFill>
                  <a:schemeClr val="bg1"/>
                </a:solidFill>
              </a:rPr>
              <a:t>procjeđivanje</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kroz</a:t>
            </a:r>
            <a:r>
              <a:rPr lang="en-US" sz="1500" dirty="0">
                <a:solidFill>
                  <a:schemeClr val="bg1"/>
                </a:solidFill>
              </a:rPr>
              <a:t> </a:t>
            </a:r>
            <a:r>
              <a:rPr lang="en-US" sz="1500" dirty="0" err="1">
                <a:solidFill>
                  <a:schemeClr val="bg1"/>
                </a:solidFill>
              </a:rPr>
              <a:t>tijelo</a:t>
            </a:r>
            <a:r>
              <a:rPr lang="en-US" sz="1500" dirty="0">
                <a:solidFill>
                  <a:schemeClr val="bg1"/>
                </a:solidFill>
              </a:rPr>
              <a:t> </a:t>
            </a:r>
            <a:r>
              <a:rPr lang="en-US" sz="1500" dirty="0" err="1">
                <a:solidFill>
                  <a:schemeClr val="bg1"/>
                </a:solidFill>
              </a:rPr>
              <a:t>brane</a:t>
            </a:r>
            <a:r>
              <a:rPr lang="en-US" sz="1500" dirty="0">
                <a:solidFill>
                  <a:schemeClr val="bg1"/>
                </a:solidFill>
              </a:rPr>
              <a:t> </a:t>
            </a:r>
            <a:r>
              <a:rPr lang="en-US" sz="1500" dirty="0" err="1">
                <a:solidFill>
                  <a:schemeClr val="bg1"/>
                </a:solidFill>
              </a:rPr>
              <a:t>bude</a:t>
            </a:r>
            <a:r>
              <a:rPr lang="en-US" sz="1500" dirty="0">
                <a:solidFill>
                  <a:schemeClr val="bg1"/>
                </a:solidFill>
              </a:rPr>
              <a:t> u </a:t>
            </a:r>
            <a:r>
              <a:rPr lang="en-US" sz="1500" dirty="0" err="1">
                <a:solidFill>
                  <a:schemeClr val="bg1"/>
                </a:solidFill>
              </a:rPr>
              <a:t>tehnički</a:t>
            </a:r>
            <a:r>
              <a:rPr lang="en-US" sz="1500" dirty="0">
                <a:solidFill>
                  <a:schemeClr val="bg1"/>
                </a:solidFill>
              </a:rPr>
              <a:t> </a:t>
            </a:r>
            <a:r>
              <a:rPr lang="en-US" sz="1500" dirty="0" err="1">
                <a:solidFill>
                  <a:schemeClr val="bg1"/>
                </a:solidFill>
              </a:rPr>
              <a:t>prihvatljivim</a:t>
            </a:r>
            <a:r>
              <a:rPr lang="en-US" sz="1500" dirty="0">
                <a:solidFill>
                  <a:schemeClr val="bg1"/>
                </a:solidFill>
              </a:rPr>
              <a:t> </a:t>
            </a:r>
            <a:r>
              <a:rPr lang="en-US" sz="1500" dirty="0" err="1">
                <a:solidFill>
                  <a:schemeClr val="bg1"/>
                </a:solidFill>
              </a:rPr>
              <a:t>granicama</a:t>
            </a:r>
            <a:r>
              <a:rPr lang="en-US" sz="1500" dirty="0">
                <a:solidFill>
                  <a:schemeClr val="bg1"/>
                </a:solidFill>
              </a:rPr>
              <a:t>. </a:t>
            </a:r>
            <a:r>
              <a:rPr lang="en-US" sz="1500" dirty="0" err="1">
                <a:solidFill>
                  <a:schemeClr val="bg1"/>
                </a:solidFill>
              </a:rPr>
              <a:t>Nasute</a:t>
            </a:r>
            <a:r>
              <a:rPr lang="en-US" sz="1500" dirty="0">
                <a:solidFill>
                  <a:schemeClr val="bg1"/>
                </a:solidFill>
              </a:rPr>
              <a:t> </a:t>
            </a:r>
            <a:r>
              <a:rPr lang="en-US" sz="1500" dirty="0" err="1">
                <a:solidFill>
                  <a:schemeClr val="bg1"/>
                </a:solidFill>
              </a:rPr>
              <a:t>brane</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kratki</a:t>
            </a:r>
            <a:r>
              <a:rPr lang="en-US" sz="1500" dirty="0">
                <a:solidFill>
                  <a:schemeClr val="bg1"/>
                </a:solidFill>
              </a:rPr>
              <a:t> </a:t>
            </a:r>
            <a:r>
              <a:rPr lang="en-US" sz="1500" dirty="0" err="1">
                <a:solidFill>
                  <a:schemeClr val="bg1"/>
                </a:solidFill>
              </a:rPr>
              <a:t>visoki</a:t>
            </a:r>
            <a:r>
              <a:rPr lang="en-US" sz="1500" dirty="0">
                <a:solidFill>
                  <a:schemeClr val="bg1"/>
                </a:solidFill>
              </a:rPr>
              <a:t> </a:t>
            </a:r>
            <a:r>
              <a:rPr lang="en-US" sz="1500" dirty="0" err="1">
                <a:solidFill>
                  <a:schemeClr val="bg1"/>
                </a:solidFill>
              </a:rPr>
              <a:t>nasipi</a:t>
            </a:r>
            <a:r>
              <a:rPr lang="en-US" sz="1500" dirty="0">
                <a:solidFill>
                  <a:schemeClr val="bg1"/>
                </a:solidFill>
              </a:rPr>
              <a:t> </a:t>
            </a:r>
            <a:r>
              <a:rPr lang="en-US" sz="1500" dirty="0" err="1">
                <a:solidFill>
                  <a:schemeClr val="bg1"/>
                </a:solidFill>
              </a:rPr>
              <a:t>kojima</a:t>
            </a:r>
            <a:r>
              <a:rPr lang="en-US" sz="1500" dirty="0">
                <a:solidFill>
                  <a:schemeClr val="bg1"/>
                </a:solidFill>
              </a:rPr>
              <a:t> se </a:t>
            </a:r>
            <a:r>
              <a:rPr lang="en-US" sz="1500" dirty="0" err="1">
                <a:solidFill>
                  <a:schemeClr val="bg1"/>
                </a:solidFill>
              </a:rPr>
              <a:t>pregrađuju</a:t>
            </a:r>
            <a:r>
              <a:rPr lang="en-US" sz="1500" dirty="0">
                <a:solidFill>
                  <a:schemeClr val="bg1"/>
                </a:solidFill>
              </a:rPr>
              <a:t> </a:t>
            </a:r>
            <a:r>
              <a:rPr lang="en-US" sz="1500" dirty="0" err="1">
                <a:solidFill>
                  <a:schemeClr val="bg1"/>
                </a:solidFill>
              </a:rPr>
              <a:t>vodni</a:t>
            </a:r>
            <a:r>
              <a:rPr lang="en-US" sz="1500" dirty="0">
                <a:solidFill>
                  <a:schemeClr val="bg1"/>
                </a:solidFill>
              </a:rPr>
              <a:t> </a:t>
            </a:r>
            <a:r>
              <a:rPr lang="en-US" sz="1500" dirty="0" err="1">
                <a:solidFill>
                  <a:schemeClr val="bg1"/>
                </a:solidFill>
              </a:rPr>
              <a:t>tokovi</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doline</a:t>
            </a:r>
            <a:r>
              <a:rPr lang="en-US" sz="1500" dirty="0">
                <a:solidFill>
                  <a:schemeClr val="bg1"/>
                </a:solidFill>
              </a:rPr>
              <a:t> u </a:t>
            </a:r>
            <a:r>
              <a:rPr lang="en-US" sz="1500" dirty="0" err="1">
                <a:solidFill>
                  <a:schemeClr val="bg1"/>
                </a:solidFill>
              </a:rPr>
              <a:t>cilju</a:t>
            </a:r>
            <a:r>
              <a:rPr lang="en-US" sz="1500" dirty="0">
                <a:solidFill>
                  <a:schemeClr val="bg1"/>
                </a:solidFill>
              </a:rPr>
              <a:t> </a:t>
            </a:r>
            <a:r>
              <a:rPr lang="en-US" sz="1500" dirty="0" err="1">
                <a:solidFill>
                  <a:schemeClr val="bg1"/>
                </a:solidFill>
              </a:rPr>
              <a:t>akumuliranja</a:t>
            </a:r>
            <a:r>
              <a:rPr lang="en-US" sz="1500" dirty="0">
                <a:solidFill>
                  <a:schemeClr val="bg1"/>
                </a:solidFill>
              </a:rPr>
              <a:t> </a:t>
            </a:r>
            <a:r>
              <a:rPr lang="en-US" sz="1500" dirty="0" err="1">
                <a:solidFill>
                  <a:schemeClr val="bg1"/>
                </a:solidFill>
              </a:rPr>
              <a:t>voda</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različite</a:t>
            </a:r>
            <a:r>
              <a:rPr lang="en-US" sz="1500" dirty="0">
                <a:solidFill>
                  <a:schemeClr val="bg1"/>
                </a:solidFill>
              </a:rPr>
              <a:t> </a:t>
            </a:r>
            <a:r>
              <a:rPr lang="en-US" sz="1500" dirty="0" err="1">
                <a:solidFill>
                  <a:schemeClr val="bg1"/>
                </a:solidFill>
              </a:rPr>
              <a:t>potrebe</a:t>
            </a:r>
            <a:r>
              <a:rPr lang="en-US" sz="1500" dirty="0">
                <a:solidFill>
                  <a:schemeClr val="bg1"/>
                </a:solidFill>
              </a:rPr>
              <a:t>.</a:t>
            </a:r>
          </a:p>
          <a:p>
            <a:pPr marL="342900" indent="-342900" algn="just">
              <a:lnSpc>
                <a:spcPct val="100000"/>
              </a:lnSpc>
              <a:buFont typeface="Wingdings" panose="05000000000000000000" pitchFamily="2" charset="2"/>
              <a:buChar char="§"/>
            </a:pPr>
            <a:r>
              <a:rPr lang="en-US" sz="1500" dirty="0" err="1">
                <a:solidFill>
                  <a:schemeClr val="bg1"/>
                </a:solidFill>
              </a:rPr>
              <a:t>Nasipi</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saobraćajnice</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jednostavnije</a:t>
            </a:r>
            <a:r>
              <a:rPr lang="en-US" sz="1500" dirty="0">
                <a:solidFill>
                  <a:schemeClr val="bg1"/>
                </a:solidFill>
              </a:rPr>
              <a:t> </a:t>
            </a:r>
            <a:r>
              <a:rPr lang="en-US" sz="1500" dirty="0" err="1">
                <a:solidFill>
                  <a:schemeClr val="bg1"/>
                </a:solidFill>
              </a:rPr>
              <a:t>nasute</a:t>
            </a:r>
            <a:r>
              <a:rPr lang="en-US" sz="1500" dirty="0">
                <a:solidFill>
                  <a:schemeClr val="bg1"/>
                </a:solidFill>
              </a:rPr>
              <a:t> </a:t>
            </a:r>
            <a:r>
              <a:rPr lang="en-US" sz="1500" dirty="0" err="1">
                <a:solidFill>
                  <a:schemeClr val="bg1"/>
                </a:solidFill>
              </a:rPr>
              <a:t>građevine</a:t>
            </a:r>
            <a:r>
              <a:rPr lang="en-US" sz="1500" dirty="0">
                <a:solidFill>
                  <a:schemeClr val="bg1"/>
                </a:solidFill>
              </a:rPr>
              <a:t>, </a:t>
            </a:r>
            <a:r>
              <a:rPr lang="en-US" sz="1500" dirty="0" err="1">
                <a:solidFill>
                  <a:schemeClr val="bg1"/>
                </a:solidFill>
              </a:rPr>
              <a:t>koje</a:t>
            </a:r>
            <a:r>
              <a:rPr lang="en-US" sz="1500" dirty="0">
                <a:solidFill>
                  <a:schemeClr val="bg1"/>
                </a:solidFill>
              </a:rPr>
              <a:t> u </a:t>
            </a:r>
            <a:r>
              <a:rPr lang="en-US" sz="1500" dirty="0" err="1">
                <a:solidFill>
                  <a:schemeClr val="bg1"/>
                </a:solidFill>
              </a:rPr>
              <a:t>osnovi</a:t>
            </a:r>
            <a:r>
              <a:rPr lang="en-US" sz="1500" dirty="0">
                <a:solidFill>
                  <a:schemeClr val="bg1"/>
                </a:solidFill>
              </a:rPr>
              <a:t> </a:t>
            </a:r>
            <a:r>
              <a:rPr lang="en-US" sz="1500" dirty="0" err="1">
                <a:solidFill>
                  <a:schemeClr val="bg1"/>
                </a:solidFill>
              </a:rPr>
              <a:t>treba</a:t>
            </a:r>
            <a:r>
              <a:rPr lang="en-US" sz="1500" dirty="0">
                <a:solidFill>
                  <a:schemeClr val="bg1"/>
                </a:solidFill>
              </a:rPr>
              <a:t> da </a:t>
            </a:r>
            <a:r>
              <a:rPr lang="en-US" sz="1500" dirty="0" err="1">
                <a:solidFill>
                  <a:schemeClr val="bg1"/>
                </a:solidFill>
              </a:rPr>
              <a:t>zadovolje</a:t>
            </a:r>
            <a:r>
              <a:rPr lang="en-US" sz="1500" dirty="0">
                <a:solidFill>
                  <a:schemeClr val="bg1"/>
                </a:solidFill>
              </a:rPr>
              <a:t> </a:t>
            </a:r>
            <a:r>
              <a:rPr lang="en-US" sz="1500" dirty="0" err="1">
                <a:solidFill>
                  <a:schemeClr val="bg1"/>
                </a:solidFill>
              </a:rPr>
              <a:t>uslove</a:t>
            </a:r>
            <a:r>
              <a:rPr lang="en-US" sz="1500" dirty="0">
                <a:solidFill>
                  <a:schemeClr val="bg1"/>
                </a:solidFill>
              </a:rPr>
              <a:t> </a:t>
            </a:r>
            <a:r>
              <a:rPr lang="en-US" sz="1500" dirty="0" err="1">
                <a:solidFill>
                  <a:schemeClr val="bg1"/>
                </a:solidFill>
              </a:rPr>
              <a:t>naknadnog</a:t>
            </a:r>
            <a:r>
              <a:rPr lang="en-US" sz="1500" dirty="0">
                <a:solidFill>
                  <a:schemeClr val="bg1"/>
                </a:solidFill>
              </a:rPr>
              <a:t> </a:t>
            </a:r>
            <a:r>
              <a:rPr lang="en-US" sz="1500" dirty="0" err="1">
                <a:solidFill>
                  <a:schemeClr val="bg1"/>
                </a:solidFill>
              </a:rPr>
              <a:t>slijeganja</a:t>
            </a:r>
            <a:r>
              <a:rPr lang="en-US" sz="1500" dirty="0">
                <a:solidFill>
                  <a:schemeClr val="bg1"/>
                </a:solidFill>
              </a:rPr>
              <a:t> </a:t>
            </a:r>
            <a:r>
              <a:rPr lang="en-US" sz="1500" dirty="0" err="1">
                <a:solidFill>
                  <a:schemeClr val="bg1"/>
                </a:solidFill>
              </a:rPr>
              <a:t>koje</a:t>
            </a:r>
            <a:r>
              <a:rPr lang="en-US" sz="1500" dirty="0">
                <a:solidFill>
                  <a:schemeClr val="bg1"/>
                </a:solidFill>
              </a:rPr>
              <a:t> </a:t>
            </a:r>
            <a:r>
              <a:rPr lang="en-US" sz="1500" dirty="0" err="1">
                <a:solidFill>
                  <a:schemeClr val="bg1"/>
                </a:solidFill>
              </a:rPr>
              <a:t>treba</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što</a:t>
            </a:r>
            <a:r>
              <a:rPr lang="en-US" sz="1500" dirty="0">
                <a:solidFill>
                  <a:schemeClr val="bg1"/>
                </a:solidFill>
              </a:rPr>
              <a:t> </a:t>
            </a:r>
            <a:r>
              <a:rPr lang="en-US" sz="1500" dirty="0" err="1">
                <a:solidFill>
                  <a:schemeClr val="bg1"/>
                </a:solidFill>
              </a:rPr>
              <a:t>manje</a:t>
            </a:r>
            <a:r>
              <a:rPr lang="en-US" sz="1500" dirty="0">
                <a:solidFill>
                  <a:schemeClr val="bg1"/>
                </a:solidFill>
              </a:rPr>
              <a:t> a </a:t>
            </a:r>
            <a:r>
              <a:rPr lang="en-US" sz="1500" dirty="0" err="1">
                <a:solidFill>
                  <a:schemeClr val="bg1"/>
                </a:solidFill>
              </a:rPr>
              <a:t>planum</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kojem</a:t>
            </a:r>
            <a:r>
              <a:rPr lang="en-US" sz="1500" dirty="0">
                <a:solidFill>
                  <a:schemeClr val="bg1"/>
                </a:solidFill>
              </a:rPr>
              <a:t> se </a:t>
            </a:r>
            <a:r>
              <a:rPr lang="en-US" sz="1500" dirty="0" err="1">
                <a:solidFill>
                  <a:schemeClr val="bg1"/>
                </a:solidFill>
              </a:rPr>
              <a:t>gradi</a:t>
            </a:r>
            <a:r>
              <a:rPr lang="en-US" sz="1500" dirty="0">
                <a:solidFill>
                  <a:schemeClr val="bg1"/>
                </a:solidFill>
              </a:rPr>
              <a:t> </a:t>
            </a:r>
            <a:r>
              <a:rPr lang="en-US" sz="1500" dirty="0" err="1">
                <a:solidFill>
                  <a:schemeClr val="bg1"/>
                </a:solidFill>
              </a:rPr>
              <a:t>kolovoz</a:t>
            </a:r>
            <a:r>
              <a:rPr lang="en-US" sz="1500" dirty="0">
                <a:solidFill>
                  <a:schemeClr val="bg1"/>
                </a:solidFill>
              </a:rPr>
              <a:t> </a:t>
            </a:r>
            <a:r>
              <a:rPr lang="en-US" sz="1500" dirty="0" err="1">
                <a:solidFill>
                  <a:schemeClr val="bg1"/>
                </a:solidFill>
              </a:rPr>
              <a:t>treba</a:t>
            </a:r>
            <a:r>
              <a:rPr lang="en-US" sz="1500" dirty="0">
                <a:solidFill>
                  <a:schemeClr val="bg1"/>
                </a:solidFill>
              </a:rPr>
              <a:t> da </a:t>
            </a:r>
            <a:r>
              <a:rPr lang="en-US" sz="1500" dirty="0" err="1">
                <a:solidFill>
                  <a:schemeClr val="bg1"/>
                </a:solidFill>
              </a:rPr>
              <a:t>bude</a:t>
            </a:r>
            <a:r>
              <a:rPr lang="en-US" sz="1500" dirty="0">
                <a:solidFill>
                  <a:schemeClr val="bg1"/>
                </a:solidFill>
              </a:rPr>
              <a:t> </a:t>
            </a:r>
            <a:r>
              <a:rPr lang="en-US" sz="1500" dirty="0" err="1">
                <a:solidFill>
                  <a:schemeClr val="bg1"/>
                </a:solidFill>
              </a:rPr>
              <a:t>stabilan</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dovoljne</a:t>
            </a:r>
            <a:r>
              <a:rPr lang="en-US" sz="1500" dirty="0">
                <a:solidFill>
                  <a:schemeClr val="bg1"/>
                </a:solidFill>
              </a:rPr>
              <a:t> </a:t>
            </a:r>
            <a:r>
              <a:rPr lang="en-US" sz="1500" dirty="0" err="1">
                <a:solidFill>
                  <a:schemeClr val="bg1"/>
                </a:solidFill>
              </a:rPr>
              <a:t>nosivosti</a:t>
            </a:r>
            <a:r>
              <a:rPr lang="en-US" sz="1500" dirty="0">
                <a:solidFill>
                  <a:schemeClr val="bg1"/>
                </a:solidFill>
              </a:rPr>
              <a:t>.</a:t>
            </a:r>
          </a:p>
        </p:txBody>
      </p:sp>
      <p:sp>
        <p:nvSpPr>
          <p:cNvPr id="9" name="Text Placeholder 2"/>
          <p:cNvSpPr txBox="1">
            <a:spLocks/>
          </p:cNvSpPr>
          <p:nvPr/>
        </p:nvSpPr>
        <p:spPr>
          <a:xfrm>
            <a:off x="762000" y="2459990"/>
            <a:ext cx="6248400" cy="4131310"/>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00000"/>
              </a:lnSpc>
              <a:buFont typeface="Wingdings" panose="05000000000000000000" pitchFamily="2" charset="2"/>
              <a:buChar char="§"/>
            </a:pPr>
            <a:r>
              <a:rPr lang="en-US" sz="1500" b="1" dirty="0" err="1" smtClean="0">
                <a:solidFill>
                  <a:schemeClr val="bg1"/>
                </a:solidFill>
              </a:rPr>
              <a:t>Hidraulički</a:t>
            </a:r>
            <a:r>
              <a:rPr lang="en-US" sz="1500" b="1" dirty="0" smtClean="0">
                <a:solidFill>
                  <a:schemeClr val="bg1"/>
                </a:solidFill>
              </a:rPr>
              <a:t> </a:t>
            </a:r>
            <a:r>
              <a:rPr lang="en-US" sz="1500" b="1" dirty="0" err="1">
                <a:solidFill>
                  <a:schemeClr val="bg1"/>
                </a:solidFill>
              </a:rPr>
              <a:t>nasipi</a:t>
            </a:r>
            <a:r>
              <a:rPr lang="en-US" sz="1500" b="1" dirty="0">
                <a:solidFill>
                  <a:schemeClr val="bg1"/>
                </a:solidFill>
              </a:rPr>
              <a:t> </a:t>
            </a:r>
            <a:r>
              <a:rPr lang="en-US" sz="1500" dirty="0">
                <a:solidFill>
                  <a:schemeClr val="bg1"/>
                </a:solidFill>
              </a:rPr>
              <a:t>se </a:t>
            </a:r>
            <a:r>
              <a:rPr lang="en-US" sz="1500" dirty="0" err="1">
                <a:solidFill>
                  <a:schemeClr val="bg1"/>
                </a:solidFill>
              </a:rPr>
              <a:t>formiraju</a:t>
            </a:r>
            <a:r>
              <a:rPr lang="en-US" sz="1500" dirty="0">
                <a:solidFill>
                  <a:schemeClr val="bg1"/>
                </a:solidFill>
              </a:rPr>
              <a:t> </a:t>
            </a:r>
            <a:r>
              <a:rPr lang="en-US" sz="1500" dirty="0" err="1">
                <a:solidFill>
                  <a:schemeClr val="bg1"/>
                </a:solidFill>
              </a:rPr>
              <a:t>tako</a:t>
            </a:r>
            <a:r>
              <a:rPr lang="en-US" sz="1500" dirty="0">
                <a:solidFill>
                  <a:schemeClr val="bg1"/>
                </a:solidFill>
              </a:rPr>
              <a:t> </a:t>
            </a:r>
            <a:r>
              <a:rPr lang="en-US" sz="1500" dirty="0" err="1">
                <a:solidFill>
                  <a:schemeClr val="bg1"/>
                </a:solidFill>
              </a:rPr>
              <a:t>što</a:t>
            </a:r>
            <a:r>
              <a:rPr lang="en-US" sz="1500" dirty="0">
                <a:solidFill>
                  <a:schemeClr val="bg1"/>
                </a:solidFill>
              </a:rPr>
              <a:t> se </a:t>
            </a:r>
            <a:r>
              <a:rPr lang="en-US" sz="1500" dirty="0" err="1">
                <a:solidFill>
                  <a:schemeClr val="bg1"/>
                </a:solidFill>
              </a:rPr>
              <a:t>tlo</a:t>
            </a:r>
            <a:r>
              <a:rPr lang="en-US" sz="1500" dirty="0">
                <a:solidFill>
                  <a:schemeClr val="bg1"/>
                </a:solidFill>
              </a:rPr>
              <a:t> </a:t>
            </a:r>
            <a:r>
              <a:rPr lang="en-US" sz="1500" dirty="0" err="1" smtClean="0">
                <a:solidFill>
                  <a:schemeClr val="bg1"/>
                </a:solidFill>
              </a:rPr>
              <a:t>mo</a:t>
            </a:r>
            <a:r>
              <a:rPr lang="sr-Latn-ME" sz="1500" dirty="0" smtClean="0">
                <a:solidFill>
                  <a:schemeClr val="bg1"/>
                </a:solidFill>
              </a:rPr>
              <a:t>ćnom</a:t>
            </a:r>
            <a:r>
              <a:rPr lang="en-US" sz="1500" dirty="0" smtClean="0">
                <a:solidFill>
                  <a:schemeClr val="bg1"/>
                </a:solidFill>
              </a:rPr>
              <a:t> </a:t>
            </a:r>
            <a:r>
              <a:rPr lang="en-US" sz="1500" dirty="0" err="1">
                <a:solidFill>
                  <a:schemeClr val="bg1"/>
                </a:solidFill>
              </a:rPr>
              <a:t>mehanizacijom</a:t>
            </a:r>
            <a:r>
              <a:rPr lang="en-US" sz="1500" dirty="0">
                <a:solidFill>
                  <a:schemeClr val="bg1"/>
                </a:solidFill>
              </a:rPr>
              <a:t> </a:t>
            </a:r>
            <a:r>
              <a:rPr lang="en-US" sz="1500" dirty="0" err="1">
                <a:solidFill>
                  <a:schemeClr val="bg1"/>
                </a:solidFill>
              </a:rPr>
              <a:t>isisava</a:t>
            </a:r>
            <a:r>
              <a:rPr lang="en-US" sz="1500" dirty="0">
                <a:solidFill>
                  <a:schemeClr val="bg1"/>
                </a:solidFill>
              </a:rPr>
              <a:t> </a:t>
            </a:r>
            <a:r>
              <a:rPr lang="en-US" sz="1500" dirty="0" err="1">
                <a:solidFill>
                  <a:schemeClr val="bg1"/>
                </a:solidFill>
              </a:rPr>
              <a:t>iz</a:t>
            </a:r>
            <a:r>
              <a:rPr lang="en-US" sz="1500" dirty="0">
                <a:solidFill>
                  <a:schemeClr val="bg1"/>
                </a:solidFill>
              </a:rPr>
              <a:t> </a:t>
            </a:r>
            <a:r>
              <a:rPr lang="en-US" sz="1500" dirty="0" err="1">
                <a:solidFill>
                  <a:schemeClr val="bg1"/>
                </a:solidFill>
              </a:rPr>
              <a:t>dubine</a:t>
            </a:r>
            <a:r>
              <a:rPr lang="en-US" sz="1500" dirty="0">
                <a:solidFill>
                  <a:schemeClr val="bg1"/>
                </a:solidFill>
              </a:rPr>
              <a:t> </a:t>
            </a:r>
            <a:r>
              <a:rPr lang="en-US" sz="1500" dirty="0" err="1">
                <a:solidFill>
                  <a:schemeClr val="bg1"/>
                </a:solidFill>
              </a:rPr>
              <a:t>morskog</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jezerskog</a:t>
            </a:r>
            <a:r>
              <a:rPr lang="en-US" sz="1500" dirty="0">
                <a:solidFill>
                  <a:schemeClr val="bg1"/>
                </a:solidFill>
              </a:rPr>
              <a:t> </a:t>
            </a:r>
            <a:r>
              <a:rPr lang="en-US" sz="1500" dirty="0" err="1">
                <a:solidFill>
                  <a:schemeClr val="bg1"/>
                </a:solidFill>
              </a:rPr>
              <a:t>dna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nabacuje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površinu</a:t>
            </a:r>
            <a:r>
              <a:rPr lang="en-US" sz="1500" dirty="0">
                <a:solidFill>
                  <a:schemeClr val="bg1"/>
                </a:solidFill>
              </a:rPr>
              <a:t> od </a:t>
            </a:r>
            <a:r>
              <a:rPr lang="en-US" sz="1500" dirty="0" err="1">
                <a:solidFill>
                  <a:schemeClr val="bg1"/>
                </a:solidFill>
              </a:rPr>
              <a:t>interesa</a:t>
            </a:r>
            <a:r>
              <a:rPr lang="en-US" sz="1500" dirty="0">
                <a:solidFill>
                  <a:schemeClr val="bg1"/>
                </a:solidFill>
              </a:rPr>
              <a:t> </a:t>
            </a:r>
            <a:r>
              <a:rPr lang="en-US" sz="1500" dirty="0" err="1">
                <a:solidFill>
                  <a:schemeClr val="bg1"/>
                </a:solidFill>
              </a:rPr>
              <a:t>koja</a:t>
            </a:r>
            <a:r>
              <a:rPr lang="en-US" sz="1500" dirty="0">
                <a:solidFill>
                  <a:schemeClr val="bg1"/>
                </a:solidFill>
              </a:rPr>
              <a:t> se </a:t>
            </a:r>
            <a:r>
              <a:rPr lang="en-US" sz="1500" dirty="0" err="1">
                <a:solidFill>
                  <a:schemeClr val="bg1"/>
                </a:solidFill>
              </a:rPr>
              <a:t>takođe</a:t>
            </a:r>
            <a:r>
              <a:rPr lang="en-US" sz="1500" dirty="0">
                <a:solidFill>
                  <a:schemeClr val="bg1"/>
                </a:solidFill>
              </a:rPr>
              <a:t>, </a:t>
            </a:r>
            <a:r>
              <a:rPr lang="en-US" sz="1500" dirty="0" err="1">
                <a:solidFill>
                  <a:schemeClr val="bg1"/>
                </a:solidFill>
              </a:rPr>
              <a:t>najčešće</a:t>
            </a:r>
            <a:r>
              <a:rPr lang="en-US" sz="1500" dirty="0">
                <a:solidFill>
                  <a:schemeClr val="bg1"/>
                </a:solidFill>
              </a:rPr>
              <a:t>, </a:t>
            </a:r>
            <a:r>
              <a:rPr lang="en-US" sz="1500" dirty="0" err="1">
                <a:solidFill>
                  <a:schemeClr val="bg1"/>
                </a:solidFill>
              </a:rPr>
              <a:t>nalazi</a:t>
            </a:r>
            <a:r>
              <a:rPr lang="en-US" sz="1500" dirty="0">
                <a:solidFill>
                  <a:schemeClr val="bg1"/>
                </a:solidFill>
              </a:rPr>
              <a:t> u </a:t>
            </a:r>
            <a:r>
              <a:rPr lang="en-US" sz="1500" dirty="0" err="1">
                <a:solidFill>
                  <a:schemeClr val="bg1"/>
                </a:solidFill>
              </a:rPr>
              <a:t>vodi</a:t>
            </a:r>
            <a:r>
              <a:rPr lang="en-US" sz="1500" dirty="0">
                <a:solidFill>
                  <a:schemeClr val="bg1"/>
                </a:solidFill>
              </a:rPr>
              <a:t>. </a:t>
            </a:r>
            <a:endParaRPr lang="sr-Latn-ME" sz="1500" dirty="0" smtClean="0">
              <a:solidFill>
                <a:schemeClr val="bg1"/>
              </a:solidFill>
            </a:endParaRPr>
          </a:p>
          <a:p>
            <a:pPr marL="285750" indent="-285750" algn="just">
              <a:lnSpc>
                <a:spcPct val="100000"/>
              </a:lnSpc>
              <a:buFont typeface="Wingdings" panose="05000000000000000000" pitchFamily="2" charset="2"/>
              <a:buChar char="§"/>
            </a:pPr>
            <a:r>
              <a:rPr lang="en-US" sz="1500" dirty="0" err="1" smtClean="0">
                <a:solidFill>
                  <a:schemeClr val="bg1"/>
                </a:solidFill>
              </a:rPr>
              <a:t>Jedinica</a:t>
            </a:r>
            <a:r>
              <a:rPr lang="en-US" sz="1500" dirty="0" smtClean="0">
                <a:solidFill>
                  <a:schemeClr val="bg1"/>
                </a:solidFill>
              </a:rPr>
              <a:t> </a:t>
            </a:r>
            <a:r>
              <a:rPr lang="en-US" sz="1500" dirty="0" err="1">
                <a:solidFill>
                  <a:schemeClr val="bg1"/>
                </a:solidFill>
              </a:rPr>
              <a:t>pluta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površini</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nju</a:t>
            </a:r>
            <a:r>
              <a:rPr lang="en-US" sz="1500" dirty="0">
                <a:solidFill>
                  <a:schemeClr val="bg1"/>
                </a:solidFill>
              </a:rPr>
              <a:t> je </a:t>
            </a:r>
            <a:r>
              <a:rPr lang="en-US" sz="1500" dirty="0" err="1">
                <a:solidFill>
                  <a:schemeClr val="bg1"/>
                </a:solidFill>
              </a:rPr>
              <a:t>prikačen</a:t>
            </a:r>
            <a:r>
              <a:rPr lang="en-US" sz="1500" dirty="0">
                <a:solidFill>
                  <a:schemeClr val="bg1"/>
                </a:solidFill>
              </a:rPr>
              <a:t> </a:t>
            </a:r>
            <a:r>
              <a:rPr lang="en-US" sz="1500" dirty="0" err="1">
                <a:solidFill>
                  <a:schemeClr val="bg1"/>
                </a:solidFill>
              </a:rPr>
              <a:t>jedan</a:t>
            </a:r>
            <a:r>
              <a:rPr lang="en-US" sz="1500" dirty="0">
                <a:solidFill>
                  <a:schemeClr val="bg1"/>
                </a:solidFill>
              </a:rPr>
              <a:t> </a:t>
            </a:r>
            <a:r>
              <a:rPr lang="en-US" sz="1500" dirty="0" err="1">
                <a:solidFill>
                  <a:schemeClr val="bg1"/>
                </a:solidFill>
              </a:rPr>
              <a:t>kraj</a:t>
            </a:r>
            <a:r>
              <a:rPr lang="en-US" sz="1500" dirty="0">
                <a:solidFill>
                  <a:schemeClr val="bg1"/>
                </a:solidFill>
              </a:rPr>
              <a:t> </a:t>
            </a:r>
            <a:r>
              <a:rPr lang="en-US" sz="1500" dirty="0" err="1">
                <a:solidFill>
                  <a:schemeClr val="bg1"/>
                </a:solidFill>
              </a:rPr>
              <a:t>pupme</a:t>
            </a:r>
            <a:r>
              <a:rPr lang="en-US" sz="1500" dirty="0">
                <a:solidFill>
                  <a:schemeClr val="bg1"/>
                </a:solidFill>
              </a:rPr>
              <a:t> </a:t>
            </a:r>
            <a:r>
              <a:rPr lang="en-US" sz="1500" dirty="0" err="1">
                <a:solidFill>
                  <a:schemeClr val="bg1"/>
                </a:solidFill>
              </a:rPr>
              <a:t>dok</a:t>
            </a:r>
            <a:r>
              <a:rPr lang="en-US" sz="1500" dirty="0">
                <a:solidFill>
                  <a:schemeClr val="bg1"/>
                </a:solidFill>
              </a:rPr>
              <a:t> je </a:t>
            </a:r>
            <a:r>
              <a:rPr lang="en-US" sz="1500" dirty="0" err="1">
                <a:solidFill>
                  <a:schemeClr val="bg1"/>
                </a:solidFill>
              </a:rPr>
              <a:t>drugi</a:t>
            </a:r>
            <a:r>
              <a:rPr lang="en-US" sz="1500" dirty="0">
                <a:solidFill>
                  <a:schemeClr val="bg1"/>
                </a:solidFill>
              </a:rPr>
              <a:t> </a:t>
            </a:r>
            <a:r>
              <a:rPr lang="en-US" sz="1500" dirty="0" err="1">
                <a:solidFill>
                  <a:schemeClr val="bg1"/>
                </a:solidFill>
              </a:rPr>
              <a:t>kraj</a:t>
            </a:r>
            <a:r>
              <a:rPr lang="en-US" sz="1500" dirty="0">
                <a:solidFill>
                  <a:schemeClr val="bg1"/>
                </a:solidFill>
              </a:rPr>
              <a:t> </a:t>
            </a:r>
            <a:r>
              <a:rPr lang="en-US" sz="1500" dirty="0" err="1">
                <a:solidFill>
                  <a:schemeClr val="bg1"/>
                </a:solidFill>
              </a:rPr>
              <a:t>potopljen</a:t>
            </a:r>
            <a:r>
              <a:rPr lang="en-US" sz="1500" dirty="0">
                <a:solidFill>
                  <a:schemeClr val="bg1"/>
                </a:solidFill>
              </a:rPr>
              <a:t> u </a:t>
            </a:r>
            <a:r>
              <a:rPr lang="en-US" sz="1500" dirty="0" err="1">
                <a:solidFill>
                  <a:schemeClr val="bg1"/>
                </a:solidFill>
              </a:rPr>
              <a:t>pijesak</a:t>
            </a:r>
            <a:r>
              <a:rPr lang="en-US" sz="1500" dirty="0">
                <a:solidFill>
                  <a:schemeClr val="bg1"/>
                </a:solidFill>
              </a:rPr>
              <a:t>, </a:t>
            </a:r>
            <a:r>
              <a:rPr lang="en-US" sz="1500" dirty="0" err="1">
                <a:solidFill>
                  <a:schemeClr val="bg1"/>
                </a:solidFill>
              </a:rPr>
              <a:t>ispod</a:t>
            </a:r>
            <a:r>
              <a:rPr lang="en-US" sz="1500" dirty="0">
                <a:solidFill>
                  <a:schemeClr val="bg1"/>
                </a:solidFill>
              </a:rPr>
              <a:t> </a:t>
            </a:r>
            <a:r>
              <a:rPr lang="en-US" sz="1500" dirty="0" err="1">
                <a:solidFill>
                  <a:schemeClr val="bg1"/>
                </a:solidFill>
              </a:rPr>
              <a:t>nivoa</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Pumpa</a:t>
            </a:r>
            <a:r>
              <a:rPr lang="en-US" sz="1500" dirty="0">
                <a:solidFill>
                  <a:schemeClr val="bg1"/>
                </a:solidFill>
              </a:rPr>
              <a:t> </a:t>
            </a:r>
            <a:r>
              <a:rPr lang="en-US" sz="1500" dirty="0" err="1">
                <a:solidFill>
                  <a:schemeClr val="bg1"/>
                </a:solidFill>
              </a:rPr>
              <a:t>čini</a:t>
            </a:r>
            <a:r>
              <a:rPr lang="en-US" sz="1500" dirty="0">
                <a:solidFill>
                  <a:schemeClr val="bg1"/>
                </a:solidFill>
              </a:rPr>
              <a:t> </a:t>
            </a:r>
            <a:r>
              <a:rPr lang="en-US" sz="1500" dirty="0" err="1">
                <a:solidFill>
                  <a:schemeClr val="bg1"/>
                </a:solidFill>
              </a:rPr>
              <a:t>dio</a:t>
            </a:r>
            <a:r>
              <a:rPr lang="en-US" sz="1500" dirty="0">
                <a:solidFill>
                  <a:schemeClr val="bg1"/>
                </a:solidFill>
              </a:rPr>
              <a:t> </a:t>
            </a:r>
            <a:r>
              <a:rPr lang="en-US" sz="1500" dirty="0" err="1">
                <a:solidFill>
                  <a:schemeClr val="bg1"/>
                </a:solidFill>
              </a:rPr>
              <a:t>podvodnog</a:t>
            </a:r>
            <a:r>
              <a:rPr lang="en-US" sz="1500" dirty="0">
                <a:solidFill>
                  <a:schemeClr val="bg1"/>
                </a:solidFill>
              </a:rPr>
              <a:t> </a:t>
            </a:r>
            <a:r>
              <a:rPr lang="en-US" sz="1500" dirty="0" err="1">
                <a:solidFill>
                  <a:schemeClr val="bg1"/>
                </a:solidFill>
              </a:rPr>
              <a:t>mehanizma</a:t>
            </a:r>
            <a:r>
              <a:rPr lang="en-US" sz="1500" dirty="0">
                <a:solidFill>
                  <a:schemeClr val="bg1"/>
                </a:solidFill>
              </a:rPr>
              <a:t>, </a:t>
            </a:r>
            <a:r>
              <a:rPr lang="en-US" sz="1500" dirty="0" err="1">
                <a:solidFill>
                  <a:schemeClr val="bg1"/>
                </a:solidFill>
              </a:rPr>
              <a:t>koja</a:t>
            </a:r>
            <a:r>
              <a:rPr lang="en-US" sz="1500" dirty="0">
                <a:solidFill>
                  <a:schemeClr val="bg1"/>
                </a:solidFill>
              </a:rPr>
              <a:t> </a:t>
            </a:r>
            <a:r>
              <a:rPr lang="en-US" sz="1500" dirty="0" err="1">
                <a:solidFill>
                  <a:schemeClr val="bg1"/>
                </a:solidFill>
              </a:rPr>
              <a:t>funkcijom</a:t>
            </a:r>
            <a:r>
              <a:rPr lang="en-US" sz="1500" dirty="0">
                <a:solidFill>
                  <a:schemeClr val="bg1"/>
                </a:solidFill>
              </a:rPr>
              <a:t> </a:t>
            </a:r>
            <a:r>
              <a:rPr lang="en-US" sz="1500" dirty="0" err="1">
                <a:solidFill>
                  <a:schemeClr val="bg1"/>
                </a:solidFill>
              </a:rPr>
              <a:t>podsjeća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skreper</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razara</a:t>
            </a:r>
            <a:r>
              <a:rPr lang="en-US" sz="1500" dirty="0">
                <a:solidFill>
                  <a:schemeClr val="bg1"/>
                </a:solidFill>
              </a:rPr>
              <a:t> </a:t>
            </a:r>
            <a:r>
              <a:rPr lang="en-US" sz="1500" dirty="0" err="1">
                <a:solidFill>
                  <a:schemeClr val="bg1"/>
                </a:solidFill>
              </a:rPr>
              <a:t>strukturu</a:t>
            </a:r>
            <a:r>
              <a:rPr lang="en-US" sz="1500" dirty="0">
                <a:solidFill>
                  <a:schemeClr val="bg1"/>
                </a:solidFill>
              </a:rPr>
              <a:t> </a:t>
            </a:r>
            <a:r>
              <a:rPr lang="en-US" sz="1500" dirty="0" err="1">
                <a:solidFill>
                  <a:schemeClr val="bg1"/>
                </a:solidFill>
              </a:rPr>
              <a:t>pijeska</a:t>
            </a:r>
            <a:r>
              <a:rPr lang="en-US" sz="1500" dirty="0">
                <a:solidFill>
                  <a:schemeClr val="bg1"/>
                </a:solidFill>
              </a:rPr>
              <a:t> da bi se </a:t>
            </a:r>
            <a:r>
              <a:rPr lang="en-US" sz="1500" dirty="0" err="1">
                <a:solidFill>
                  <a:schemeClr val="bg1"/>
                </a:solidFill>
              </a:rPr>
              <a:t>lakše</a:t>
            </a:r>
            <a:r>
              <a:rPr lang="en-US" sz="1500" dirty="0">
                <a:solidFill>
                  <a:schemeClr val="bg1"/>
                </a:solidFill>
              </a:rPr>
              <a:t> </a:t>
            </a:r>
            <a:r>
              <a:rPr lang="en-US" sz="1500" dirty="0" err="1">
                <a:solidFill>
                  <a:schemeClr val="bg1"/>
                </a:solidFill>
              </a:rPr>
              <a:t>ispumpao</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odložio</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samoj</a:t>
            </a:r>
            <a:r>
              <a:rPr lang="en-US" sz="1500" dirty="0">
                <a:solidFill>
                  <a:schemeClr val="bg1"/>
                </a:solidFill>
              </a:rPr>
              <a:t> </a:t>
            </a:r>
            <a:r>
              <a:rPr lang="en-US" sz="1500" dirty="0" err="1">
                <a:solidFill>
                  <a:schemeClr val="bg1"/>
                </a:solidFill>
              </a:rPr>
              <a:t>plutajućoj</a:t>
            </a:r>
            <a:r>
              <a:rPr lang="en-US" sz="1500" dirty="0">
                <a:solidFill>
                  <a:schemeClr val="bg1"/>
                </a:solidFill>
              </a:rPr>
              <a:t> </a:t>
            </a:r>
            <a:r>
              <a:rPr lang="en-US" sz="1500" dirty="0" err="1">
                <a:solidFill>
                  <a:schemeClr val="bg1"/>
                </a:solidFill>
              </a:rPr>
              <a:t>jedinici</a:t>
            </a:r>
            <a:r>
              <a:rPr lang="en-US" sz="1500" dirty="0">
                <a:solidFill>
                  <a:schemeClr val="bg1"/>
                </a:solidFill>
              </a:rPr>
              <a:t>. </a:t>
            </a:r>
            <a:endParaRPr lang="sr-Latn-ME" sz="1500" dirty="0" smtClean="0">
              <a:solidFill>
                <a:schemeClr val="bg1"/>
              </a:solidFill>
            </a:endParaRPr>
          </a:p>
          <a:p>
            <a:pPr marL="285750" indent="-285750" algn="just">
              <a:lnSpc>
                <a:spcPct val="100000"/>
              </a:lnSpc>
              <a:buFont typeface="Wingdings" panose="05000000000000000000" pitchFamily="2" charset="2"/>
              <a:buChar char="§"/>
            </a:pPr>
            <a:r>
              <a:rPr lang="en-US" sz="1500" dirty="0" err="1" smtClean="0">
                <a:solidFill>
                  <a:schemeClr val="bg1"/>
                </a:solidFill>
              </a:rPr>
              <a:t>Dalje</a:t>
            </a:r>
            <a:r>
              <a:rPr lang="en-US" sz="1500" dirty="0" smtClean="0">
                <a:solidFill>
                  <a:schemeClr val="bg1"/>
                </a:solidFill>
              </a:rPr>
              <a:t> </a:t>
            </a:r>
            <a:r>
              <a:rPr lang="en-US" sz="1500" dirty="0">
                <a:solidFill>
                  <a:schemeClr val="bg1"/>
                </a:solidFill>
              </a:rPr>
              <a:t>se </a:t>
            </a:r>
            <a:r>
              <a:rPr lang="en-US" sz="1500" dirty="0" err="1">
                <a:solidFill>
                  <a:schemeClr val="bg1"/>
                </a:solidFill>
              </a:rPr>
              <a:t>taj</a:t>
            </a:r>
            <a:r>
              <a:rPr lang="en-US" sz="1500" dirty="0">
                <a:solidFill>
                  <a:schemeClr val="bg1"/>
                </a:solidFill>
              </a:rPr>
              <a:t> </a:t>
            </a:r>
            <a:r>
              <a:rPr lang="en-US" sz="1500" dirty="0" err="1">
                <a:solidFill>
                  <a:schemeClr val="bg1"/>
                </a:solidFill>
              </a:rPr>
              <a:t>iskopani</a:t>
            </a:r>
            <a:r>
              <a:rPr lang="en-US" sz="1500" dirty="0">
                <a:solidFill>
                  <a:schemeClr val="bg1"/>
                </a:solidFill>
              </a:rPr>
              <a:t> material </a:t>
            </a:r>
            <a:r>
              <a:rPr lang="en-US" sz="1500" dirty="0" err="1">
                <a:solidFill>
                  <a:schemeClr val="bg1"/>
                </a:solidFill>
              </a:rPr>
              <a:t>transportuje</a:t>
            </a:r>
            <a:r>
              <a:rPr lang="en-US" sz="1500" dirty="0">
                <a:solidFill>
                  <a:schemeClr val="bg1"/>
                </a:solidFill>
              </a:rPr>
              <a:t> </a:t>
            </a:r>
            <a:r>
              <a:rPr lang="en-US" sz="1500" dirty="0" err="1">
                <a:solidFill>
                  <a:schemeClr val="bg1"/>
                </a:solidFill>
              </a:rPr>
              <a:t>posebnim</a:t>
            </a:r>
            <a:r>
              <a:rPr lang="en-US" sz="1500" dirty="0">
                <a:solidFill>
                  <a:schemeClr val="bg1"/>
                </a:solidFill>
              </a:rPr>
              <a:t> </a:t>
            </a:r>
            <a:r>
              <a:rPr lang="en-US" sz="1500" dirty="0" err="1">
                <a:solidFill>
                  <a:schemeClr val="bg1"/>
                </a:solidFill>
              </a:rPr>
              <a:t>gumenim</a:t>
            </a:r>
            <a:r>
              <a:rPr lang="en-US" sz="1500" dirty="0">
                <a:solidFill>
                  <a:schemeClr val="bg1"/>
                </a:solidFill>
              </a:rPr>
              <a:t> </a:t>
            </a:r>
            <a:r>
              <a:rPr lang="en-US" sz="1500" dirty="0" err="1">
                <a:solidFill>
                  <a:schemeClr val="bg1"/>
                </a:solidFill>
              </a:rPr>
              <a:t>cijevima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željeno</a:t>
            </a:r>
            <a:r>
              <a:rPr lang="en-US" sz="1500" dirty="0">
                <a:solidFill>
                  <a:schemeClr val="bg1"/>
                </a:solidFill>
              </a:rPr>
              <a:t> </a:t>
            </a:r>
            <a:r>
              <a:rPr lang="en-US" sz="1500" dirty="0" err="1">
                <a:solidFill>
                  <a:schemeClr val="bg1"/>
                </a:solidFill>
              </a:rPr>
              <a:t>mjesto</a:t>
            </a:r>
            <a:r>
              <a:rPr lang="en-US" sz="1500" dirty="0">
                <a:solidFill>
                  <a:schemeClr val="bg1"/>
                </a:solidFill>
              </a:rPr>
              <a:t> </a:t>
            </a:r>
            <a:r>
              <a:rPr lang="en-US" sz="1500" dirty="0" err="1">
                <a:solidFill>
                  <a:schemeClr val="bg1"/>
                </a:solidFill>
              </a:rPr>
              <a:t>ili</a:t>
            </a:r>
            <a:r>
              <a:rPr lang="en-US" sz="1500" dirty="0">
                <a:solidFill>
                  <a:schemeClr val="bg1"/>
                </a:solidFill>
              </a:rPr>
              <a:t> se </a:t>
            </a:r>
            <a:r>
              <a:rPr lang="en-US" sz="1500" dirty="0" err="1">
                <a:solidFill>
                  <a:schemeClr val="bg1"/>
                </a:solidFill>
              </a:rPr>
              <a:t>direktno</a:t>
            </a:r>
            <a:r>
              <a:rPr lang="en-US" sz="1500" dirty="0">
                <a:solidFill>
                  <a:schemeClr val="bg1"/>
                </a:solidFill>
              </a:rPr>
              <a:t> </a:t>
            </a:r>
            <a:r>
              <a:rPr lang="en-US" sz="1500" dirty="0" err="1">
                <a:solidFill>
                  <a:schemeClr val="bg1"/>
                </a:solidFill>
              </a:rPr>
              <a:t>izbacuje</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jedinice</a:t>
            </a:r>
            <a:r>
              <a:rPr lang="en-US" sz="1500" dirty="0">
                <a:solidFill>
                  <a:schemeClr val="bg1"/>
                </a:solidFill>
              </a:rPr>
              <a:t>, </a:t>
            </a:r>
            <a:r>
              <a:rPr lang="en-US" sz="1500" dirty="0" err="1">
                <a:solidFill>
                  <a:schemeClr val="bg1"/>
                </a:solidFill>
              </a:rPr>
              <a:t>jakim</a:t>
            </a:r>
            <a:r>
              <a:rPr lang="en-US" sz="1500" dirty="0">
                <a:solidFill>
                  <a:schemeClr val="bg1"/>
                </a:solidFill>
              </a:rPr>
              <a:t> </a:t>
            </a:r>
            <a:r>
              <a:rPr lang="en-US" sz="1500" dirty="0" err="1" smtClean="0">
                <a:solidFill>
                  <a:schemeClr val="bg1"/>
                </a:solidFill>
              </a:rPr>
              <a:t>pumpama</a:t>
            </a:r>
            <a:r>
              <a:rPr lang="en-US" sz="1500" dirty="0" smtClean="0">
                <a:solidFill>
                  <a:schemeClr val="bg1"/>
                </a:solidFill>
              </a:rPr>
              <a:t>. </a:t>
            </a:r>
            <a:endParaRPr lang="sr-Latn-ME" sz="1500" dirty="0" smtClean="0">
              <a:solidFill>
                <a:schemeClr val="bg1"/>
              </a:solidFill>
            </a:endParaRPr>
          </a:p>
          <a:p>
            <a:pPr marL="285750" indent="-285750" algn="just">
              <a:lnSpc>
                <a:spcPct val="100000"/>
              </a:lnSpc>
              <a:buFont typeface="Wingdings" panose="05000000000000000000" pitchFamily="2" charset="2"/>
              <a:buChar char="§"/>
            </a:pPr>
            <a:r>
              <a:rPr lang="en-US" sz="1500" dirty="0" err="1" smtClean="0">
                <a:solidFill>
                  <a:schemeClr val="bg1"/>
                </a:solidFill>
              </a:rPr>
              <a:t>Dimenzije</a:t>
            </a:r>
            <a:r>
              <a:rPr lang="en-US" sz="1500" dirty="0" smtClean="0">
                <a:solidFill>
                  <a:schemeClr val="bg1"/>
                </a:solidFill>
              </a:rPr>
              <a:t> </a:t>
            </a:r>
            <a:r>
              <a:rPr lang="en-US" sz="1500" dirty="0" err="1">
                <a:solidFill>
                  <a:schemeClr val="bg1"/>
                </a:solidFill>
              </a:rPr>
              <a:t>ovakvih</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variraju</a:t>
            </a:r>
            <a:r>
              <a:rPr lang="en-US" sz="1500" dirty="0">
                <a:solidFill>
                  <a:schemeClr val="bg1"/>
                </a:solidFill>
              </a:rPr>
              <a:t> a </a:t>
            </a:r>
            <a:r>
              <a:rPr lang="en-US" sz="1500" dirty="0" err="1">
                <a:solidFill>
                  <a:schemeClr val="bg1"/>
                </a:solidFill>
              </a:rPr>
              <a:t>sve</a:t>
            </a:r>
            <a:r>
              <a:rPr lang="en-US" sz="1500" dirty="0">
                <a:solidFill>
                  <a:schemeClr val="bg1"/>
                </a:solidFill>
              </a:rPr>
              <a:t> </a:t>
            </a:r>
            <a:r>
              <a:rPr lang="en-US" sz="1500" dirty="0" err="1">
                <a:solidFill>
                  <a:schemeClr val="bg1"/>
                </a:solidFill>
              </a:rPr>
              <a:t>češće</a:t>
            </a:r>
            <a:r>
              <a:rPr lang="en-US" sz="1500" dirty="0">
                <a:solidFill>
                  <a:schemeClr val="bg1"/>
                </a:solidFill>
              </a:rPr>
              <a:t> se </a:t>
            </a:r>
            <a:r>
              <a:rPr lang="en-US" sz="1500" dirty="0" err="1">
                <a:solidFill>
                  <a:schemeClr val="bg1"/>
                </a:solidFill>
              </a:rPr>
              <a:t>primjenjuju</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gradnju</a:t>
            </a:r>
            <a:r>
              <a:rPr lang="en-US" sz="1500" dirty="0">
                <a:solidFill>
                  <a:schemeClr val="bg1"/>
                </a:solidFill>
              </a:rPr>
              <a:t> </a:t>
            </a:r>
            <a:r>
              <a:rPr lang="en-US" sz="1500" dirty="0" err="1">
                <a:solidFill>
                  <a:schemeClr val="bg1"/>
                </a:solidFill>
              </a:rPr>
              <a:t>turističkih</a:t>
            </a:r>
            <a:r>
              <a:rPr lang="en-US" sz="1500" dirty="0">
                <a:solidFill>
                  <a:schemeClr val="bg1"/>
                </a:solidFill>
              </a:rPr>
              <a:t> </a:t>
            </a:r>
            <a:r>
              <a:rPr lang="en-US" sz="1500" dirty="0" err="1">
                <a:solidFill>
                  <a:schemeClr val="bg1"/>
                </a:solidFill>
              </a:rPr>
              <a:t>naselja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priobalnom</a:t>
            </a:r>
            <a:r>
              <a:rPr lang="en-US" sz="1500" dirty="0">
                <a:solidFill>
                  <a:schemeClr val="bg1"/>
                </a:solidFill>
              </a:rPr>
              <a:t> </a:t>
            </a:r>
            <a:r>
              <a:rPr lang="en-US" sz="1500" dirty="0" err="1">
                <a:solidFill>
                  <a:schemeClr val="bg1"/>
                </a:solidFill>
              </a:rPr>
              <a:t>području</a:t>
            </a:r>
            <a:r>
              <a:rPr lang="en-US" sz="1500" dirty="0">
                <a:solidFill>
                  <a:schemeClr val="bg1"/>
                </a:solidFill>
              </a:rPr>
              <a:t> </a:t>
            </a:r>
            <a:r>
              <a:rPr lang="en-US" sz="1500" dirty="0" err="1" smtClean="0">
                <a:solidFill>
                  <a:schemeClr val="bg1"/>
                </a:solidFill>
              </a:rPr>
              <a:t>ili</a:t>
            </a:r>
            <a:r>
              <a:rPr lang="en-US" sz="1500" dirty="0" smtClean="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vojno</a:t>
            </a:r>
            <a:r>
              <a:rPr lang="en-US" sz="1500" dirty="0">
                <a:solidFill>
                  <a:schemeClr val="bg1"/>
                </a:solidFill>
              </a:rPr>
              <a:t> - </a:t>
            </a:r>
            <a:r>
              <a:rPr lang="en-US" sz="1500" dirty="0" err="1">
                <a:solidFill>
                  <a:schemeClr val="bg1"/>
                </a:solidFill>
              </a:rPr>
              <a:t>strategijske</a:t>
            </a:r>
            <a:r>
              <a:rPr lang="en-US" sz="1500" dirty="0">
                <a:solidFill>
                  <a:schemeClr val="bg1"/>
                </a:solidFill>
              </a:rPr>
              <a:t> </a:t>
            </a:r>
            <a:r>
              <a:rPr lang="en-US" sz="1500" dirty="0" err="1">
                <a:solidFill>
                  <a:schemeClr val="bg1"/>
                </a:solidFill>
              </a:rPr>
              <a:t>potrebe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otvorenom</a:t>
            </a:r>
            <a:r>
              <a:rPr lang="en-US" sz="1500" dirty="0">
                <a:solidFill>
                  <a:schemeClr val="bg1"/>
                </a:solidFill>
              </a:rPr>
              <a:t> </a:t>
            </a:r>
            <a:r>
              <a:rPr lang="en-US" sz="1500" dirty="0" err="1" smtClean="0">
                <a:solidFill>
                  <a:schemeClr val="bg1"/>
                </a:solidFill>
              </a:rPr>
              <a:t>moru</a:t>
            </a:r>
            <a:r>
              <a:rPr lang="en-US" sz="1500" dirty="0" smtClean="0">
                <a:solidFill>
                  <a:schemeClr val="bg1"/>
                </a:solidFill>
              </a:rPr>
              <a:t>.</a:t>
            </a:r>
            <a:endParaRPr lang="en-US" sz="1500" dirty="0">
              <a:solidFill>
                <a:schemeClr val="bg1"/>
              </a:solidFill>
            </a:endParaRPr>
          </a:p>
        </p:txBody>
      </p:sp>
    </p:spTree>
    <p:extLst>
      <p:ext uri="{BB962C8B-B14F-4D97-AF65-F5344CB8AC3E}">
        <p14:creationId xmlns:p14="http://schemas.microsoft.com/office/powerpoint/2010/main" val="81786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6">
                                            <p:bg/>
                                          </p:spTgt>
                                        </p:tgtEl>
                                        <p:attrNameLst>
                                          <p:attrName>style.visibility</p:attrName>
                                        </p:attrNameLst>
                                      </p:cBhvr>
                                      <p:to>
                                        <p:strVal val="visible"/>
                                      </p:to>
                                    </p:set>
                                    <p:anim calcmode="lin" valueType="num">
                                      <p:cBhvr>
                                        <p:cTn id="25" dur="500" fill="hold"/>
                                        <p:tgtEl>
                                          <p:spTgt spid="6">
                                            <p:bg/>
                                          </p:spTgt>
                                        </p:tgtEl>
                                        <p:attrNameLst>
                                          <p:attrName>ppt_w</p:attrName>
                                        </p:attrNameLst>
                                      </p:cBhvr>
                                      <p:tavLst>
                                        <p:tav tm="0">
                                          <p:val>
                                            <p:fltVal val="0"/>
                                          </p:val>
                                        </p:tav>
                                        <p:tav tm="100000">
                                          <p:val>
                                            <p:strVal val="#ppt_w"/>
                                          </p:val>
                                        </p:tav>
                                      </p:tavLst>
                                    </p:anim>
                                    <p:anim calcmode="lin" valueType="num">
                                      <p:cBhvr>
                                        <p:cTn id="26" dur="500" fill="hold"/>
                                        <p:tgtEl>
                                          <p:spTgt spid="6">
                                            <p:bg/>
                                          </p:spTgt>
                                        </p:tgtEl>
                                        <p:attrNameLst>
                                          <p:attrName>ppt_h</p:attrName>
                                        </p:attrNameLst>
                                      </p:cBhvr>
                                      <p:tavLst>
                                        <p:tav tm="0">
                                          <p:val>
                                            <p:fltVal val="0"/>
                                          </p:val>
                                        </p:tav>
                                        <p:tav tm="100000">
                                          <p:val>
                                            <p:strVal val="#ppt_h"/>
                                          </p:val>
                                        </p:tav>
                                      </p:tavLst>
                                    </p:anim>
                                    <p:animEffect transition="in" filter="fade">
                                      <p:cBhvr>
                                        <p:cTn id="27" dur="500"/>
                                        <p:tgtEl>
                                          <p:spTgt spid="6">
                                            <p:bg/>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 calcmode="lin" valueType="num">
                                      <p:cBhvr>
                                        <p:cTn id="32"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anim calcmode="lin" valueType="num">
                                      <p:cBhvr>
                                        <p:cTn id="3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40"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41" dur="500"/>
                                        <p:tgtEl>
                                          <p:spTgt spid="6">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6">
                                            <p:txEl>
                                              <p:pRg st="2" end="2"/>
                                            </p:txEl>
                                          </p:spTgt>
                                        </p:tgtEl>
                                        <p:attrNameLst>
                                          <p:attrName>style.visibility</p:attrName>
                                        </p:attrNameLst>
                                      </p:cBhvr>
                                      <p:to>
                                        <p:strVal val="visible"/>
                                      </p:to>
                                    </p:set>
                                    <p:anim calcmode="lin" valueType="num">
                                      <p:cBhvr>
                                        <p:cTn id="46"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47"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48" dur="500"/>
                                        <p:tgtEl>
                                          <p:spTgt spid="6">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6">
                                            <p:txEl>
                                              <p:pRg st="3" end="3"/>
                                            </p:txEl>
                                          </p:spTgt>
                                        </p:tgtEl>
                                        <p:attrNameLst>
                                          <p:attrName>style.visibility</p:attrName>
                                        </p:attrNameLst>
                                      </p:cBhvr>
                                      <p:to>
                                        <p:strVal val="visible"/>
                                      </p:to>
                                    </p:set>
                                    <p:anim calcmode="lin" valueType="num">
                                      <p:cBhvr>
                                        <p:cTn id="53"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54" dur="500" fill="hold"/>
                                        <p:tgtEl>
                                          <p:spTgt spid="6">
                                            <p:txEl>
                                              <p:pRg st="3" end="3"/>
                                            </p:txEl>
                                          </p:spTgt>
                                        </p:tgtEl>
                                        <p:attrNameLst>
                                          <p:attrName>ppt_h</p:attrName>
                                        </p:attrNameLst>
                                      </p:cBhvr>
                                      <p:tavLst>
                                        <p:tav tm="0">
                                          <p:val>
                                            <p:fltVal val="0"/>
                                          </p:val>
                                        </p:tav>
                                        <p:tav tm="100000">
                                          <p:val>
                                            <p:strVal val="#ppt_h"/>
                                          </p:val>
                                        </p:tav>
                                      </p:tavLst>
                                    </p:anim>
                                    <p:animEffect transition="in" filter="fade">
                                      <p:cBhvr>
                                        <p:cTn id="55" dur="500"/>
                                        <p:tgtEl>
                                          <p:spTgt spid="6">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6">
                                            <p:txEl>
                                              <p:pRg st="4" end="4"/>
                                            </p:txEl>
                                          </p:spTgt>
                                        </p:tgtEl>
                                        <p:attrNameLst>
                                          <p:attrName>style.visibility</p:attrName>
                                        </p:attrNameLst>
                                      </p:cBhvr>
                                      <p:to>
                                        <p:strVal val="visible"/>
                                      </p:to>
                                    </p:set>
                                    <p:anim calcmode="lin" valueType="num">
                                      <p:cBhvr>
                                        <p:cTn id="60"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61" dur="500" fill="hold"/>
                                        <p:tgtEl>
                                          <p:spTgt spid="6">
                                            <p:txEl>
                                              <p:pRg st="4" end="4"/>
                                            </p:txEl>
                                          </p:spTgt>
                                        </p:tgtEl>
                                        <p:attrNameLst>
                                          <p:attrName>ppt_h</p:attrName>
                                        </p:attrNameLst>
                                      </p:cBhvr>
                                      <p:tavLst>
                                        <p:tav tm="0">
                                          <p:val>
                                            <p:fltVal val="0"/>
                                          </p:val>
                                        </p:tav>
                                        <p:tav tm="100000">
                                          <p:val>
                                            <p:strVal val="#ppt_h"/>
                                          </p:val>
                                        </p:tav>
                                      </p:tavLst>
                                    </p:anim>
                                    <p:animEffect transition="in" filter="fade">
                                      <p:cBhvr>
                                        <p:cTn id="62" dur="500"/>
                                        <p:tgtEl>
                                          <p:spTgt spid="6">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9">
                                            <p:bg/>
                                          </p:spTgt>
                                        </p:tgtEl>
                                        <p:attrNameLst>
                                          <p:attrName>style.visibility</p:attrName>
                                        </p:attrNameLst>
                                      </p:cBhvr>
                                      <p:to>
                                        <p:strVal val="visible"/>
                                      </p:to>
                                    </p:set>
                                    <p:anim calcmode="lin" valueType="num">
                                      <p:cBhvr>
                                        <p:cTn id="67" dur="500" fill="hold"/>
                                        <p:tgtEl>
                                          <p:spTgt spid="9">
                                            <p:bg/>
                                          </p:spTgt>
                                        </p:tgtEl>
                                        <p:attrNameLst>
                                          <p:attrName>ppt_w</p:attrName>
                                        </p:attrNameLst>
                                      </p:cBhvr>
                                      <p:tavLst>
                                        <p:tav tm="0">
                                          <p:val>
                                            <p:fltVal val="0"/>
                                          </p:val>
                                        </p:tav>
                                        <p:tav tm="100000">
                                          <p:val>
                                            <p:strVal val="#ppt_w"/>
                                          </p:val>
                                        </p:tav>
                                      </p:tavLst>
                                    </p:anim>
                                    <p:anim calcmode="lin" valueType="num">
                                      <p:cBhvr>
                                        <p:cTn id="68" dur="500" fill="hold"/>
                                        <p:tgtEl>
                                          <p:spTgt spid="9">
                                            <p:bg/>
                                          </p:spTgt>
                                        </p:tgtEl>
                                        <p:attrNameLst>
                                          <p:attrName>ppt_h</p:attrName>
                                        </p:attrNameLst>
                                      </p:cBhvr>
                                      <p:tavLst>
                                        <p:tav tm="0">
                                          <p:val>
                                            <p:fltVal val="0"/>
                                          </p:val>
                                        </p:tav>
                                        <p:tav tm="100000">
                                          <p:val>
                                            <p:strVal val="#ppt_h"/>
                                          </p:val>
                                        </p:tav>
                                      </p:tavLst>
                                    </p:anim>
                                    <p:animEffect transition="in" filter="fade">
                                      <p:cBhvr>
                                        <p:cTn id="69" dur="500"/>
                                        <p:tgtEl>
                                          <p:spTgt spid="9">
                                            <p:bg/>
                                          </p:spTgt>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9">
                                            <p:txEl>
                                              <p:pRg st="0" end="0"/>
                                            </p:txEl>
                                          </p:spTgt>
                                        </p:tgtEl>
                                        <p:attrNameLst>
                                          <p:attrName>style.visibility</p:attrName>
                                        </p:attrNameLst>
                                      </p:cBhvr>
                                      <p:to>
                                        <p:strVal val="visible"/>
                                      </p:to>
                                    </p:set>
                                    <p:anim calcmode="lin" valueType="num">
                                      <p:cBhvr>
                                        <p:cTn id="7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9">
                                            <p:txEl>
                                              <p:pRg st="0" end="0"/>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9">
                                            <p:txEl>
                                              <p:pRg st="1" end="1"/>
                                            </p:txEl>
                                          </p:spTgt>
                                        </p:tgtEl>
                                        <p:attrNameLst>
                                          <p:attrName>style.visibility</p:attrName>
                                        </p:attrNameLst>
                                      </p:cBhvr>
                                      <p:to>
                                        <p:strVal val="visible"/>
                                      </p:to>
                                    </p:set>
                                    <p:anim calcmode="lin" valueType="num">
                                      <p:cBhvr>
                                        <p:cTn id="81"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82" dur="5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83" dur="500"/>
                                        <p:tgtEl>
                                          <p:spTgt spid="9">
                                            <p:txEl>
                                              <p:pRg st="1" end="1"/>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9">
                                            <p:txEl>
                                              <p:pRg st="2" end="2"/>
                                            </p:txEl>
                                          </p:spTgt>
                                        </p:tgtEl>
                                        <p:attrNameLst>
                                          <p:attrName>style.visibility</p:attrName>
                                        </p:attrNameLst>
                                      </p:cBhvr>
                                      <p:to>
                                        <p:strVal val="visible"/>
                                      </p:to>
                                    </p:set>
                                    <p:anim calcmode="lin" valueType="num">
                                      <p:cBhvr>
                                        <p:cTn id="88"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89"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90" dur="500"/>
                                        <p:tgtEl>
                                          <p:spTgt spid="9">
                                            <p:txEl>
                                              <p:pRg st="2" end="2"/>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grpId="0" nodeType="clickEffect">
                                  <p:stCondLst>
                                    <p:cond delay="0"/>
                                  </p:stCondLst>
                                  <p:childTnLst>
                                    <p:set>
                                      <p:cBhvr>
                                        <p:cTn id="94" dur="1" fill="hold">
                                          <p:stCondLst>
                                            <p:cond delay="0"/>
                                          </p:stCondLst>
                                        </p:cTn>
                                        <p:tgtEl>
                                          <p:spTgt spid="9">
                                            <p:txEl>
                                              <p:pRg st="3" end="3"/>
                                            </p:txEl>
                                          </p:spTgt>
                                        </p:tgtEl>
                                        <p:attrNameLst>
                                          <p:attrName>style.visibility</p:attrName>
                                        </p:attrNameLst>
                                      </p:cBhvr>
                                      <p:to>
                                        <p:strVal val="visible"/>
                                      </p:to>
                                    </p:set>
                                    <p:anim calcmode="lin" valueType="num">
                                      <p:cBhvr>
                                        <p:cTn id="95"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96" dur="500" fill="hold"/>
                                        <p:tgtEl>
                                          <p:spTgt spid="9">
                                            <p:txEl>
                                              <p:pRg st="3" end="3"/>
                                            </p:txEl>
                                          </p:spTgt>
                                        </p:tgtEl>
                                        <p:attrNameLst>
                                          <p:attrName>ppt_h</p:attrName>
                                        </p:attrNameLst>
                                      </p:cBhvr>
                                      <p:tavLst>
                                        <p:tav tm="0">
                                          <p:val>
                                            <p:fltVal val="0"/>
                                          </p:val>
                                        </p:tav>
                                        <p:tav tm="100000">
                                          <p:val>
                                            <p:strVal val="#ppt_h"/>
                                          </p:val>
                                        </p:tav>
                                      </p:tavLst>
                                    </p:anim>
                                    <p:animEffect transition="in" filter="fade">
                                      <p:cBhvr>
                                        <p:cTn id="9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5" grpId="0" build="p" animBg="1"/>
      <p:bldP spid="9"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4434" y="0"/>
            <a:ext cx="7072715" cy="1208868"/>
          </a:xfrm>
        </p:spPr>
        <p:txBody>
          <a:bodyPr>
            <a:normAutofit/>
          </a:bodyPr>
          <a:lstStyle/>
          <a:p>
            <a:r>
              <a:rPr lang="sr-Latn-ME" dirty="0" smtClean="0"/>
              <a:t>Deponija pepela i šljake Maljevac</a:t>
            </a:r>
            <a:endParaRPr lang="en-US" dirty="0"/>
          </a:p>
        </p:txBody>
      </p:sp>
      <p:pic>
        <p:nvPicPr>
          <p:cNvPr id="13314" name="Picture 2" descr="Radovi na sanaciji ekološke deponije &quot;Maljevac&quot; | Zvanični sajt kompanije  Bemax Zvanični sajt kompanije Bema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69800"/>
            <a:ext cx="9753600" cy="5488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85205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4434" y="0"/>
            <a:ext cx="6044015" cy="1208868"/>
          </a:xfrm>
        </p:spPr>
        <p:txBody>
          <a:bodyPr>
            <a:normAutofit/>
          </a:bodyPr>
          <a:lstStyle/>
          <a:p>
            <a:r>
              <a:rPr lang="sr-Latn-ME" dirty="0" smtClean="0"/>
              <a:t>Jalovište ,Mojkovac</a:t>
            </a:r>
            <a:endParaRPr lang="en-US" dirty="0"/>
          </a:p>
        </p:txBody>
      </p:sp>
      <p:pic>
        <p:nvPicPr>
          <p:cNvPr id="2" name="Picture 1"/>
          <p:cNvPicPr>
            <a:picLocks noChangeAspect="1"/>
          </p:cNvPicPr>
          <p:nvPr/>
        </p:nvPicPr>
        <p:blipFill>
          <a:blip r:embed="rId2"/>
          <a:stretch>
            <a:fillRect/>
          </a:stretch>
        </p:blipFill>
        <p:spPr>
          <a:xfrm>
            <a:off x="133350" y="1337644"/>
            <a:ext cx="9810750" cy="5520356"/>
          </a:xfrm>
          <a:prstGeom prst="rect">
            <a:avLst/>
          </a:prstGeom>
        </p:spPr>
      </p:pic>
    </p:spTree>
    <p:extLst>
      <p:ext uri="{BB962C8B-B14F-4D97-AF65-F5344CB8AC3E}">
        <p14:creationId xmlns:p14="http://schemas.microsoft.com/office/powerpoint/2010/main" val="30500841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4434" y="0"/>
            <a:ext cx="5910666" cy="1208868"/>
          </a:xfrm>
        </p:spPr>
        <p:txBody>
          <a:bodyPr>
            <a:normAutofit/>
          </a:bodyPr>
          <a:lstStyle/>
          <a:p>
            <a:r>
              <a:rPr lang="sr-Latn-ME" dirty="0" smtClean="0"/>
              <a:t>Deponija crvenog mulja, KAP</a:t>
            </a:r>
            <a:endParaRPr lang="en-US" dirty="0"/>
          </a:p>
        </p:txBody>
      </p:sp>
      <p:pic>
        <p:nvPicPr>
          <p:cNvPr id="4" name="Picture 3"/>
          <p:cNvPicPr>
            <a:picLocks noChangeAspect="1"/>
          </p:cNvPicPr>
          <p:nvPr/>
        </p:nvPicPr>
        <p:blipFill rotWithShape="1">
          <a:blip r:embed="rId2"/>
          <a:srcRect t="16768"/>
          <a:stretch/>
        </p:blipFill>
        <p:spPr>
          <a:xfrm>
            <a:off x="7562850" y="152400"/>
            <a:ext cx="4400550" cy="5673452"/>
          </a:xfrm>
          <a:prstGeom prst="rect">
            <a:avLst/>
          </a:prstGeom>
        </p:spPr>
      </p:pic>
      <p:pic>
        <p:nvPicPr>
          <p:cNvPr id="14338" name="Picture 2" descr="LANDFILLS OF COMMUNAL AND INDUSTRIAL WASTE – Nik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75" y="1649412"/>
            <a:ext cx="7000486" cy="4484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14100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txBox="1">
            <a:spLocks/>
          </p:cNvSpPr>
          <p:nvPr/>
        </p:nvSpPr>
        <p:spPr>
          <a:xfrm>
            <a:off x="0" y="2960594"/>
            <a:ext cx="5537200" cy="3897406"/>
          </a:xfrm>
          <a:prstGeom prst="rect">
            <a:avLst/>
          </a:prstGeom>
          <a:solidFill>
            <a:srgbClr val="00B05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en-US" sz="1500" b="1" dirty="0" err="1">
                <a:solidFill>
                  <a:schemeClr val="bg1"/>
                </a:solidFill>
              </a:rPr>
              <a:t>Površina</a:t>
            </a:r>
            <a:r>
              <a:rPr lang="en-US" sz="1500" b="1" dirty="0">
                <a:solidFill>
                  <a:schemeClr val="bg1"/>
                </a:solidFill>
              </a:rPr>
              <a:t> </a:t>
            </a:r>
            <a:r>
              <a:rPr lang="en-US" sz="1500" b="1" dirty="0" err="1">
                <a:solidFill>
                  <a:schemeClr val="bg1"/>
                </a:solidFill>
              </a:rPr>
              <a:t>i</a:t>
            </a:r>
            <a:r>
              <a:rPr lang="en-US" sz="1500" b="1" dirty="0">
                <a:solidFill>
                  <a:schemeClr val="bg1"/>
                </a:solidFill>
              </a:rPr>
              <a:t> </a:t>
            </a:r>
            <a:r>
              <a:rPr lang="en-US" sz="1500" b="1" dirty="0" err="1" smtClean="0">
                <a:solidFill>
                  <a:schemeClr val="bg1"/>
                </a:solidFill>
              </a:rPr>
              <a:t>dubina</a:t>
            </a:r>
            <a:endParaRPr lang="sr-Latn-ME" sz="1500" b="1" dirty="0" smtClean="0">
              <a:solidFill>
                <a:schemeClr val="bg1"/>
              </a:solidFill>
            </a:endParaRPr>
          </a:p>
          <a:p>
            <a:pPr algn="just">
              <a:lnSpc>
                <a:spcPct val="100000"/>
              </a:lnSpc>
            </a:pPr>
            <a:r>
              <a:rPr lang="en-US" sz="1500" dirty="0" err="1" smtClean="0">
                <a:solidFill>
                  <a:schemeClr val="bg1"/>
                </a:solidFill>
              </a:rPr>
              <a:t>Granice</a:t>
            </a:r>
            <a:r>
              <a:rPr lang="en-US" sz="1500" dirty="0" smtClean="0">
                <a:solidFill>
                  <a:schemeClr val="bg1"/>
                </a:solidFill>
              </a:rPr>
              <a:t> </a:t>
            </a:r>
            <a:r>
              <a:rPr lang="en-US" sz="1500" dirty="0" err="1">
                <a:solidFill>
                  <a:schemeClr val="bg1"/>
                </a:solidFill>
              </a:rPr>
              <a:t>nasutog</a:t>
            </a:r>
            <a:r>
              <a:rPr lang="en-US" sz="1500" dirty="0">
                <a:solidFill>
                  <a:schemeClr val="bg1"/>
                </a:solidFill>
              </a:rPr>
              <a:t> </a:t>
            </a:r>
            <a:r>
              <a:rPr lang="en-US" sz="1500" dirty="0" err="1">
                <a:solidFill>
                  <a:schemeClr val="bg1"/>
                </a:solidFill>
              </a:rPr>
              <a:t>područja</a:t>
            </a:r>
            <a:r>
              <a:rPr lang="en-US" sz="1500" dirty="0">
                <a:solidFill>
                  <a:schemeClr val="bg1"/>
                </a:solidFill>
              </a:rPr>
              <a:t> se </a:t>
            </a:r>
            <a:r>
              <a:rPr lang="en-US" sz="1500" dirty="0" err="1">
                <a:solidFill>
                  <a:schemeClr val="bg1"/>
                </a:solidFill>
              </a:rPr>
              <a:t>moraju</a:t>
            </a:r>
            <a:r>
              <a:rPr lang="en-US" sz="1500" dirty="0">
                <a:solidFill>
                  <a:schemeClr val="bg1"/>
                </a:solidFill>
              </a:rPr>
              <a:t> </a:t>
            </a:r>
            <a:r>
              <a:rPr lang="en-US" sz="1500" dirty="0" err="1">
                <a:solidFill>
                  <a:schemeClr val="bg1"/>
                </a:solidFill>
              </a:rPr>
              <a:t>utvrditi</a:t>
            </a:r>
            <a:r>
              <a:rPr lang="en-US" sz="1500" dirty="0">
                <a:solidFill>
                  <a:schemeClr val="bg1"/>
                </a:solidFill>
              </a:rPr>
              <a:t> </a:t>
            </a:r>
            <a:r>
              <a:rPr lang="en-US" sz="1500" dirty="0" err="1">
                <a:solidFill>
                  <a:schemeClr val="bg1"/>
                </a:solidFill>
              </a:rPr>
              <a:t>pouzdano</a:t>
            </a:r>
            <a:r>
              <a:rPr lang="en-US" sz="1500" dirty="0">
                <a:solidFill>
                  <a:schemeClr val="bg1"/>
                </a:solidFill>
              </a:rPr>
              <a:t>. </a:t>
            </a:r>
            <a:endParaRPr lang="sr-Latn-ME" sz="1500" dirty="0" smtClean="0">
              <a:solidFill>
                <a:schemeClr val="bg1"/>
              </a:solidFill>
            </a:endParaRPr>
          </a:p>
          <a:p>
            <a:pPr algn="just">
              <a:lnSpc>
                <a:spcPct val="100000"/>
              </a:lnSpc>
            </a:pPr>
            <a:r>
              <a:rPr lang="en-US" sz="1500" dirty="0" err="1" smtClean="0">
                <a:solidFill>
                  <a:schemeClr val="bg1"/>
                </a:solidFill>
              </a:rPr>
              <a:t>Dubina</a:t>
            </a:r>
            <a:r>
              <a:rPr lang="en-US" sz="1500" dirty="0" smtClean="0">
                <a:solidFill>
                  <a:schemeClr val="bg1"/>
                </a:solidFill>
              </a:rPr>
              <a:t> </a:t>
            </a:r>
            <a:r>
              <a:rPr lang="en-US" sz="1500" dirty="0" err="1">
                <a:solidFill>
                  <a:schemeClr val="bg1"/>
                </a:solidFill>
              </a:rPr>
              <a:t>nanosa</a:t>
            </a:r>
            <a:r>
              <a:rPr lang="en-US" sz="1500" dirty="0">
                <a:solidFill>
                  <a:schemeClr val="bg1"/>
                </a:solidFill>
              </a:rPr>
              <a:t> je </a:t>
            </a:r>
            <a:r>
              <a:rPr lang="en-US" sz="1500" dirty="0" err="1">
                <a:solidFill>
                  <a:schemeClr val="bg1"/>
                </a:solidFill>
              </a:rPr>
              <a:t>vrlo</a:t>
            </a:r>
            <a:r>
              <a:rPr lang="en-US" sz="1500" dirty="0">
                <a:solidFill>
                  <a:schemeClr val="bg1"/>
                </a:solidFill>
              </a:rPr>
              <a:t> </a:t>
            </a:r>
            <a:r>
              <a:rPr lang="en-US" sz="1500" dirty="0" err="1">
                <a:solidFill>
                  <a:schemeClr val="bg1"/>
                </a:solidFill>
              </a:rPr>
              <a:t>bitan</a:t>
            </a:r>
            <a:r>
              <a:rPr lang="en-US" sz="1500" dirty="0">
                <a:solidFill>
                  <a:schemeClr val="bg1"/>
                </a:solidFill>
              </a:rPr>
              <a:t> </a:t>
            </a:r>
            <a:r>
              <a:rPr lang="en-US" sz="1500" dirty="0" err="1">
                <a:solidFill>
                  <a:schemeClr val="bg1"/>
                </a:solidFill>
              </a:rPr>
              <a:t>podatak</a:t>
            </a:r>
            <a:r>
              <a:rPr lang="en-US" sz="1500" dirty="0">
                <a:solidFill>
                  <a:schemeClr val="bg1"/>
                </a:solidFill>
              </a:rPr>
              <a:t> </a:t>
            </a:r>
            <a:r>
              <a:rPr lang="en-US" sz="1500" dirty="0" err="1">
                <a:solidFill>
                  <a:schemeClr val="bg1"/>
                </a:solidFill>
              </a:rPr>
              <a:t>jer</a:t>
            </a:r>
            <a:r>
              <a:rPr lang="en-US" sz="1500" dirty="0">
                <a:solidFill>
                  <a:schemeClr val="bg1"/>
                </a:solidFill>
              </a:rPr>
              <a:t> </a:t>
            </a:r>
            <a:r>
              <a:rPr lang="en-US" sz="1500" dirty="0" err="1">
                <a:solidFill>
                  <a:schemeClr val="bg1"/>
                </a:solidFill>
              </a:rPr>
              <a:t>direktno</a:t>
            </a:r>
            <a:r>
              <a:rPr lang="en-US" sz="1500" dirty="0">
                <a:solidFill>
                  <a:schemeClr val="bg1"/>
                </a:solidFill>
              </a:rPr>
              <a:t> </a:t>
            </a:r>
            <a:r>
              <a:rPr lang="en-US" sz="1500" dirty="0" err="1">
                <a:solidFill>
                  <a:schemeClr val="bg1"/>
                </a:solidFill>
              </a:rPr>
              <a:t>utiče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njegovo</a:t>
            </a:r>
            <a:r>
              <a:rPr lang="en-US" sz="1500" dirty="0">
                <a:solidFill>
                  <a:schemeClr val="bg1"/>
                </a:solidFill>
              </a:rPr>
              <a:t> </a:t>
            </a:r>
            <a:r>
              <a:rPr lang="en-US" sz="1500" dirty="0" err="1">
                <a:solidFill>
                  <a:schemeClr val="bg1"/>
                </a:solidFill>
              </a:rPr>
              <a:t>ponašanje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izbor</a:t>
            </a:r>
            <a:r>
              <a:rPr lang="en-US" sz="1500" dirty="0">
                <a:solidFill>
                  <a:schemeClr val="bg1"/>
                </a:solidFill>
              </a:rPr>
              <a:t> </a:t>
            </a:r>
            <a:r>
              <a:rPr lang="en-US" sz="1500" dirty="0" err="1">
                <a:solidFill>
                  <a:schemeClr val="bg1"/>
                </a:solidFill>
              </a:rPr>
              <a:t>metode</a:t>
            </a:r>
            <a:r>
              <a:rPr lang="en-US" sz="1500" dirty="0">
                <a:solidFill>
                  <a:schemeClr val="bg1"/>
                </a:solidFill>
              </a:rPr>
              <a:t> </a:t>
            </a:r>
            <a:r>
              <a:rPr lang="en-US" sz="1500" dirty="0" err="1">
                <a:solidFill>
                  <a:schemeClr val="bg1"/>
                </a:solidFill>
              </a:rPr>
              <a:t>koja</a:t>
            </a:r>
            <a:r>
              <a:rPr lang="en-US" sz="1500" dirty="0">
                <a:solidFill>
                  <a:schemeClr val="bg1"/>
                </a:solidFill>
              </a:rPr>
              <a:t> bi se </a:t>
            </a:r>
            <a:r>
              <a:rPr lang="en-US" sz="1500" dirty="0" err="1">
                <a:solidFill>
                  <a:schemeClr val="bg1"/>
                </a:solidFill>
              </a:rPr>
              <a:t>koristila</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njegovo</a:t>
            </a:r>
            <a:r>
              <a:rPr lang="en-US" sz="1500" dirty="0">
                <a:solidFill>
                  <a:schemeClr val="bg1"/>
                </a:solidFill>
              </a:rPr>
              <a:t> </a:t>
            </a:r>
            <a:r>
              <a:rPr lang="en-US" sz="1500" dirty="0" err="1">
                <a:solidFill>
                  <a:schemeClr val="bg1"/>
                </a:solidFill>
              </a:rPr>
              <a:t>zbijanje</a:t>
            </a:r>
            <a:r>
              <a:rPr lang="en-US" sz="1500" dirty="0">
                <a:solidFill>
                  <a:schemeClr val="bg1"/>
                </a:solidFill>
              </a:rPr>
              <a:t>, </a:t>
            </a:r>
            <a:r>
              <a:rPr lang="en-US" sz="1500" dirty="0" err="1">
                <a:solidFill>
                  <a:schemeClr val="bg1"/>
                </a:solidFill>
              </a:rPr>
              <a:t>vrstu</a:t>
            </a:r>
            <a:r>
              <a:rPr lang="en-US" sz="1500" dirty="0">
                <a:solidFill>
                  <a:schemeClr val="bg1"/>
                </a:solidFill>
              </a:rPr>
              <a:t> </a:t>
            </a:r>
            <a:r>
              <a:rPr lang="en-US" sz="1500" dirty="0" err="1">
                <a:solidFill>
                  <a:schemeClr val="bg1"/>
                </a:solidFill>
              </a:rPr>
              <a:t>fundiranja</a:t>
            </a:r>
            <a:r>
              <a:rPr lang="en-US" sz="1500" dirty="0">
                <a:solidFill>
                  <a:schemeClr val="bg1"/>
                </a:solidFill>
              </a:rPr>
              <a:t> </a:t>
            </a:r>
            <a:r>
              <a:rPr lang="en-US" sz="1500" dirty="0" err="1">
                <a:solidFill>
                  <a:schemeClr val="bg1"/>
                </a:solidFill>
              </a:rPr>
              <a:t>ali</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sam</a:t>
            </a:r>
            <a:r>
              <a:rPr lang="en-US" sz="1500" dirty="0">
                <a:solidFill>
                  <a:schemeClr val="bg1"/>
                </a:solidFill>
              </a:rPr>
              <a:t> </a:t>
            </a:r>
            <a:r>
              <a:rPr lang="en-US" sz="1500" dirty="0" err="1">
                <a:solidFill>
                  <a:schemeClr val="bg1"/>
                </a:solidFill>
              </a:rPr>
              <a:t>iskop</a:t>
            </a:r>
            <a:r>
              <a:rPr lang="en-US" sz="1500" dirty="0">
                <a:solidFill>
                  <a:schemeClr val="bg1"/>
                </a:solidFill>
              </a:rPr>
              <a:t> </a:t>
            </a:r>
            <a:r>
              <a:rPr lang="en-US" sz="1500" dirty="0" err="1">
                <a:solidFill>
                  <a:schemeClr val="bg1"/>
                </a:solidFill>
              </a:rPr>
              <a:t>odakle</a:t>
            </a:r>
            <a:r>
              <a:rPr lang="en-US" sz="1500" dirty="0">
                <a:solidFill>
                  <a:schemeClr val="bg1"/>
                </a:solidFill>
              </a:rPr>
              <a:t> se </a:t>
            </a:r>
            <a:r>
              <a:rPr lang="en-US" sz="1500" dirty="0" err="1" smtClean="0">
                <a:solidFill>
                  <a:schemeClr val="bg1"/>
                </a:solidFill>
              </a:rPr>
              <a:t>materijal</a:t>
            </a:r>
            <a:r>
              <a:rPr lang="en-US" sz="1500" dirty="0" smtClean="0">
                <a:solidFill>
                  <a:schemeClr val="bg1"/>
                </a:solidFill>
              </a:rPr>
              <a:t> </a:t>
            </a:r>
            <a:r>
              <a:rPr lang="en-US" sz="1500" dirty="0" err="1">
                <a:solidFill>
                  <a:schemeClr val="bg1"/>
                </a:solidFill>
              </a:rPr>
              <a:t>eksploatiše</a:t>
            </a:r>
            <a:r>
              <a:rPr lang="en-US" sz="1500" dirty="0">
                <a:solidFill>
                  <a:schemeClr val="bg1"/>
                </a:solidFill>
              </a:rPr>
              <a:t>. </a:t>
            </a:r>
            <a:endParaRPr lang="sr-Latn-ME" sz="1500" dirty="0" smtClean="0">
              <a:solidFill>
                <a:schemeClr val="bg1"/>
              </a:solidFill>
            </a:endParaRPr>
          </a:p>
          <a:p>
            <a:pPr algn="just">
              <a:lnSpc>
                <a:spcPct val="100000"/>
              </a:lnSpc>
            </a:pPr>
            <a:r>
              <a:rPr lang="en-US" sz="1500" dirty="0" err="1" smtClean="0">
                <a:solidFill>
                  <a:schemeClr val="bg1"/>
                </a:solidFill>
              </a:rPr>
              <a:t>Ukoliko</a:t>
            </a:r>
            <a:r>
              <a:rPr lang="en-US" sz="1500" dirty="0" smtClean="0">
                <a:solidFill>
                  <a:schemeClr val="bg1"/>
                </a:solidFill>
              </a:rPr>
              <a:t> </a:t>
            </a:r>
            <a:r>
              <a:rPr lang="en-US" sz="1500" dirty="0" err="1">
                <a:solidFill>
                  <a:schemeClr val="bg1"/>
                </a:solidFill>
              </a:rPr>
              <a:t>nemamo</a:t>
            </a:r>
            <a:r>
              <a:rPr lang="en-US" sz="1500" dirty="0">
                <a:solidFill>
                  <a:schemeClr val="bg1"/>
                </a:solidFill>
              </a:rPr>
              <a:t> </a:t>
            </a:r>
            <a:r>
              <a:rPr lang="en-US" sz="1500" dirty="0" err="1">
                <a:solidFill>
                  <a:schemeClr val="bg1"/>
                </a:solidFill>
              </a:rPr>
              <a:t>iste</a:t>
            </a:r>
            <a:r>
              <a:rPr lang="en-US" sz="1500" dirty="0">
                <a:solidFill>
                  <a:schemeClr val="bg1"/>
                </a:solidFill>
              </a:rPr>
              <a:t> </a:t>
            </a:r>
            <a:r>
              <a:rPr lang="en-US" sz="1500" dirty="0" err="1">
                <a:solidFill>
                  <a:schemeClr val="bg1"/>
                </a:solidFill>
              </a:rPr>
              <a:t>uslove</a:t>
            </a:r>
            <a:r>
              <a:rPr lang="en-US" sz="1500" dirty="0">
                <a:solidFill>
                  <a:schemeClr val="bg1"/>
                </a:solidFill>
              </a:rPr>
              <a:t> </a:t>
            </a:r>
            <a:r>
              <a:rPr lang="en-US" sz="1500" dirty="0" err="1">
                <a:solidFill>
                  <a:schemeClr val="bg1"/>
                </a:solidFill>
              </a:rPr>
              <a:t>po</a:t>
            </a:r>
            <a:r>
              <a:rPr lang="en-US" sz="1500" dirty="0">
                <a:solidFill>
                  <a:schemeClr val="bg1"/>
                </a:solidFill>
              </a:rPr>
              <a:t> </a:t>
            </a:r>
            <a:r>
              <a:rPr lang="en-US" sz="1500" dirty="0" err="1">
                <a:solidFill>
                  <a:schemeClr val="bg1"/>
                </a:solidFill>
              </a:rPr>
              <a:t>dubini</a:t>
            </a:r>
            <a:r>
              <a:rPr lang="en-US" sz="1500" dirty="0">
                <a:solidFill>
                  <a:schemeClr val="bg1"/>
                </a:solidFill>
              </a:rPr>
              <a:t> </a:t>
            </a:r>
            <a:r>
              <a:rPr lang="en-US" sz="1500" dirty="0" err="1">
                <a:solidFill>
                  <a:schemeClr val="bg1"/>
                </a:solidFill>
              </a:rPr>
              <a:t>nanosa</a:t>
            </a:r>
            <a:r>
              <a:rPr lang="en-US" sz="1500" dirty="0">
                <a:solidFill>
                  <a:schemeClr val="bg1"/>
                </a:solidFill>
              </a:rPr>
              <a:t>, </a:t>
            </a:r>
            <a:r>
              <a:rPr lang="en-US" sz="1500" dirty="0" err="1">
                <a:solidFill>
                  <a:schemeClr val="bg1"/>
                </a:solidFill>
              </a:rPr>
              <a:t>vrlo</a:t>
            </a:r>
            <a:r>
              <a:rPr lang="en-US" sz="1500" dirty="0">
                <a:solidFill>
                  <a:schemeClr val="bg1"/>
                </a:solidFill>
              </a:rPr>
              <a:t> </a:t>
            </a:r>
            <a:r>
              <a:rPr lang="en-US" sz="1500" dirty="0" err="1">
                <a:solidFill>
                  <a:schemeClr val="bg1"/>
                </a:solidFill>
              </a:rPr>
              <a:t>lako</a:t>
            </a:r>
            <a:r>
              <a:rPr lang="en-US" sz="1500" dirty="0">
                <a:solidFill>
                  <a:schemeClr val="bg1"/>
                </a:solidFill>
              </a:rPr>
              <a:t> se </a:t>
            </a:r>
            <a:r>
              <a:rPr lang="en-US" sz="1500" dirty="0" err="1">
                <a:solidFill>
                  <a:schemeClr val="bg1"/>
                </a:solidFill>
              </a:rPr>
              <a:t>mogu</a:t>
            </a:r>
            <a:r>
              <a:rPr lang="en-US" sz="1500" dirty="0">
                <a:solidFill>
                  <a:schemeClr val="bg1"/>
                </a:solidFill>
              </a:rPr>
              <a:t> </a:t>
            </a:r>
            <a:r>
              <a:rPr lang="en-US" sz="1500" dirty="0" err="1">
                <a:solidFill>
                  <a:schemeClr val="bg1"/>
                </a:solidFill>
              </a:rPr>
              <a:t>javiti</a:t>
            </a:r>
            <a:r>
              <a:rPr lang="en-US" sz="1500" dirty="0">
                <a:solidFill>
                  <a:schemeClr val="bg1"/>
                </a:solidFill>
              </a:rPr>
              <a:t> </a:t>
            </a:r>
            <a:r>
              <a:rPr lang="en-US" sz="1500" dirty="0" err="1">
                <a:solidFill>
                  <a:schemeClr val="bg1"/>
                </a:solidFill>
              </a:rPr>
              <a:t>diferencijalna</a:t>
            </a:r>
            <a:r>
              <a:rPr lang="en-US" sz="1500" dirty="0">
                <a:solidFill>
                  <a:schemeClr val="bg1"/>
                </a:solidFill>
              </a:rPr>
              <a:t> </a:t>
            </a:r>
            <a:r>
              <a:rPr lang="en-US" sz="1500" dirty="0" err="1">
                <a:solidFill>
                  <a:schemeClr val="bg1"/>
                </a:solidFill>
              </a:rPr>
              <a:t>slijeganja</a:t>
            </a:r>
            <a:r>
              <a:rPr lang="en-US" sz="1500" dirty="0">
                <a:solidFill>
                  <a:schemeClr val="bg1"/>
                </a:solidFill>
              </a:rPr>
              <a:t>. </a:t>
            </a:r>
            <a:r>
              <a:rPr lang="en-US" sz="1500" dirty="0" err="1">
                <a:solidFill>
                  <a:schemeClr val="bg1"/>
                </a:solidFill>
              </a:rPr>
              <a:t>Prema</a:t>
            </a:r>
            <a:r>
              <a:rPr lang="en-US" sz="1500" dirty="0">
                <a:solidFill>
                  <a:schemeClr val="bg1"/>
                </a:solidFill>
              </a:rPr>
              <a:t> </a:t>
            </a:r>
            <a:r>
              <a:rPr lang="en-US" sz="1500" dirty="0" err="1">
                <a:solidFill>
                  <a:schemeClr val="bg1"/>
                </a:solidFill>
              </a:rPr>
              <a:t>dubini</a:t>
            </a:r>
            <a:r>
              <a:rPr lang="en-US" sz="1500" dirty="0">
                <a:solidFill>
                  <a:schemeClr val="bg1"/>
                </a:solidFill>
              </a:rPr>
              <a:t> </a:t>
            </a:r>
            <a:r>
              <a:rPr lang="en-US" sz="1500" dirty="0" err="1">
                <a:solidFill>
                  <a:schemeClr val="bg1"/>
                </a:solidFill>
              </a:rPr>
              <a:t>razlikujemo</a:t>
            </a:r>
            <a:r>
              <a:rPr lang="en-US" sz="1500" dirty="0">
                <a:solidFill>
                  <a:schemeClr val="bg1"/>
                </a:solidFill>
              </a:rPr>
              <a:t>:</a:t>
            </a:r>
          </a:p>
          <a:p>
            <a:pPr algn="just">
              <a:lnSpc>
                <a:spcPct val="100000"/>
              </a:lnSpc>
            </a:pPr>
            <a:r>
              <a:rPr lang="en-US" sz="1500" dirty="0">
                <a:solidFill>
                  <a:schemeClr val="bg1"/>
                </a:solidFill>
              </a:rPr>
              <a:t>•	</a:t>
            </a:r>
            <a:r>
              <a:rPr lang="en-US" sz="1500" dirty="0" err="1">
                <a:solidFill>
                  <a:schemeClr val="bg1"/>
                </a:solidFill>
              </a:rPr>
              <a:t>Plitak</a:t>
            </a:r>
            <a:r>
              <a:rPr lang="en-US" sz="1500" dirty="0">
                <a:solidFill>
                  <a:schemeClr val="bg1"/>
                </a:solidFill>
              </a:rPr>
              <a:t> </a:t>
            </a:r>
            <a:r>
              <a:rPr lang="en-US" sz="1500" dirty="0" err="1" smtClean="0">
                <a:solidFill>
                  <a:schemeClr val="bg1"/>
                </a:solidFill>
              </a:rPr>
              <a:t>nasip</a:t>
            </a:r>
            <a:r>
              <a:rPr lang="en-US" sz="1500" dirty="0" smtClean="0">
                <a:solidFill>
                  <a:schemeClr val="bg1"/>
                </a:solidFill>
              </a:rPr>
              <a:t> </a:t>
            </a:r>
            <a:r>
              <a:rPr lang="en-US" sz="1500" dirty="0">
                <a:solidFill>
                  <a:schemeClr val="bg1"/>
                </a:solidFill>
              </a:rPr>
              <a:t>(&lt;3m)</a:t>
            </a:r>
          </a:p>
          <a:p>
            <a:pPr algn="just">
              <a:lnSpc>
                <a:spcPct val="100000"/>
              </a:lnSpc>
            </a:pPr>
            <a:r>
              <a:rPr lang="en-US" sz="1500" dirty="0">
                <a:solidFill>
                  <a:schemeClr val="bg1"/>
                </a:solidFill>
              </a:rPr>
              <a:t>•	</a:t>
            </a:r>
            <a:r>
              <a:rPr lang="en-US" sz="1500" dirty="0" err="1" smtClean="0">
                <a:solidFill>
                  <a:schemeClr val="bg1"/>
                </a:solidFill>
              </a:rPr>
              <a:t>Nasip</a:t>
            </a:r>
            <a:r>
              <a:rPr lang="en-US" sz="1500" dirty="0" smtClean="0">
                <a:solidFill>
                  <a:schemeClr val="bg1"/>
                </a:solidFill>
              </a:rPr>
              <a:t> </a:t>
            </a:r>
            <a:r>
              <a:rPr lang="en-US" sz="1500" dirty="0" err="1">
                <a:solidFill>
                  <a:schemeClr val="bg1"/>
                </a:solidFill>
              </a:rPr>
              <a:t>srednje</a:t>
            </a:r>
            <a:r>
              <a:rPr lang="en-US" sz="1500" dirty="0">
                <a:solidFill>
                  <a:schemeClr val="bg1"/>
                </a:solidFill>
              </a:rPr>
              <a:t> </a:t>
            </a:r>
            <a:r>
              <a:rPr lang="en-US" sz="1500" dirty="0" err="1">
                <a:solidFill>
                  <a:schemeClr val="bg1"/>
                </a:solidFill>
              </a:rPr>
              <a:t>dubine</a:t>
            </a:r>
            <a:r>
              <a:rPr lang="en-US" sz="1500" dirty="0">
                <a:solidFill>
                  <a:schemeClr val="bg1"/>
                </a:solidFill>
              </a:rPr>
              <a:t> (3-10m)</a:t>
            </a:r>
          </a:p>
          <a:p>
            <a:pPr algn="just">
              <a:lnSpc>
                <a:spcPct val="100000"/>
              </a:lnSpc>
            </a:pPr>
            <a:r>
              <a:rPr lang="en-US" sz="1500" dirty="0">
                <a:solidFill>
                  <a:schemeClr val="bg1"/>
                </a:solidFill>
              </a:rPr>
              <a:t>•	</a:t>
            </a:r>
            <a:r>
              <a:rPr lang="en-US" sz="1500" dirty="0" err="1">
                <a:solidFill>
                  <a:schemeClr val="bg1"/>
                </a:solidFill>
              </a:rPr>
              <a:t>Duboki</a:t>
            </a:r>
            <a:r>
              <a:rPr lang="en-US" sz="1500" dirty="0">
                <a:solidFill>
                  <a:schemeClr val="bg1"/>
                </a:solidFill>
              </a:rPr>
              <a:t> </a:t>
            </a:r>
            <a:r>
              <a:rPr lang="en-US" sz="1500" dirty="0" err="1" smtClean="0">
                <a:solidFill>
                  <a:schemeClr val="bg1"/>
                </a:solidFill>
              </a:rPr>
              <a:t>nasip</a:t>
            </a:r>
            <a:r>
              <a:rPr lang="en-US" sz="1500" dirty="0" smtClean="0">
                <a:solidFill>
                  <a:schemeClr val="bg1"/>
                </a:solidFill>
              </a:rPr>
              <a:t> </a:t>
            </a:r>
            <a:r>
              <a:rPr lang="en-US" sz="1500" dirty="0">
                <a:solidFill>
                  <a:schemeClr val="bg1"/>
                </a:solidFill>
              </a:rPr>
              <a:t>(&gt;10m)</a:t>
            </a:r>
          </a:p>
        </p:txBody>
      </p:sp>
      <p:sp>
        <p:nvSpPr>
          <p:cNvPr id="5" name="Text Placeholder 2"/>
          <p:cNvSpPr txBox="1">
            <a:spLocks/>
          </p:cNvSpPr>
          <p:nvPr/>
        </p:nvSpPr>
        <p:spPr>
          <a:xfrm>
            <a:off x="0" y="675846"/>
            <a:ext cx="8305800" cy="2232454"/>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0000"/>
              </a:lnSpc>
              <a:buFont typeface="Wingdings" panose="05000000000000000000" pitchFamily="2" charset="2"/>
              <a:buChar char="§"/>
            </a:pPr>
            <a:r>
              <a:rPr lang="en-US" sz="1500" dirty="0" err="1">
                <a:solidFill>
                  <a:schemeClr val="bg1"/>
                </a:solidFill>
              </a:rPr>
              <a:t>Izbor</a:t>
            </a:r>
            <a:r>
              <a:rPr lang="en-US" sz="1500" dirty="0">
                <a:solidFill>
                  <a:schemeClr val="bg1"/>
                </a:solidFill>
              </a:rPr>
              <a:t> </a:t>
            </a:r>
            <a:r>
              <a:rPr lang="en-US" sz="1500" dirty="0" err="1">
                <a:solidFill>
                  <a:schemeClr val="bg1"/>
                </a:solidFill>
              </a:rPr>
              <a:t>fundiranja</a:t>
            </a:r>
            <a:r>
              <a:rPr lang="en-US" sz="1500" dirty="0">
                <a:solidFill>
                  <a:schemeClr val="bg1"/>
                </a:solidFill>
              </a:rPr>
              <a:t>, </a:t>
            </a:r>
            <a:r>
              <a:rPr lang="en-US" sz="1500" dirty="0" err="1">
                <a:solidFill>
                  <a:schemeClr val="bg1"/>
                </a:solidFill>
              </a:rPr>
              <a:t>mehanizacija</a:t>
            </a:r>
            <a:r>
              <a:rPr lang="en-US" sz="1500" dirty="0">
                <a:solidFill>
                  <a:schemeClr val="bg1"/>
                </a:solidFill>
              </a:rPr>
              <a:t> </a:t>
            </a:r>
            <a:r>
              <a:rPr lang="en-US" sz="1500" dirty="0" err="1">
                <a:solidFill>
                  <a:schemeClr val="bg1"/>
                </a:solidFill>
              </a:rPr>
              <a:t>koja</a:t>
            </a:r>
            <a:r>
              <a:rPr lang="en-US" sz="1500" dirty="0">
                <a:solidFill>
                  <a:schemeClr val="bg1"/>
                </a:solidFill>
              </a:rPr>
              <a:t> </a:t>
            </a:r>
            <a:r>
              <a:rPr lang="en-US" sz="1500" dirty="0" err="1">
                <a:solidFill>
                  <a:schemeClr val="bg1"/>
                </a:solidFill>
              </a:rPr>
              <a:t>će</a:t>
            </a:r>
            <a:r>
              <a:rPr lang="en-US" sz="1500" dirty="0">
                <a:solidFill>
                  <a:schemeClr val="bg1"/>
                </a:solidFill>
              </a:rPr>
              <a:t> se </a:t>
            </a:r>
            <a:r>
              <a:rPr lang="en-US" sz="1500" dirty="0" err="1">
                <a:solidFill>
                  <a:schemeClr val="bg1"/>
                </a:solidFill>
              </a:rPr>
              <a:t>koristiti</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drugi</a:t>
            </a:r>
            <a:r>
              <a:rPr lang="en-US" sz="1500" dirty="0">
                <a:solidFill>
                  <a:schemeClr val="bg1"/>
                </a:solidFill>
              </a:rPr>
              <a:t> </a:t>
            </a:r>
            <a:r>
              <a:rPr lang="en-US" sz="1500" dirty="0" err="1">
                <a:solidFill>
                  <a:schemeClr val="bg1"/>
                </a:solidFill>
              </a:rPr>
              <a:t>faktori</a:t>
            </a:r>
            <a:r>
              <a:rPr lang="en-US" sz="1500" dirty="0">
                <a:solidFill>
                  <a:schemeClr val="bg1"/>
                </a:solidFill>
              </a:rPr>
              <a:t> </a:t>
            </a:r>
            <a:r>
              <a:rPr lang="en-US" sz="1500" dirty="0" err="1">
                <a:solidFill>
                  <a:schemeClr val="bg1"/>
                </a:solidFill>
              </a:rPr>
              <a:t>direktno</a:t>
            </a:r>
            <a:r>
              <a:rPr lang="en-US" sz="1500" dirty="0">
                <a:solidFill>
                  <a:schemeClr val="bg1"/>
                </a:solidFill>
              </a:rPr>
              <a:t> </a:t>
            </a:r>
            <a:r>
              <a:rPr lang="en-US" sz="1500" dirty="0" err="1">
                <a:solidFill>
                  <a:schemeClr val="bg1"/>
                </a:solidFill>
              </a:rPr>
              <a:t>zavise</a:t>
            </a:r>
            <a:r>
              <a:rPr lang="en-US" sz="1500" dirty="0">
                <a:solidFill>
                  <a:schemeClr val="bg1"/>
                </a:solidFill>
              </a:rPr>
              <a:t> od </a:t>
            </a:r>
            <a:r>
              <a:rPr lang="en-US" sz="1500" dirty="0" err="1">
                <a:solidFill>
                  <a:schemeClr val="bg1"/>
                </a:solidFill>
              </a:rPr>
              <a:t>karakteristika</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odnosno</a:t>
            </a:r>
            <a:r>
              <a:rPr lang="en-US" sz="1500" dirty="0">
                <a:solidFill>
                  <a:schemeClr val="bg1"/>
                </a:solidFill>
              </a:rPr>
              <a:t> </a:t>
            </a:r>
            <a:r>
              <a:rPr lang="en-US" sz="1500" dirty="0" err="1">
                <a:solidFill>
                  <a:schemeClr val="bg1"/>
                </a:solidFill>
              </a:rPr>
              <a:t>nasutog</a:t>
            </a:r>
            <a:r>
              <a:rPr lang="en-US" sz="1500" dirty="0">
                <a:solidFill>
                  <a:schemeClr val="bg1"/>
                </a:solidFill>
              </a:rPr>
              <a:t> </a:t>
            </a:r>
            <a:r>
              <a:rPr lang="en-US" sz="1500" dirty="0" err="1" smtClean="0">
                <a:solidFill>
                  <a:schemeClr val="bg1"/>
                </a:solidFill>
              </a:rPr>
              <a:t>materijala</a:t>
            </a:r>
            <a:r>
              <a:rPr lang="en-US" sz="1500" dirty="0">
                <a:solidFill>
                  <a:schemeClr val="bg1"/>
                </a:solidFill>
              </a:rPr>
              <a:t>.</a:t>
            </a:r>
            <a:endParaRPr lang="en-US"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Ove</a:t>
            </a:r>
            <a:r>
              <a:rPr lang="en-US" sz="1500" dirty="0" smtClean="0">
                <a:solidFill>
                  <a:schemeClr val="bg1"/>
                </a:solidFill>
              </a:rPr>
              <a:t> </a:t>
            </a:r>
            <a:r>
              <a:rPr lang="en-US" sz="1500" dirty="0" err="1">
                <a:solidFill>
                  <a:schemeClr val="bg1"/>
                </a:solidFill>
              </a:rPr>
              <a:t>karakteristike</a:t>
            </a:r>
            <a:r>
              <a:rPr lang="en-US" sz="1500" dirty="0">
                <a:solidFill>
                  <a:schemeClr val="bg1"/>
                </a:solidFill>
              </a:rPr>
              <a:t> </a:t>
            </a:r>
            <a:r>
              <a:rPr lang="en-US" sz="1500" dirty="0" err="1">
                <a:solidFill>
                  <a:schemeClr val="bg1"/>
                </a:solidFill>
              </a:rPr>
              <a:t>direktno</a:t>
            </a:r>
            <a:r>
              <a:rPr lang="en-US" sz="1500" dirty="0">
                <a:solidFill>
                  <a:schemeClr val="bg1"/>
                </a:solidFill>
              </a:rPr>
              <a:t> </a:t>
            </a:r>
            <a:r>
              <a:rPr lang="en-US" sz="1500" dirty="0" err="1">
                <a:solidFill>
                  <a:schemeClr val="bg1"/>
                </a:solidFill>
              </a:rPr>
              <a:t>utiču</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stišljivost</a:t>
            </a:r>
            <a:r>
              <a:rPr lang="en-US" sz="1500" dirty="0">
                <a:solidFill>
                  <a:schemeClr val="bg1"/>
                </a:solidFill>
              </a:rPr>
              <a:t>, </a:t>
            </a:r>
            <a:r>
              <a:rPr lang="en-US" sz="1500" dirty="0" err="1">
                <a:solidFill>
                  <a:schemeClr val="bg1"/>
                </a:solidFill>
              </a:rPr>
              <a:t>graničnu</a:t>
            </a:r>
            <a:r>
              <a:rPr lang="en-US" sz="1500" dirty="0">
                <a:solidFill>
                  <a:schemeClr val="bg1"/>
                </a:solidFill>
              </a:rPr>
              <a:t> </a:t>
            </a:r>
            <a:r>
              <a:rPr lang="en-US" sz="1500" dirty="0" err="1">
                <a:solidFill>
                  <a:schemeClr val="bg1"/>
                </a:solidFill>
              </a:rPr>
              <a:t>nosivost</a:t>
            </a:r>
            <a:r>
              <a:rPr lang="en-US" sz="1500" dirty="0">
                <a:solidFill>
                  <a:schemeClr val="bg1"/>
                </a:solidFill>
              </a:rPr>
              <a:t> </a:t>
            </a:r>
            <a:r>
              <a:rPr lang="en-US" sz="1500" dirty="0" err="1">
                <a:solidFill>
                  <a:schemeClr val="bg1"/>
                </a:solidFill>
              </a:rPr>
              <a:t>nasutog</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osnovnog</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vlažnost</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druge</a:t>
            </a:r>
            <a:r>
              <a:rPr lang="en-US" sz="1500" dirty="0">
                <a:solidFill>
                  <a:schemeClr val="bg1"/>
                </a:solidFill>
              </a:rPr>
              <a:t> </a:t>
            </a:r>
            <a:r>
              <a:rPr lang="en-US" sz="1500" dirty="0" err="1">
                <a:solidFill>
                  <a:schemeClr val="bg1"/>
                </a:solidFill>
              </a:rPr>
              <a:t>parametre</a:t>
            </a:r>
            <a:r>
              <a:rPr lang="en-US" sz="1500" dirty="0">
                <a:solidFill>
                  <a:schemeClr val="bg1"/>
                </a:solidFill>
              </a:rPr>
              <a:t> </a:t>
            </a:r>
            <a:r>
              <a:rPr lang="en-US" sz="1500" dirty="0" err="1">
                <a:solidFill>
                  <a:schemeClr val="bg1"/>
                </a:solidFill>
              </a:rPr>
              <a:t>stoga</a:t>
            </a:r>
            <a:r>
              <a:rPr lang="en-US" sz="1500" dirty="0">
                <a:solidFill>
                  <a:schemeClr val="bg1"/>
                </a:solidFill>
              </a:rPr>
              <a:t> je </a:t>
            </a:r>
            <a:r>
              <a:rPr lang="en-US" sz="1500" dirty="0" err="1">
                <a:solidFill>
                  <a:schemeClr val="bg1"/>
                </a:solidFill>
              </a:rPr>
              <a:t>njihovo</a:t>
            </a:r>
            <a:r>
              <a:rPr lang="en-US" sz="1500" dirty="0">
                <a:solidFill>
                  <a:schemeClr val="bg1"/>
                </a:solidFill>
              </a:rPr>
              <a:t> </a:t>
            </a:r>
            <a:r>
              <a:rPr lang="en-US" sz="1500" dirty="0" err="1">
                <a:solidFill>
                  <a:schemeClr val="bg1"/>
                </a:solidFill>
              </a:rPr>
              <a:t>poznavanje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razumijevanje</a:t>
            </a:r>
            <a:r>
              <a:rPr lang="en-US" sz="1500" dirty="0">
                <a:solidFill>
                  <a:schemeClr val="bg1"/>
                </a:solidFill>
              </a:rPr>
              <a:t> </a:t>
            </a:r>
            <a:r>
              <a:rPr lang="en-US" sz="1500" dirty="0" err="1">
                <a:solidFill>
                  <a:schemeClr val="bg1"/>
                </a:solidFill>
              </a:rPr>
              <a:t>njihovog</a:t>
            </a:r>
            <a:r>
              <a:rPr lang="en-US" sz="1500" dirty="0">
                <a:solidFill>
                  <a:schemeClr val="bg1"/>
                </a:solidFill>
              </a:rPr>
              <a:t> </a:t>
            </a:r>
            <a:r>
              <a:rPr lang="en-US" sz="1500" dirty="0" err="1">
                <a:solidFill>
                  <a:schemeClr val="bg1"/>
                </a:solidFill>
              </a:rPr>
              <a:t>uticaja</a:t>
            </a:r>
            <a:r>
              <a:rPr lang="en-US" sz="1500" dirty="0">
                <a:solidFill>
                  <a:schemeClr val="bg1"/>
                </a:solidFill>
              </a:rPr>
              <a:t> od </a:t>
            </a:r>
            <a:r>
              <a:rPr lang="en-US" sz="1500" dirty="0" err="1">
                <a:solidFill>
                  <a:schemeClr val="bg1"/>
                </a:solidFill>
              </a:rPr>
              <a:t>suštinske</a:t>
            </a:r>
            <a:r>
              <a:rPr lang="en-US" sz="1500" dirty="0">
                <a:solidFill>
                  <a:schemeClr val="bg1"/>
                </a:solidFill>
              </a:rPr>
              <a:t> </a:t>
            </a:r>
            <a:r>
              <a:rPr lang="en-US" sz="1500" dirty="0" err="1">
                <a:solidFill>
                  <a:schemeClr val="bg1"/>
                </a:solidFill>
              </a:rPr>
              <a:t>važnosti</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adekvatno</a:t>
            </a:r>
            <a:r>
              <a:rPr lang="en-US" sz="1500" dirty="0">
                <a:solidFill>
                  <a:schemeClr val="bg1"/>
                </a:solidFill>
              </a:rPr>
              <a:t> </a:t>
            </a:r>
            <a:r>
              <a:rPr lang="en-US" sz="1500" dirty="0" err="1">
                <a:solidFill>
                  <a:schemeClr val="bg1"/>
                </a:solidFill>
              </a:rPr>
              <a:t>fundiranje</a:t>
            </a:r>
            <a:r>
              <a:rPr lang="en-US" sz="1500" dirty="0">
                <a:solidFill>
                  <a:schemeClr val="bg1"/>
                </a:solidFill>
              </a:rPr>
              <a:t> </a:t>
            </a:r>
            <a:r>
              <a:rPr lang="en-US" sz="1500" dirty="0" err="1">
                <a:solidFill>
                  <a:schemeClr val="bg1"/>
                </a:solidFill>
              </a:rPr>
              <a:t>objekata</a:t>
            </a:r>
            <a:r>
              <a:rPr lang="en-US" sz="1500" dirty="0">
                <a:solidFill>
                  <a:schemeClr val="bg1"/>
                </a:solidFill>
              </a:rPr>
              <a:t>. </a:t>
            </a:r>
            <a:endParaRPr lang="sr-Latn-ME"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a:solidFill>
                  <a:schemeClr val="bg1"/>
                </a:solidFill>
              </a:rPr>
              <a:t>površina</a:t>
            </a:r>
            <a:r>
              <a:rPr lang="en-US" sz="1500" dirty="0">
                <a:solidFill>
                  <a:schemeClr val="bg1"/>
                </a:solidFill>
              </a:rPr>
              <a:t> </a:t>
            </a:r>
            <a:r>
              <a:rPr lang="en-US" sz="1500" dirty="0" err="1" smtClean="0">
                <a:solidFill>
                  <a:schemeClr val="bg1"/>
                </a:solidFill>
              </a:rPr>
              <a:t>i</a:t>
            </a:r>
            <a:r>
              <a:rPr lang="en-US" sz="1500" dirty="0" smtClean="0">
                <a:solidFill>
                  <a:schemeClr val="bg1"/>
                </a:solidFill>
              </a:rPr>
              <a:t> </a:t>
            </a:r>
            <a:r>
              <a:rPr lang="en-US" sz="1500" dirty="0" err="1">
                <a:solidFill>
                  <a:schemeClr val="bg1"/>
                </a:solidFill>
              </a:rPr>
              <a:t>dubina</a:t>
            </a:r>
            <a:r>
              <a:rPr lang="en-US" sz="1500" dirty="0">
                <a:solidFill>
                  <a:schemeClr val="bg1"/>
                </a:solidFill>
              </a:rPr>
              <a:t>, </a:t>
            </a:r>
            <a:r>
              <a:rPr lang="en-US" sz="1500" dirty="0" err="1">
                <a:solidFill>
                  <a:schemeClr val="bg1"/>
                </a:solidFill>
              </a:rPr>
              <a:t>starost</a:t>
            </a:r>
            <a:r>
              <a:rPr lang="en-US" sz="1500" dirty="0">
                <a:solidFill>
                  <a:schemeClr val="bg1"/>
                </a:solidFill>
              </a:rPr>
              <a:t>, </a:t>
            </a:r>
            <a:r>
              <a:rPr lang="en-US" sz="1500" dirty="0" err="1">
                <a:solidFill>
                  <a:schemeClr val="bg1"/>
                </a:solidFill>
              </a:rPr>
              <a:t>metode</a:t>
            </a:r>
            <a:r>
              <a:rPr lang="en-US" sz="1500" dirty="0">
                <a:solidFill>
                  <a:schemeClr val="bg1"/>
                </a:solidFill>
              </a:rPr>
              <a:t> </a:t>
            </a:r>
            <a:r>
              <a:rPr lang="en-US" sz="1500" dirty="0" err="1">
                <a:solidFill>
                  <a:schemeClr val="bg1"/>
                </a:solidFill>
              </a:rPr>
              <a:t>ugradnje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njegovanja</a:t>
            </a:r>
            <a:r>
              <a:rPr lang="en-US" sz="1500" dirty="0">
                <a:solidFill>
                  <a:schemeClr val="bg1"/>
                </a:solidFill>
              </a:rPr>
              <a:t> </a:t>
            </a:r>
            <a:r>
              <a:rPr lang="en-US" sz="1500" dirty="0" err="1">
                <a:solidFill>
                  <a:schemeClr val="bg1"/>
                </a:solidFill>
              </a:rPr>
              <a:t>nasutog</a:t>
            </a:r>
            <a:r>
              <a:rPr lang="en-US" sz="1500" dirty="0">
                <a:solidFill>
                  <a:schemeClr val="bg1"/>
                </a:solidFill>
              </a:rPr>
              <a:t> </a:t>
            </a:r>
            <a:r>
              <a:rPr lang="en-US" sz="1500" dirty="0" err="1">
                <a:solidFill>
                  <a:schemeClr val="bg1"/>
                </a:solidFill>
              </a:rPr>
              <a:t>materijala</a:t>
            </a:r>
            <a:r>
              <a:rPr lang="en-US" sz="1500" dirty="0">
                <a:solidFill>
                  <a:schemeClr val="bg1"/>
                </a:solidFill>
              </a:rPr>
              <a:t>, </a:t>
            </a:r>
            <a:r>
              <a:rPr lang="en-US" sz="1500" dirty="0" err="1">
                <a:solidFill>
                  <a:schemeClr val="bg1"/>
                </a:solidFill>
              </a:rPr>
              <a:t>nivo</a:t>
            </a:r>
            <a:r>
              <a:rPr lang="en-US" sz="1500" dirty="0">
                <a:solidFill>
                  <a:schemeClr val="bg1"/>
                </a:solidFill>
              </a:rPr>
              <a:t> </a:t>
            </a:r>
            <a:r>
              <a:rPr lang="en-US" sz="1500" dirty="0" err="1">
                <a:solidFill>
                  <a:schemeClr val="bg1"/>
                </a:solidFill>
              </a:rPr>
              <a:t>podzemne</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istorija</a:t>
            </a:r>
            <a:r>
              <a:rPr lang="en-US" sz="1500" dirty="0">
                <a:solidFill>
                  <a:schemeClr val="bg1"/>
                </a:solidFill>
              </a:rPr>
              <a:t> </a:t>
            </a:r>
            <a:r>
              <a:rPr lang="en-US" sz="1500" dirty="0" err="1">
                <a:solidFill>
                  <a:schemeClr val="bg1"/>
                </a:solidFill>
              </a:rPr>
              <a:t>opterećenja</a:t>
            </a:r>
            <a:endParaRPr lang="en-US" sz="1500" dirty="0" smtClean="0">
              <a:solidFill>
                <a:schemeClr val="bg1"/>
              </a:solidFill>
            </a:endParaRPr>
          </a:p>
        </p:txBody>
      </p:sp>
      <p:sp>
        <p:nvSpPr>
          <p:cNvPr id="2" name="Title 1"/>
          <p:cNvSpPr>
            <a:spLocks noGrp="1"/>
          </p:cNvSpPr>
          <p:nvPr>
            <p:ph type="title"/>
          </p:nvPr>
        </p:nvSpPr>
        <p:spPr>
          <a:xfrm>
            <a:off x="0" y="-604434"/>
            <a:ext cx="11846560" cy="1208868"/>
          </a:xfrm>
        </p:spPr>
        <p:txBody>
          <a:bodyPr>
            <a:normAutofit/>
          </a:bodyPr>
          <a:lstStyle/>
          <a:p>
            <a:r>
              <a:rPr lang="nn-NO" sz="2500" dirty="0" smtClean="0"/>
              <a:t>Karakteristike </a:t>
            </a:r>
            <a:r>
              <a:rPr lang="nn-NO" sz="2500" dirty="0"/>
              <a:t>nanešenog materijala</a:t>
            </a:r>
            <a:endParaRPr lang="en-US" sz="2500" dirty="0"/>
          </a:p>
        </p:txBody>
      </p:sp>
      <p:sp>
        <p:nvSpPr>
          <p:cNvPr id="9" name="Text Placeholder 2"/>
          <p:cNvSpPr txBox="1">
            <a:spLocks/>
          </p:cNvSpPr>
          <p:nvPr/>
        </p:nvSpPr>
        <p:spPr>
          <a:xfrm>
            <a:off x="5865585" y="0"/>
            <a:ext cx="6166757" cy="6531429"/>
          </a:xfrm>
          <a:prstGeom prst="rect">
            <a:avLst/>
          </a:prstGeom>
          <a:solidFill>
            <a:srgbClr val="0070C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500" b="1" dirty="0" err="1" smtClean="0">
                <a:solidFill>
                  <a:schemeClr val="bg1"/>
                </a:solidFill>
              </a:rPr>
              <a:t>Starost</a:t>
            </a:r>
            <a:endParaRPr lang="sr-Latn-ME" sz="1500" b="1" dirty="0" smtClean="0">
              <a:solidFill>
                <a:schemeClr val="bg1"/>
              </a:solidFill>
            </a:endParaRPr>
          </a:p>
          <a:p>
            <a:pPr marL="285750" indent="-285750">
              <a:lnSpc>
                <a:spcPct val="100000"/>
              </a:lnSpc>
              <a:buFont typeface="Wingdings" panose="05000000000000000000" pitchFamily="2" charset="2"/>
              <a:buChar char="§"/>
            </a:pPr>
            <a:r>
              <a:rPr lang="en-US" sz="1500" dirty="0" err="1" smtClean="0">
                <a:solidFill>
                  <a:schemeClr val="bg1"/>
                </a:solidFill>
              </a:rPr>
              <a:t>Starost</a:t>
            </a:r>
            <a:r>
              <a:rPr lang="en-US" sz="1500" dirty="0" smtClean="0">
                <a:solidFill>
                  <a:schemeClr val="bg1"/>
                </a:solidFill>
              </a:rPr>
              <a:t> </a:t>
            </a:r>
            <a:r>
              <a:rPr lang="en-US" sz="1500" dirty="0" err="1" smtClean="0">
                <a:solidFill>
                  <a:schemeClr val="bg1"/>
                </a:solidFill>
              </a:rPr>
              <a:t>nasipa</a:t>
            </a:r>
            <a:r>
              <a:rPr lang="en-US" sz="1500" dirty="0" smtClean="0">
                <a:solidFill>
                  <a:schemeClr val="bg1"/>
                </a:solidFill>
              </a:rPr>
              <a:t> </a:t>
            </a:r>
            <a:r>
              <a:rPr lang="en-US" sz="1500" dirty="0" err="1">
                <a:solidFill>
                  <a:schemeClr val="bg1"/>
                </a:solidFill>
              </a:rPr>
              <a:t>može</a:t>
            </a:r>
            <a:r>
              <a:rPr lang="en-US" sz="1500" dirty="0">
                <a:solidFill>
                  <a:schemeClr val="bg1"/>
                </a:solidFill>
              </a:rPr>
              <a:t> </a:t>
            </a:r>
            <a:r>
              <a:rPr lang="en-US" sz="1500" dirty="0" err="1">
                <a:solidFill>
                  <a:schemeClr val="bg1"/>
                </a:solidFill>
              </a:rPr>
              <a:t>imati</a:t>
            </a:r>
            <a:r>
              <a:rPr lang="en-US" sz="1500" dirty="0">
                <a:solidFill>
                  <a:schemeClr val="bg1"/>
                </a:solidFill>
              </a:rPr>
              <a:t> </a:t>
            </a:r>
            <a:r>
              <a:rPr lang="en-US" sz="1500" dirty="0" err="1">
                <a:solidFill>
                  <a:schemeClr val="bg1"/>
                </a:solidFill>
              </a:rPr>
              <a:t>nekoliko</a:t>
            </a:r>
            <a:r>
              <a:rPr lang="en-US" sz="1500" dirty="0">
                <a:solidFill>
                  <a:schemeClr val="bg1"/>
                </a:solidFill>
              </a:rPr>
              <a:t> </a:t>
            </a:r>
            <a:r>
              <a:rPr lang="en-US" sz="1500" dirty="0" err="1">
                <a:solidFill>
                  <a:schemeClr val="bg1"/>
                </a:solidFill>
              </a:rPr>
              <a:t>različitih</a:t>
            </a:r>
            <a:r>
              <a:rPr lang="en-US" sz="1500" dirty="0">
                <a:solidFill>
                  <a:schemeClr val="bg1"/>
                </a:solidFill>
              </a:rPr>
              <a:t> </a:t>
            </a:r>
            <a:r>
              <a:rPr lang="en-US" sz="1500" dirty="0" err="1">
                <a:solidFill>
                  <a:schemeClr val="bg1"/>
                </a:solidFill>
              </a:rPr>
              <a:t>uticaja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njegovo</a:t>
            </a:r>
            <a:r>
              <a:rPr lang="en-US" sz="1500" dirty="0">
                <a:solidFill>
                  <a:schemeClr val="bg1"/>
                </a:solidFill>
              </a:rPr>
              <a:t> </a:t>
            </a:r>
            <a:r>
              <a:rPr lang="en-US" sz="1500" dirty="0" err="1">
                <a:solidFill>
                  <a:schemeClr val="bg1"/>
                </a:solidFill>
              </a:rPr>
              <a:t>inženjersko</a:t>
            </a:r>
            <a:r>
              <a:rPr lang="en-US" sz="1500" dirty="0">
                <a:solidFill>
                  <a:schemeClr val="bg1"/>
                </a:solidFill>
              </a:rPr>
              <a:t> </a:t>
            </a:r>
            <a:r>
              <a:rPr lang="en-US" sz="1500" dirty="0" err="1">
                <a:solidFill>
                  <a:schemeClr val="bg1"/>
                </a:solidFill>
              </a:rPr>
              <a:t>ponašanje</a:t>
            </a:r>
            <a:r>
              <a:rPr lang="en-US" sz="1500" dirty="0">
                <a:solidFill>
                  <a:schemeClr val="bg1"/>
                </a:solidFill>
              </a:rPr>
              <a:t>. </a:t>
            </a:r>
            <a:r>
              <a:rPr lang="en-US" sz="1500" dirty="0" err="1">
                <a:solidFill>
                  <a:schemeClr val="bg1"/>
                </a:solidFill>
              </a:rPr>
              <a:t>Kako</a:t>
            </a:r>
            <a:r>
              <a:rPr lang="en-US" sz="1500" dirty="0">
                <a:solidFill>
                  <a:schemeClr val="bg1"/>
                </a:solidFill>
              </a:rPr>
              <a:t> </a:t>
            </a:r>
            <a:r>
              <a:rPr lang="en-US" sz="1500" dirty="0" err="1">
                <a:solidFill>
                  <a:schemeClr val="bg1"/>
                </a:solidFill>
              </a:rPr>
              <a:t>vrijeme</a:t>
            </a:r>
            <a:r>
              <a:rPr lang="en-US" sz="1500" dirty="0">
                <a:solidFill>
                  <a:schemeClr val="bg1"/>
                </a:solidFill>
              </a:rPr>
              <a:t> </a:t>
            </a:r>
            <a:r>
              <a:rPr lang="en-US" sz="1500" dirty="0" err="1">
                <a:solidFill>
                  <a:schemeClr val="bg1"/>
                </a:solidFill>
              </a:rPr>
              <a:t>prolazi</a:t>
            </a:r>
            <a:r>
              <a:rPr lang="en-US" sz="1500" dirty="0">
                <a:solidFill>
                  <a:schemeClr val="bg1"/>
                </a:solidFill>
              </a:rPr>
              <a:t>, </a:t>
            </a:r>
            <a:r>
              <a:rPr lang="en-US" sz="1500" dirty="0" err="1">
                <a:solidFill>
                  <a:schemeClr val="bg1"/>
                </a:solidFill>
              </a:rPr>
              <a:t>depozit</a:t>
            </a:r>
            <a:r>
              <a:rPr lang="en-US" sz="1500" dirty="0">
                <a:solidFill>
                  <a:schemeClr val="bg1"/>
                </a:solidFill>
              </a:rPr>
              <a:t> </a:t>
            </a:r>
            <a:r>
              <a:rPr lang="en-US" sz="1500" dirty="0" err="1">
                <a:solidFill>
                  <a:schemeClr val="bg1"/>
                </a:solidFill>
              </a:rPr>
              <a:t>može</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podvrgnut</a:t>
            </a:r>
            <a:r>
              <a:rPr lang="en-US" sz="1500" dirty="0">
                <a:solidFill>
                  <a:schemeClr val="bg1"/>
                </a:solidFill>
              </a:rPr>
              <a:t> </a:t>
            </a:r>
            <a:r>
              <a:rPr lang="en-US" sz="1500" dirty="0" err="1">
                <a:solidFill>
                  <a:schemeClr val="bg1"/>
                </a:solidFill>
              </a:rPr>
              <a:t>različitim</a:t>
            </a:r>
            <a:r>
              <a:rPr lang="en-US" sz="1500" dirty="0">
                <a:solidFill>
                  <a:schemeClr val="bg1"/>
                </a:solidFill>
              </a:rPr>
              <a:t> </a:t>
            </a:r>
            <a:r>
              <a:rPr lang="en-US" sz="1500" dirty="0" err="1">
                <a:solidFill>
                  <a:schemeClr val="bg1"/>
                </a:solidFill>
              </a:rPr>
              <a:t>uticajima</a:t>
            </a:r>
            <a:r>
              <a:rPr lang="en-US" sz="1500" dirty="0">
                <a:solidFill>
                  <a:schemeClr val="bg1"/>
                </a:solidFill>
              </a:rPr>
              <a:t> </a:t>
            </a:r>
            <a:r>
              <a:rPr lang="en-US" sz="1500" dirty="0" err="1">
                <a:solidFill>
                  <a:schemeClr val="bg1"/>
                </a:solidFill>
              </a:rPr>
              <a:t>iz</a:t>
            </a:r>
            <a:r>
              <a:rPr lang="en-US" sz="1500" dirty="0">
                <a:solidFill>
                  <a:schemeClr val="bg1"/>
                </a:solidFill>
              </a:rPr>
              <a:t> </a:t>
            </a:r>
            <a:r>
              <a:rPr lang="en-US" sz="1500" dirty="0" err="1">
                <a:solidFill>
                  <a:schemeClr val="bg1"/>
                </a:solidFill>
              </a:rPr>
              <a:t>spoljašnje</a:t>
            </a:r>
            <a:r>
              <a:rPr lang="en-US" sz="1500" dirty="0">
                <a:solidFill>
                  <a:schemeClr val="bg1"/>
                </a:solidFill>
              </a:rPr>
              <a:t> </a:t>
            </a:r>
            <a:r>
              <a:rPr lang="en-US" sz="1500" dirty="0" err="1">
                <a:solidFill>
                  <a:schemeClr val="bg1"/>
                </a:solidFill>
              </a:rPr>
              <a:t>sredine</a:t>
            </a:r>
            <a:r>
              <a:rPr lang="en-US" sz="1500" dirty="0">
                <a:solidFill>
                  <a:schemeClr val="bg1"/>
                </a:solidFill>
              </a:rPr>
              <a:t> </a:t>
            </a:r>
            <a:r>
              <a:rPr lang="en-US" sz="1500" dirty="0" err="1">
                <a:solidFill>
                  <a:schemeClr val="bg1"/>
                </a:solidFill>
              </a:rPr>
              <a:t>koje</a:t>
            </a:r>
            <a:r>
              <a:rPr lang="en-US" sz="1500" dirty="0">
                <a:solidFill>
                  <a:schemeClr val="bg1"/>
                </a:solidFill>
              </a:rPr>
              <a:t> </a:t>
            </a:r>
            <a:r>
              <a:rPr lang="en-US" sz="1500" dirty="0" err="1">
                <a:solidFill>
                  <a:schemeClr val="bg1"/>
                </a:solidFill>
              </a:rPr>
              <a:t>će</a:t>
            </a:r>
            <a:r>
              <a:rPr lang="en-US" sz="1500" dirty="0">
                <a:solidFill>
                  <a:schemeClr val="bg1"/>
                </a:solidFill>
              </a:rPr>
              <a:t> </a:t>
            </a:r>
            <a:r>
              <a:rPr lang="en-US" sz="1500" dirty="0" err="1">
                <a:solidFill>
                  <a:schemeClr val="bg1"/>
                </a:solidFill>
              </a:rPr>
              <a:t>uticati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njegovo</a:t>
            </a:r>
            <a:r>
              <a:rPr lang="en-US" sz="1500" dirty="0">
                <a:solidFill>
                  <a:schemeClr val="bg1"/>
                </a:solidFill>
              </a:rPr>
              <a:t> </a:t>
            </a:r>
            <a:r>
              <a:rPr lang="en-US" sz="1500" dirty="0" err="1">
                <a:solidFill>
                  <a:schemeClr val="bg1"/>
                </a:solidFill>
              </a:rPr>
              <a:t>ponašanje</a:t>
            </a:r>
            <a:r>
              <a:rPr lang="en-US" sz="1500" dirty="0">
                <a:solidFill>
                  <a:schemeClr val="bg1"/>
                </a:solidFill>
              </a:rPr>
              <a:t>. </a:t>
            </a:r>
            <a:endParaRPr lang="sr-Latn-ME" sz="1500" dirty="0" smtClean="0">
              <a:solidFill>
                <a:schemeClr val="bg1"/>
              </a:solidFill>
            </a:endParaRPr>
          </a:p>
          <a:p>
            <a:pPr marL="285750" indent="-285750">
              <a:lnSpc>
                <a:spcPct val="100000"/>
              </a:lnSpc>
              <a:buFont typeface="Wingdings" panose="05000000000000000000" pitchFamily="2" charset="2"/>
              <a:buChar char="§"/>
            </a:pPr>
            <a:r>
              <a:rPr lang="en-US" sz="1500" dirty="0" err="1" smtClean="0">
                <a:solidFill>
                  <a:schemeClr val="bg1"/>
                </a:solidFill>
              </a:rPr>
              <a:t>Stari</a:t>
            </a:r>
            <a:r>
              <a:rPr lang="en-US" sz="1500" dirty="0" smtClean="0">
                <a:solidFill>
                  <a:schemeClr val="bg1"/>
                </a:solidFill>
              </a:rPr>
              <a:t> </a:t>
            </a:r>
            <a:r>
              <a:rPr lang="en-US" sz="1500" dirty="0" err="1">
                <a:solidFill>
                  <a:schemeClr val="bg1"/>
                </a:solidFill>
              </a:rPr>
              <a:t>nasip</a:t>
            </a:r>
            <a:r>
              <a:rPr lang="en-US" sz="1500" dirty="0">
                <a:solidFill>
                  <a:schemeClr val="bg1"/>
                </a:solidFill>
              </a:rPr>
              <a:t> je </a:t>
            </a:r>
            <a:r>
              <a:rPr lang="en-US" sz="1500" dirty="0" err="1">
                <a:solidFill>
                  <a:schemeClr val="bg1"/>
                </a:solidFill>
              </a:rPr>
              <a:t>već</a:t>
            </a:r>
            <a:r>
              <a:rPr lang="en-US" sz="1500" dirty="0">
                <a:solidFill>
                  <a:schemeClr val="bg1"/>
                </a:solidFill>
              </a:rPr>
              <a:t> </a:t>
            </a:r>
            <a:r>
              <a:rPr lang="en-US" sz="1500" dirty="0" err="1">
                <a:solidFill>
                  <a:schemeClr val="bg1"/>
                </a:solidFill>
              </a:rPr>
              <a:t>mogao</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podvrgnut</a:t>
            </a:r>
            <a:r>
              <a:rPr lang="en-US" sz="1500" dirty="0">
                <a:solidFill>
                  <a:schemeClr val="bg1"/>
                </a:solidFill>
              </a:rPr>
              <a:t> </a:t>
            </a:r>
            <a:r>
              <a:rPr lang="en-US" sz="1500" dirty="0" err="1">
                <a:solidFill>
                  <a:schemeClr val="bg1"/>
                </a:solidFill>
              </a:rPr>
              <a:t>mnogim</a:t>
            </a:r>
            <a:r>
              <a:rPr lang="en-US" sz="1500" dirty="0">
                <a:solidFill>
                  <a:schemeClr val="bg1"/>
                </a:solidFill>
              </a:rPr>
              <a:t> </a:t>
            </a:r>
            <a:r>
              <a:rPr lang="en-US" sz="1500" dirty="0" err="1">
                <a:solidFill>
                  <a:schemeClr val="bg1"/>
                </a:solidFill>
              </a:rPr>
              <a:t>oscilacijama</a:t>
            </a:r>
            <a:r>
              <a:rPr lang="en-US" sz="1500" dirty="0">
                <a:solidFill>
                  <a:schemeClr val="bg1"/>
                </a:solidFill>
              </a:rPr>
              <a:t> u </a:t>
            </a:r>
            <a:r>
              <a:rPr lang="en-US" sz="1500" dirty="0" err="1">
                <a:solidFill>
                  <a:schemeClr val="bg1"/>
                </a:solidFill>
              </a:rPr>
              <a:t>koncentraciji</a:t>
            </a:r>
            <a:r>
              <a:rPr lang="en-US" sz="1500" dirty="0">
                <a:solidFill>
                  <a:schemeClr val="bg1"/>
                </a:solidFill>
              </a:rPr>
              <a:t> </a:t>
            </a:r>
            <a:r>
              <a:rPr lang="en-US" sz="1500" dirty="0" err="1">
                <a:solidFill>
                  <a:schemeClr val="bg1"/>
                </a:solidFill>
              </a:rPr>
              <a:t>vlage</a:t>
            </a:r>
            <a:r>
              <a:rPr lang="en-US" sz="1500" dirty="0">
                <a:solidFill>
                  <a:schemeClr val="bg1"/>
                </a:solidFill>
              </a:rPr>
              <a:t>, u </a:t>
            </a:r>
            <a:r>
              <a:rPr lang="en-US" sz="1500" dirty="0" err="1">
                <a:solidFill>
                  <a:schemeClr val="bg1"/>
                </a:solidFill>
              </a:rPr>
              <a:t>nivou</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opterećenju</a:t>
            </a:r>
            <a:r>
              <a:rPr lang="en-US" sz="1500" dirty="0">
                <a:solidFill>
                  <a:schemeClr val="bg1"/>
                </a:solidFill>
              </a:rPr>
              <a:t> </a:t>
            </a:r>
            <a:r>
              <a:rPr lang="en-US" sz="1500" dirty="0" err="1">
                <a:solidFill>
                  <a:schemeClr val="bg1"/>
                </a:solidFill>
              </a:rPr>
              <a:t>što</a:t>
            </a:r>
            <a:r>
              <a:rPr lang="en-US" sz="1500" dirty="0">
                <a:solidFill>
                  <a:schemeClr val="bg1"/>
                </a:solidFill>
              </a:rPr>
              <a:t> </a:t>
            </a:r>
            <a:r>
              <a:rPr lang="en-US" sz="1500" dirty="0" err="1">
                <a:solidFill>
                  <a:schemeClr val="bg1"/>
                </a:solidFill>
              </a:rPr>
              <a:t>ga</a:t>
            </a:r>
            <a:r>
              <a:rPr lang="en-US" sz="1500" dirty="0">
                <a:solidFill>
                  <a:schemeClr val="bg1"/>
                </a:solidFill>
              </a:rPr>
              <a:t> </a:t>
            </a:r>
            <a:r>
              <a:rPr lang="en-US" sz="1500" dirty="0" err="1">
                <a:solidFill>
                  <a:schemeClr val="bg1"/>
                </a:solidFill>
              </a:rPr>
              <a:t>može</a:t>
            </a:r>
            <a:r>
              <a:rPr lang="en-US" sz="1500" dirty="0">
                <a:solidFill>
                  <a:schemeClr val="bg1"/>
                </a:solidFill>
              </a:rPr>
              <a:t> </a:t>
            </a:r>
            <a:r>
              <a:rPr lang="en-US" sz="1500" dirty="0" err="1">
                <a:solidFill>
                  <a:schemeClr val="bg1"/>
                </a:solidFill>
              </a:rPr>
              <a:t>učiniti</a:t>
            </a:r>
            <a:r>
              <a:rPr lang="en-US" sz="1500" dirty="0">
                <a:solidFill>
                  <a:schemeClr val="bg1"/>
                </a:solidFill>
              </a:rPr>
              <a:t> </a:t>
            </a:r>
            <a:r>
              <a:rPr lang="en-US" sz="1500" dirty="0" err="1">
                <a:solidFill>
                  <a:schemeClr val="bg1"/>
                </a:solidFill>
              </a:rPr>
              <a:t>manje</a:t>
            </a:r>
            <a:r>
              <a:rPr lang="en-US" sz="1500" dirty="0">
                <a:solidFill>
                  <a:schemeClr val="bg1"/>
                </a:solidFill>
              </a:rPr>
              <a:t> </a:t>
            </a:r>
            <a:r>
              <a:rPr lang="en-US" sz="1500" dirty="0" err="1">
                <a:solidFill>
                  <a:schemeClr val="bg1"/>
                </a:solidFill>
              </a:rPr>
              <a:t>ranjivim</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velika</a:t>
            </a:r>
            <a:r>
              <a:rPr lang="en-US" sz="1500" dirty="0">
                <a:solidFill>
                  <a:schemeClr val="bg1"/>
                </a:solidFill>
              </a:rPr>
              <a:t> </a:t>
            </a:r>
            <a:r>
              <a:rPr lang="en-US" sz="1500" dirty="0" err="1">
                <a:solidFill>
                  <a:schemeClr val="bg1"/>
                </a:solidFill>
              </a:rPr>
              <a:t>pomjeranja</a:t>
            </a:r>
            <a:r>
              <a:rPr lang="en-US" sz="1500" dirty="0">
                <a:solidFill>
                  <a:schemeClr val="bg1"/>
                </a:solidFill>
              </a:rPr>
              <a:t> u </a:t>
            </a:r>
            <a:r>
              <a:rPr lang="en-US" sz="1500" dirty="0" err="1">
                <a:solidFill>
                  <a:schemeClr val="bg1"/>
                </a:solidFill>
              </a:rPr>
              <a:t>budućnosti</a:t>
            </a:r>
            <a:r>
              <a:rPr lang="en-US" sz="1500" dirty="0">
                <a:solidFill>
                  <a:schemeClr val="bg1"/>
                </a:solidFill>
              </a:rPr>
              <a:t>. </a:t>
            </a:r>
            <a:r>
              <a:rPr lang="en-US" sz="1500" dirty="0" err="1">
                <a:solidFill>
                  <a:schemeClr val="bg1"/>
                </a:solidFill>
              </a:rPr>
              <a:t>Između</a:t>
            </a:r>
            <a:r>
              <a:rPr lang="en-US" sz="1500" dirty="0">
                <a:solidFill>
                  <a:schemeClr val="bg1"/>
                </a:solidFill>
              </a:rPr>
              <a:t> </a:t>
            </a:r>
            <a:r>
              <a:rPr lang="en-US" sz="1500" dirty="0" err="1">
                <a:solidFill>
                  <a:schemeClr val="bg1"/>
                </a:solidFill>
              </a:rPr>
              <a:t>ostalog</a:t>
            </a:r>
            <a:r>
              <a:rPr lang="en-US" sz="1500" dirty="0">
                <a:solidFill>
                  <a:schemeClr val="bg1"/>
                </a:solidFill>
              </a:rPr>
              <a:t>, </a:t>
            </a:r>
            <a:r>
              <a:rPr lang="en-US" sz="1500" dirty="0" err="1">
                <a:solidFill>
                  <a:schemeClr val="bg1"/>
                </a:solidFill>
              </a:rPr>
              <a:t>tokom</a:t>
            </a:r>
            <a:r>
              <a:rPr lang="en-US" sz="1500" dirty="0">
                <a:solidFill>
                  <a:schemeClr val="bg1"/>
                </a:solidFill>
              </a:rPr>
              <a:t> </a:t>
            </a:r>
            <a:r>
              <a:rPr lang="en-US" sz="1500" dirty="0" err="1">
                <a:solidFill>
                  <a:schemeClr val="bg1"/>
                </a:solidFill>
              </a:rPr>
              <a:t>vremena</a:t>
            </a:r>
            <a:r>
              <a:rPr lang="en-US" sz="1500" dirty="0">
                <a:solidFill>
                  <a:schemeClr val="bg1"/>
                </a:solidFill>
              </a:rPr>
              <a:t> je, </a:t>
            </a:r>
            <a:r>
              <a:rPr lang="en-US" sz="1500" dirty="0" err="1">
                <a:solidFill>
                  <a:schemeClr val="bg1"/>
                </a:solidFill>
              </a:rPr>
              <a:t>vrlo</a:t>
            </a:r>
            <a:r>
              <a:rPr lang="en-US" sz="1500" dirty="0">
                <a:solidFill>
                  <a:schemeClr val="bg1"/>
                </a:solidFill>
              </a:rPr>
              <a:t> </a:t>
            </a:r>
            <a:r>
              <a:rPr lang="en-US" sz="1500" dirty="0" err="1">
                <a:solidFill>
                  <a:schemeClr val="bg1"/>
                </a:solidFill>
              </a:rPr>
              <a:t>vjerovatno</a:t>
            </a:r>
            <a:r>
              <a:rPr lang="en-US" sz="1500" dirty="0">
                <a:solidFill>
                  <a:schemeClr val="bg1"/>
                </a:solidFill>
              </a:rPr>
              <a:t>, </a:t>
            </a:r>
            <a:r>
              <a:rPr lang="en-US" sz="1500" dirty="0" err="1">
                <a:solidFill>
                  <a:schemeClr val="bg1"/>
                </a:solidFill>
              </a:rPr>
              <a:t>pretrpio</a:t>
            </a:r>
            <a:r>
              <a:rPr lang="en-US" sz="1500" dirty="0">
                <a:solidFill>
                  <a:schemeClr val="bg1"/>
                </a:solidFill>
              </a:rPr>
              <a:t> </a:t>
            </a:r>
            <a:r>
              <a:rPr lang="en-US" sz="1500" dirty="0" err="1">
                <a:solidFill>
                  <a:schemeClr val="bg1"/>
                </a:solidFill>
              </a:rPr>
              <a:t>određeno</a:t>
            </a:r>
            <a:r>
              <a:rPr lang="en-US" sz="1500" dirty="0">
                <a:solidFill>
                  <a:schemeClr val="bg1"/>
                </a:solidFill>
              </a:rPr>
              <a:t> </a:t>
            </a:r>
            <a:r>
              <a:rPr lang="en-US" sz="1500" dirty="0" err="1">
                <a:solidFill>
                  <a:schemeClr val="bg1"/>
                </a:solidFill>
              </a:rPr>
              <a:t>slijeganje</a:t>
            </a:r>
            <a:r>
              <a:rPr lang="en-US" sz="1500" dirty="0" smtClean="0">
                <a:solidFill>
                  <a:schemeClr val="bg1"/>
                </a:solidFill>
              </a:rPr>
              <a:t>.</a:t>
            </a:r>
            <a:endParaRPr lang="sr-Latn-ME" sz="1500" dirty="0" smtClean="0">
              <a:solidFill>
                <a:schemeClr val="bg1"/>
              </a:solidFill>
            </a:endParaRPr>
          </a:p>
          <a:p>
            <a:pPr marL="285750" indent="-285750">
              <a:lnSpc>
                <a:spcPct val="100000"/>
              </a:lnSpc>
              <a:buFont typeface="Wingdings" panose="05000000000000000000" pitchFamily="2" charset="2"/>
              <a:buChar char="§"/>
            </a:pPr>
            <a:r>
              <a:rPr lang="en-US" sz="1500" dirty="0" err="1" smtClean="0">
                <a:solidFill>
                  <a:schemeClr val="bg1"/>
                </a:solidFill>
              </a:rPr>
              <a:t>Drugi</a:t>
            </a:r>
            <a:r>
              <a:rPr lang="en-US" sz="1500" dirty="0" smtClean="0">
                <a:solidFill>
                  <a:schemeClr val="bg1"/>
                </a:solidFill>
              </a:rPr>
              <a:t> </a:t>
            </a:r>
            <a:r>
              <a:rPr lang="en-US" sz="1500" dirty="0" err="1">
                <a:solidFill>
                  <a:schemeClr val="bg1"/>
                </a:solidFill>
              </a:rPr>
              <a:t>fenomeni</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povezani</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vremenom</a:t>
            </a:r>
            <a:r>
              <a:rPr lang="en-US" sz="1500" dirty="0">
                <a:solidFill>
                  <a:schemeClr val="bg1"/>
                </a:solidFill>
              </a:rPr>
              <a:t> a </a:t>
            </a:r>
            <a:r>
              <a:rPr lang="en-US" sz="1500" dirty="0" err="1">
                <a:solidFill>
                  <a:schemeClr val="bg1"/>
                </a:solidFill>
              </a:rPr>
              <a:t>utiču</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depozit</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uključuju</a:t>
            </a:r>
            <a:r>
              <a:rPr lang="en-US" sz="1500" dirty="0">
                <a:solidFill>
                  <a:schemeClr val="bg1"/>
                </a:solidFill>
              </a:rPr>
              <a:t> </a:t>
            </a:r>
            <a:r>
              <a:rPr lang="en-US" sz="1500" dirty="0" err="1">
                <a:solidFill>
                  <a:schemeClr val="bg1"/>
                </a:solidFill>
              </a:rPr>
              <a:t>isušivanje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atmosfersko</a:t>
            </a:r>
            <a:r>
              <a:rPr lang="en-US" sz="1500" dirty="0">
                <a:solidFill>
                  <a:schemeClr val="bg1"/>
                </a:solidFill>
              </a:rPr>
              <a:t> </a:t>
            </a:r>
            <a:r>
              <a:rPr lang="en-US" sz="1500" dirty="0" err="1">
                <a:solidFill>
                  <a:schemeClr val="bg1"/>
                </a:solidFill>
              </a:rPr>
              <a:t>djelovanje</a:t>
            </a:r>
            <a:r>
              <a:rPr lang="en-US" sz="1500" dirty="0">
                <a:solidFill>
                  <a:schemeClr val="bg1"/>
                </a:solidFill>
              </a:rPr>
              <a:t> </a:t>
            </a:r>
            <a:r>
              <a:rPr lang="en-US" sz="1500" dirty="0" err="1">
                <a:solidFill>
                  <a:schemeClr val="bg1"/>
                </a:solidFill>
              </a:rPr>
              <a:t>koje</a:t>
            </a:r>
            <a:r>
              <a:rPr lang="en-US" sz="1500" dirty="0">
                <a:solidFill>
                  <a:schemeClr val="bg1"/>
                </a:solidFill>
              </a:rPr>
              <a:t> </a:t>
            </a:r>
            <a:r>
              <a:rPr lang="en-US" sz="1500" dirty="0" err="1">
                <a:solidFill>
                  <a:schemeClr val="bg1"/>
                </a:solidFill>
              </a:rPr>
              <a:t>formiraju</a:t>
            </a:r>
            <a:r>
              <a:rPr lang="en-US" sz="1500" dirty="0">
                <a:solidFill>
                  <a:schemeClr val="bg1"/>
                </a:solidFill>
              </a:rPr>
              <a:t> </a:t>
            </a:r>
            <a:r>
              <a:rPr lang="en-US" sz="1500" dirty="0" err="1">
                <a:solidFill>
                  <a:schemeClr val="bg1"/>
                </a:solidFill>
              </a:rPr>
              <a:t>površinsku</a:t>
            </a:r>
            <a:r>
              <a:rPr lang="en-US" sz="1500" dirty="0">
                <a:solidFill>
                  <a:schemeClr val="bg1"/>
                </a:solidFill>
              </a:rPr>
              <a:t> koru </a:t>
            </a:r>
            <a:r>
              <a:rPr lang="en-US" sz="1500" dirty="0" err="1">
                <a:solidFill>
                  <a:schemeClr val="bg1"/>
                </a:solidFill>
              </a:rPr>
              <a:t>nasipa</a:t>
            </a:r>
            <a:r>
              <a:rPr lang="en-US" sz="1500" dirty="0">
                <a:solidFill>
                  <a:schemeClr val="bg1"/>
                </a:solidFill>
              </a:rPr>
              <a:t>.</a:t>
            </a:r>
          </a:p>
          <a:p>
            <a:pPr marL="285750" indent="-285750">
              <a:lnSpc>
                <a:spcPct val="100000"/>
              </a:lnSpc>
              <a:buFont typeface="Wingdings" panose="05000000000000000000" pitchFamily="2" charset="2"/>
              <a:buChar char="§"/>
            </a:pPr>
            <a:r>
              <a:rPr lang="en-US" sz="1500" dirty="0" err="1">
                <a:solidFill>
                  <a:schemeClr val="bg1"/>
                </a:solidFill>
              </a:rPr>
              <a:t>Šmertman</a:t>
            </a:r>
            <a:r>
              <a:rPr lang="en-US" sz="1500" dirty="0">
                <a:solidFill>
                  <a:schemeClr val="bg1"/>
                </a:solidFill>
              </a:rPr>
              <a:t> (</a:t>
            </a:r>
            <a:r>
              <a:rPr lang="en-US" sz="1500" dirty="0" err="1">
                <a:solidFill>
                  <a:schemeClr val="bg1"/>
                </a:solidFill>
              </a:rPr>
              <a:t>Schmertmann</a:t>
            </a:r>
            <a:r>
              <a:rPr lang="en-US" sz="1500" dirty="0">
                <a:solidFill>
                  <a:schemeClr val="bg1"/>
                </a:solidFill>
              </a:rPr>
              <a:t>, 1991) je </a:t>
            </a:r>
            <a:r>
              <a:rPr lang="en-US" sz="1500" dirty="0" err="1">
                <a:solidFill>
                  <a:schemeClr val="bg1"/>
                </a:solidFill>
              </a:rPr>
              <a:t>razmatrao</a:t>
            </a:r>
            <a:r>
              <a:rPr lang="en-US" sz="1500" dirty="0">
                <a:solidFill>
                  <a:schemeClr val="bg1"/>
                </a:solidFill>
              </a:rPr>
              <a:t> </a:t>
            </a:r>
            <a:r>
              <a:rPr lang="en-US" sz="1500" dirty="0" err="1">
                <a:solidFill>
                  <a:schemeClr val="bg1"/>
                </a:solidFill>
              </a:rPr>
              <a:t>kako</a:t>
            </a:r>
            <a:r>
              <a:rPr lang="en-US" sz="1500" dirty="0">
                <a:solidFill>
                  <a:schemeClr val="bg1"/>
                </a:solidFill>
              </a:rPr>
              <a:t> </a:t>
            </a:r>
            <a:r>
              <a:rPr lang="en-US" sz="1500" dirty="0" err="1">
                <a:solidFill>
                  <a:schemeClr val="bg1"/>
                </a:solidFill>
              </a:rPr>
              <a:t>starenje</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samo</a:t>
            </a:r>
            <a:r>
              <a:rPr lang="en-US" sz="1500" dirty="0">
                <a:solidFill>
                  <a:schemeClr val="bg1"/>
                </a:solidFill>
              </a:rPr>
              <a:t> </a:t>
            </a:r>
            <a:r>
              <a:rPr lang="en-US" sz="1500" dirty="0" err="1">
                <a:solidFill>
                  <a:schemeClr val="bg1"/>
                </a:solidFill>
              </a:rPr>
              <a:t>po</a:t>
            </a:r>
            <a:r>
              <a:rPr lang="en-US" sz="1500" dirty="0">
                <a:solidFill>
                  <a:schemeClr val="bg1"/>
                </a:solidFill>
              </a:rPr>
              <a:t> </a:t>
            </a:r>
            <a:r>
              <a:rPr lang="en-US" sz="1500" dirty="0" err="1">
                <a:solidFill>
                  <a:schemeClr val="bg1"/>
                </a:solidFill>
              </a:rPr>
              <a:t>sebi</a:t>
            </a:r>
            <a:r>
              <a:rPr lang="en-US" sz="1500" dirty="0">
                <a:solidFill>
                  <a:schemeClr val="bg1"/>
                </a:solidFill>
              </a:rPr>
              <a:t> </a:t>
            </a:r>
            <a:r>
              <a:rPr lang="en-US" sz="1500" dirty="0" err="1">
                <a:solidFill>
                  <a:schemeClr val="bg1"/>
                </a:solidFill>
              </a:rPr>
              <a:t>utiče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njegove</a:t>
            </a:r>
            <a:r>
              <a:rPr lang="en-US" sz="1500" dirty="0">
                <a:solidFill>
                  <a:schemeClr val="bg1"/>
                </a:solidFill>
              </a:rPr>
              <a:t> </a:t>
            </a:r>
            <a:r>
              <a:rPr lang="en-US" sz="1500" dirty="0" err="1">
                <a:solidFill>
                  <a:schemeClr val="bg1"/>
                </a:solidFill>
              </a:rPr>
              <a:t>karakteristike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došao</a:t>
            </a:r>
            <a:r>
              <a:rPr lang="en-US" sz="1500" dirty="0">
                <a:solidFill>
                  <a:schemeClr val="bg1"/>
                </a:solidFill>
              </a:rPr>
              <a:t> do </a:t>
            </a:r>
            <a:r>
              <a:rPr lang="en-US" sz="1500" dirty="0" err="1">
                <a:solidFill>
                  <a:schemeClr val="bg1"/>
                </a:solidFill>
              </a:rPr>
              <a:t>zaključka</a:t>
            </a:r>
            <a:r>
              <a:rPr lang="en-US" sz="1500" dirty="0">
                <a:solidFill>
                  <a:schemeClr val="bg1"/>
                </a:solidFill>
              </a:rPr>
              <a:t> da </a:t>
            </a:r>
            <a:r>
              <a:rPr lang="en-US" sz="1500" dirty="0" err="1">
                <a:solidFill>
                  <a:schemeClr val="bg1"/>
                </a:solidFill>
              </a:rPr>
              <a:t>ono</a:t>
            </a:r>
            <a:r>
              <a:rPr lang="en-US" sz="1500" dirty="0">
                <a:solidFill>
                  <a:schemeClr val="bg1"/>
                </a:solidFill>
              </a:rPr>
              <a:t> </a:t>
            </a:r>
            <a:r>
              <a:rPr lang="en-US" sz="1500" dirty="0" err="1">
                <a:solidFill>
                  <a:schemeClr val="bg1"/>
                </a:solidFill>
              </a:rPr>
              <a:t>utiče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gotovo</a:t>
            </a:r>
            <a:r>
              <a:rPr lang="en-US" sz="1500" dirty="0">
                <a:solidFill>
                  <a:schemeClr val="bg1"/>
                </a:solidFill>
              </a:rPr>
              <a:t> </a:t>
            </a:r>
            <a:r>
              <a:rPr lang="en-US" sz="1500" dirty="0" err="1">
                <a:solidFill>
                  <a:schemeClr val="bg1"/>
                </a:solidFill>
              </a:rPr>
              <a:t>sve</a:t>
            </a:r>
            <a:r>
              <a:rPr lang="en-US" sz="1500" dirty="0">
                <a:solidFill>
                  <a:schemeClr val="bg1"/>
                </a:solidFill>
              </a:rPr>
              <a:t> </a:t>
            </a:r>
            <a:r>
              <a:rPr lang="en-US" sz="1500" dirty="0" err="1">
                <a:solidFill>
                  <a:schemeClr val="bg1"/>
                </a:solidFill>
              </a:rPr>
              <a:t>vrste</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i</a:t>
            </a:r>
            <a:r>
              <a:rPr lang="en-US" sz="1500" dirty="0">
                <a:solidFill>
                  <a:schemeClr val="bg1"/>
                </a:solidFill>
              </a:rPr>
              <a:t> da </a:t>
            </a:r>
            <a:r>
              <a:rPr lang="en-US" sz="1500" dirty="0" err="1">
                <a:solidFill>
                  <a:schemeClr val="bg1"/>
                </a:solidFill>
              </a:rPr>
              <a:t>ono</a:t>
            </a:r>
            <a:r>
              <a:rPr lang="en-US" sz="1500" dirty="0">
                <a:solidFill>
                  <a:schemeClr val="bg1"/>
                </a:solidFill>
              </a:rPr>
              <a:t> </a:t>
            </a:r>
            <a:r>
              <a:rPr lang="en-US" sz="1500" dirty="0" err="1">
                <a:solidFill>
                  <a:schemeClr val="bg1"/>
                </a:solidFill>
              </a:rPr>
              <a:t>može</a:t>
            </a:r>
            <a:r>
              <a:rPr lang="en-US" sz="1500" dirty="0">
                <a:solidFill>
                  <a:schemeClr val="bg1"/>
                </a:solidFill>
              </a:rPr>
              <a:t> </a:t>
            </a:r>
            <a:r>
              <a:rPr lang="en-US" sz="1500" dirty="0" err="1">
                <a:solidFill>
                  <a:schemeClr val="bg1"/>
                </a:solidFill>
              </a:rPr>
              <a:t>biti</a:t>
            </a:r>
            <a:r>
              <a:rPr lang="en-US" sz="1500" dirty="0">
                <a:solidFill>
                  <a:schemeClr val="bg1"/>
                </a:solidFill>
              </a:rPr>
              <a:t> </a:t>
            </a:r>
            <a:r>
              <a:rPr lang="en-US" sz="1500" dirty="0" err="1">
                <a:solidFill>
                  <a:schemeClr val="bg1"/>
                </a:solidFill>
              </a:rPr>
              <a:t>odgovorno</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povećavanje</a:t>
            </a:r>
            <a:r>
              <a:rPr lang="en-US" sz="1500" dirty="0">
                <a:solidFill>
                  <a:schemeClr val="bg1"/>
                </a:solidFill>
              </a:rPr>
              <a:t> </a:t>
            </a:r>
            <a:r>
              <a:rPr lang="en-US" sz="1500" dirty="0" err="1">
                <a:solidFill>
                  <a:schemeClr val="bg1"/>
                </a:solidFill>
              </a:rPr>
              <a:t>mehaničkih</a:t>
            </a:r>
            <a:r>
              <a:rPr lang="en-US" sz="1500" dirty="0">
                <a:solidFill>
                  <a:schemeClr val="bg1"/>
                </a:solidFill>
              </a:rPr>
              <a:t> </a:t>
            </a:r>
            <a:r>
              <a:rPr lang="en-US" sz="1500" dirty="0" err="1">
                <a:solidFill>
                  <a:schemeClr val="bg1"/>
                </a:solidFill>
              </a:rPr>
              <a:t>karakteristika</a:t>
            </a:r>
            <a:r>
              <a:rPr lang="en-US" sz="1500" dirty="0">
                <a:solidFill>
                  <a:schemeClr val="bg1"/>
                </a:solidFill>
              </a:rPr>
              <a:t>. </a:t>
            </a:r>
            <a:r>
              <a:rPr lang="en-US" sz="1500" dirty="0" err="1">
                <a:solidFill>
                  <a:schemeClr val="bg1"/>
                </a:solidFill>
              </a:rPr>
              <a:t>Jačanje</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godinama</a:t>
            </a:r>
            <a:r>
              <a:rPr lang="en-US" sz="1500" dirty="0">
                <a:solidFill>
                  <a:schemeClr val="bg1"/>
                </a:solidFill>
              </a:rPr>
              <a:t>, </a:t>
            </a:r>
            <a:r>
              <a:rPr lang="en-US" sz="1500" dirty="0" err="1">
                <a:solidFill>
                  <a:schemeClr val="bg1"/>
                </a:solidFill>
              </a:rPr>
              <a:t>nema</a:t>
            </a:r>
            <a:r>
              <a:rPr lang="en-US" sz="1500" dirty="0">
                <a:solidFill>
                  <a:schemeClr val="bg1"/>
                </a:solidFill>
              </a:rPr>
              <a:t> </a:t>
            </a:r>
            <a:r>
              <a:rPr lang="en-US" sz="1500" dirty="0" err="1">
                <a:solidFill>
                  <a:schemeClr val="bg1"/>
                </a:solidFill>
              </a:rPr>
              <a:t>toliko</a:t>
            </a:r>
            <a:r>
              <a:rPr lang="en-US" sz="1500" dirty="0">
                <a:solidFill>
                  <a:schemeClr val="bg1"/>
                </a:solidFill>
              </a:rPr>
              <a:t> </a:t>
            </a:r>
            <a:r>
              <a:rPr lang="en-US" sz="1500" dirty="0" err="1">
                <a:solidFill>
                  <a:schemeClr val="bg1"/>
                </a:solidFill>
              </a:rPr>
              <a:t>veze</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hemijskim</a:t>
            </a:r>
            <a:r>
              <a:rPr lang="en-US" sz="1500" dirty="0">
                <a:solidFill>
                  <a:schemeClr val="bg1"/>
                </a:solidFill>
              </a:rPr>
              <a:t> </a:t>
            </a:r>
            <a:r>
              <a:rPr lang="en-US" sz="1500" dirty="0" err="1">
                <a:solidFill>
                  <a:schemeClr val="bg1"/>
                </a:solidFill>
              </a:rPr>
              <a:t>reakcijama</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kohezijom</a:t>
            </a:r>
            <a:r>
              <a:rPr lang="en-US" sz="1500" dirty="0">
                <a:solidFill>
                  <a:schemeClr val="bg1"/>
                </a:solidFill>
              </a:rPr>
              <a:t> </a:t>
            </a:r>
            <a:r>
              <a:rPr lang="en-US" sz="1500" dirty="0" err="1">
                <a:solidFill>
                  <a:schemeClr val="bg1"/>
                </a:solidFill>
              </a:rPr>
              <a:t>koliko</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nekim</a:t>
            </a:r>
            <a:r>
              <a:rPr lang="en-US" sz="1500" dirty="0">
                <a:solidFill>
                  <a:schemeClr val="bg1"/>
                </a:solidFill>
              </a:rPr>
              <a:t> </a:t>
            </a:r>
            <a:r>
              <a:rPr lang="en-US" sz="1500" dirty="0" err="1">
                <a:solidFill>
                  <a:schemeClr val="bg1"/>
                </a:solidFill>
              </a:rPr>
              <a:t>drugim</a:t>
            </a:r>
            <a:r>
              <a:rPr lang="en-US" sz="1500" dirty="0">
                <a:solidFill>
                  <a:schemeClr val="bg1"/>
                </a:solidFill>
              </a:rPr>
              <a:t> </a:t>
            </a:r>
            <a:r>
              <a:rPr lang="en-US" sz="1500" dirty="0" err="1">
                <a:solidFill>
                  <a:schemeClr val="bg1"/>
                </a:solidFill>
              </a:rPr>
              <a:t>mehaničkim</a:t>
            </a:r>
            <a:r>
              <a:rPr lang="en-US" sz="1500" dirty="0">
                <a:solidFill>
                  <a:schemeClr val="bg1"/>
                </a:solidFill>
              </a:rPr>
              <a:t> </a:t>
            </a:r>
            <a:r>
              <a:rPr lang="en-US" sz="1500" dirty="0" err="1">
                <a:solidFill>
                  <a:schemeClr val="bg1"/>
                </a:solidFill>
              </a:rPr>
              <a:t>procesima</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što</a:t>
            </a:r>
            <a:r>
              <a:rPr lang="en-US" sz="1500" dirty="0">
                <a:solidFill>
                  <a:schemeClr val="bg1"/>
                </a:solidFill>
              </a:rPr>
              <a:t> je </a:t>
            </a:r>
            <a:r>
              <a:rPr lang="en-US" sz="1500" dirty="0" err="1">
                <a:solidFill>
                  <a:schemeClr val="bg1"/>
                </a:solidFill>
              </a:rPr>
              <a:t>klizanje</a:t>
            </a:r>
            <a:r>
              <a:rPr lang="en-US" sz="1500" dirty="0">
                <a:solidFill>
                  <a:schemeClr val="bg1"/>
                </a:solidFill>
              </a:rPr>
              <a:t> </a:t>
            </a:r>
            <a:r>
              <a:rPr lang="en-US" sz="1500" dirty="0" err="1">
                <a:solidFill>
                  <a:schemeClr val="bg1"/>
                </a:solidFill>
              </a:rPr>
              <a:t>zrna</a:t>
            </a:r>
            <a:r>
              <a:rPr lang="en-US" sz="1500" dirty="0">
                <a:solidFill>
                  <a:schemeClr val="bg1"/>
                </a:solidFill>
              </a:rPr>
              <a:t> (</a:t>
            </a:r>
            <a:r>
              <a:rPr lang="en-US" sz="1500" dirty="0" err="1">
                <a:solidFill>
                  <a:schemeClr val="bg1"/>
                </a:solidFill>
              </a:rPr>
              <a:t>engl.</a:t>
            </a:r>
            <a:r>
              <a:rPr lang="en-US" sz="1500" dirty="0">
                <a:solidFill>
                  <a:schemeClr val="bg1"/>
                </a:solidFill>
              </a:rPr>
              <a:t> grain slippage) </a:t>
            </a:r>
            <a:r>
              <a:rPr lang="en-US" sz="1500" dirty="0" err="1">
                <a:solidFill>
                  <a:schemeClr val="bg1"/>
                </a:solidFill>
              </a:rPr>
              <a:t>i</a:t>
            </a:r>
            <a:r>
              <a:rPr lang="en-US" sz="1500" dirty="0">
                <a:solidFill>
                  <a:schemeClr val="bg1"/>
                </a:solidFill>
              </a:rPr>
              <a:t> </a:t>
            </a:r>
            <a:r>
              <a:rPr lang="en-US" sz="1500" dirty="0" err="1">
                <a:solidFill>
                  <a:schemeClr val="bg1"/>
                </a:solidFill>
              </a:rPr>
              <a:t>uklještenje</a:t>
            </a:r>
            <a:r>
              <a:rPr lang="en-US" sz="1500" dirty="0">
                <a:solidFill>
                  <a:schemeClr val="bg1"/>
                </a:solidFill>
              </a:rPr>
              <a:t> </a:t>
            </a:r>
            <a:r>
              <a:rPr lang="en-US" sz="1500" dirty="0" err="1">
                <a:solidFill>
                  <a:schemeClr val="bg1"/>
                </a:solidFill>
              </a:rPr>
              <a:t>zrna</a:t>
            </a:r>
            <a:r>
              <a:rPr lang="en-US" sz="1500" dirty="0">
                <a:solidFill>
                  <a:schemeClr val="bg1"/>
                </a:solidFill>
              </a:rPr>
              <a:t> (</a:t>
            </a:r>
            <a:r>
              <a:rPr lang="en-US" sz="1500" dirty="0" err="1">
                <a:solidFill>
                  <a:schemeClr val="bg1"/>
                </a:solidFill>
              </a:rPr>
              <a:t>engl.</a:t>
            </a:r>
            <a:r>
              <a:rPr lang="en-US" sz="1500" dirty="0">
                <a:solidFill>
                  <a:schemeClr val="bg1"/>
                </a:solidFill>
              </a:rPr>
              <a:t> interlocking).</a:t>
            </a:r>
          </a:p>
          <a:p>
            <a:pPr marL="285750" indent="-285750">
              <a:lnSpc>
                <a:spcPct val="100000"/>
              </a:lnSpc>
              <a:buFont typeface="Wingdings" panose="05000000000000000000" pitchFamily="2" charset="2"/>
              <a:buChar char="§"/>
            </a:pPr>
            <a:r>
              <a:rPr lang="en-US" sz="1500" dirty="0" err="1">
                <a:solidFill>
                  <a:schemeClr val="bg1"/>
                </a:solidFill>
              </a:rPr>
              <a:t>Vrijeme</a:t>
            </a:r>
            <a:r>
              <a:rPr lang="en-US" sz="1500" dirty="0">
                <a:solidFill>
                  <a:schemeClr val="bg1"/>
                </a:solidFill>
              </a:rPr>
              <a:t> </a:t>
            </a:r>
            <a:r>
              <a:rPr lang="en-US" sz="1500" dirty="0" err="1">
                <a:solidFill>
                  <a:schemeClr val="bg1"/>
                </a:solidFill>
              </a:rPr>
              <a:t>koje</a:t>
            </a:r>
            <a:r>
              <a:rPr lang="en-US" sz="1500" dirty="0">
                <a:solidFill>
                  <a:schemeClr val="bg1"/>
                </a:solidFill>
              </a:rPr>
              <a:t> je </a:t>
            </a:r>
            <a:r>
              <a:rPr lang="en-US" sz="1500" dirty="0" err="1">
                <a:solidFill>
                  <a:schemeClr val="bg1"/>
                </a:solidFill>
              </a:rPr>
              <a:t>prošlo</a:t>
            </a:r>
            <a:r>
              <a:rPr lang="en-US" sz="1500" dirty="0">
                <a:solidFill>
                  <a:schemeClr val="bg1"/>
                </a:solidFill>
              </a:rPr>
              <a:t> od </a:t>
            </a:r>
            <a:r>
              <a:rPr lang="en-US" sz="1500" dirty="0" err="1">
                <a:solidFill>
                  <a:schemeClr val="bg1"/>
                </a:solidFill>
              </a:rPr>
              <a:t>postavljanja</a:t>
            </a:r>
            <a:r>
              <a:rPr lang="en-US" sz="1500" dirty="0">
                <a:solidFill>
                  <a:schemeClr val="bg1"/>
                </a:solidFill>
              </a:rPr>
              <a:t> </a:t>
            </a:r>
            <a:r>
              <a:rPr lang="en-US" sz="1500" dirty="0" err="1">
                <a:solidFill>
                  <a:schemeClr val="bg1"/>
                </a:solidFill>
              </a:rPr>
              <a:t>nasipa</a:t>
            </a:r>
            <a:r>
              <a:rPr lang="en-US" sz="1500" dirty="0">
                <a:solidFill>
                  <a:schemeClr val="bg1"/>
                </a:solidFill>
              </a:rPr>
              <a:t> je od </a:t>
            </a:r>
            <a:r>
              <a:rPr lang="en-US" sz="1500" dirty="0" err="1">
                <a:solidFill>
                  <a:schemeClr val="bg1"/>
                </a:solidFill>
              </a:rPr>
              <a:t>velike</a:t>
            </a:r>
            <a:r>
              <a:rPr lang="en-US" sz="1500" dirty="0">
                <a:solidFill>
                  <a:schemeClr val="bg1"/>
                </a:solidFill>
              </a:rPr>
              <a:t> </a:t>
            </a:r>
            <a:r>
              <a:rPr lang="en-US" sz="1500" dirty="0" err="1">
                <a:solidFill>
                  <a:schemeClr val="bg1"/>
                </a:solidFill>
              </a:rPr>
              <a:t>važnosti</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nasipe</a:t>
            </a:r>
            <a:r>
              <a:rPr lang="en-US" sz="1500" dirty="0">
                <a:solidFill>
                  <a:schemeClr val="bg1"/>
                </a:solidFill>
              </a:rPr>
              <a:t> </a:t>
            </a:r>
            <a:r>
              <a:rPr lang="en-US" sz="1500" dirty="0" err="1">
                <a:solidFill>
                  <a:schemeClr val="bg1"/>
                </a:solidFill>
              </a:rPr>
              <a:t>koji</a:t>
            </a:r>
            <a:r>
              <a:rPr lang="en-US" sz="1500" dirty="0">
                <a:solidFill>
                  <a:schemeClr val="bg1"/>
                </a:solidFill>
              </a:rPr>
              <a:t> u </a:t>
            </a:r>
            <a:r>
              <a:rPr lang="en-US" sz="1500" dirty="0" err="1">
                <a:solidFill>
                  <a:schemeClr val="bg1"/>
                </a:solidFill>
              </a:rPr>
              <a:t>sebi</a:t>
            </a:r>
            <a:r>
              <a:rPr lang="en-US" sz="1500" dirty="0">
                <a:solidFill>
                  <a:schemeClr val="bg1"/>
                </a:solidFill>
              </a:rPr>
              <a:t> </a:t>
            </a:r>
            <a:r>
              <a:rPr lang="en-US" sz="1500" dirty="0" err="1">
                <a:solidFill>
                  <a:schemeClr val="bg1"/>
                </a:solidFill>
              </a:rPr>
              <a:t>sadrže</a:t>
            </a:r>
            <a:r>
              <a:rPr lang="en-US" sz="1500" dirty="0">
                <a:solidFill>
                  <a:schemeClr val="bg1"/>
                </a:solidFill>
              </a:rPr>
              <a:t> </a:t>
            </a:r>
            <a:r>
              <a:rPr lang="en-US" sz="1500" dirty="0" err="1">
                <a:solidFill>
                  <a:schemeClr val="bg1"/>
                </a:solidFill>
              </a:rPr>
              <a:t>biorazgradive</a:t>
            </a:r>
            <a:r>
              <a:rPr lang="en-US" sz="1500" dirty="0">
                <a:solidFill>
                  <a:schemeClr val="bg1"/>
                </a:solidFill>
              </a:rPr>
              <a:t> </a:t>
            </a:r>
            <a:r>
              <a:rPr lang="en-US" sz="1500" dirty="0" err="1">
                <a:solidFill>
                  <a:schemeClr val="bg1"/>
                </a:solidFill>
              </a:rPr>
              <a:t>materijale</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što</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deponije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neka</a:t>
            </a:r>
            <a:r>
              <a:rPr lang="en-US" sz="1500" dirty="0">
                <a:solidFill>
                  <a:schemeClr val="bg1"/>
                </a:solidFill>
              </a:rPr>
              <a:t> </a:t>
            </a:r>
            <a:r>
              <a:rPr lang="en-US" sz="1500" dirty="0" err="1">
                <a:solidFill>
                  <a:schemeClr val="bg1"/>
                </a:solidFill>
              </a:rPr>
              <a:t>jalovišta</a:t>
            </a:r>
            <a:r>
              <a:rPr lang="en-US" sz="1500" dirty="0">
                <a:solidFill>
                  <a:schemeClr val="bg1"/>
                </a:solidFill>
              </a:rPr>
              <a:t> </a:t>
            </a:r>
            <a:r>
              <a:rPr lang="en-US" sz="1500" dirty="0" err="1">
                <a:solidFill>
                  <a:schemeClr val="bg1"/>
                </a:solidFill>
              </a:rPr>
              <a:t>jer</a:t>
            </a:r>
            <a:r>
              <a:rPr lang="en-US" sz="1500" dirty="0">
                <a:solidFill>
                  <a:schemeClr val="bg1"/>
                </a:solidFill>
              </a:rPr>
              <a:t> se </a:t>
            </a:r>
            <a:r>
              <a:rPr lang="en-US" sz="1500" dirty="0" err="1">
                <a:solidFill>
                  <a:schemeClr val="bg1"/>
                </a:solidFill>
              </a:rPr>
              <a:t>njihov</a:t>
            </a:r>
            <a:r>
              <a:rPr lang="en-US" sz="1500" dirty="0">
                <a:solidFill>
                  <a:schemeClr val="bg1"/>
                </a:solidFill>
              </a:rPr>
              <a:t> </a:t>
            </a:r>
            <a:r>
              <a:rPr lang="en-US" sz="1500" dirty="0" err="1">
                <a:solidFill>
                  <a:schemeClr val="bg1"/>
                </a:solidFill>
              </a:rPr>
              <a:t>sastav</a:t>
            </a:r>
            <a:r>
              <a:rPr lang="en-US" sz="1500" dirty="0">
                <a:solidFill>
                  <a:schemeClr val="bg1"/>
                </a:solidFill>
              </a:rPr>
              <a:t>, </a:t>
            </a:r>
            <a:r>
              <a:rPr lang="en-US" sz="1500" dirty="0" err="1">
                <a:solidFill>
                  <a:schemeClr val="bg1"/>
                </a:solidFill>
              </a:rPr>
              <a:t>tokom</a:t>
            </a:r>
            <a:r>
              <a:rPr lang="en-US" sz="1500" dirty="0">
                <a:solidFill>
                  <a:schemeClr val="bg1"/>
                </a:solidFill>
              </a:rPr>
              <a:t> </a:t>
            </a:r>
            <a:r>
              <a:rPr lang="en-US" sz="1500" dirty="0" err="1">
                <a:solidFill>
                  <a:schemeClr val="bg1"/>
                </a:solidFill>
              </a:rPr>
              <a:t>vrijemena</a:t>
            </a:r>
            <a:r>
              <a:rPr lang="en-US" sz="1500" dirty="0">
                <a:solidFill>
                  <a:schemeClr val="bg1"/>
                </a:solidFill>
              </a:rPr>
              <a:t>, </a:t>
            </a:r>
            <a:r>
              <a:rPr lang="en-US" sz="1500" dirty="0" err="1">
                <a:solidFill>
                  <a:schemeClr val="bg1"/>
                </a:solidFill>
              </a:rPr>
              <a:t>mijenja</a:t>
            </a:r>
            <a:endParaRPr lang="en-US" sz="1500" dirty="0">
              <a:solidFill>
                <a:schemeClr val="bg1"/>
              </a:solidFill>
            </a:endParaRPr>
          </a:p>
        </p:txBody>
      </p:sp>
    </p:spTree>
    <p:extLst>
      <p:ext uri="{BB962C8B-B14F-4D97-AF65-F5344CB8AC3E}">
        <p14:creationId xmlns:p14="http://schemas.microsoft.com/office/powerpoint/2010/main" val="395268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p:cTn id="7" dur="500" fill="hold"/>
                                        <p:tgtEl>
                                          <p:spTgt spid="5">
                                            <p:bg/>
                                          </p:spTgt>
                                        </p:tgtEl>
                                        <p:attrNameLst>
                                          <p:attrName>ppt_w</p:attrName>
                                        </p:attrNameLst>
                                      </p:cBhvr>
                                      <p:tavLst>
                                        <p:tav tm="0">
                                          <p:val>
                                            <p:fltVal val="0"/>
                                          </p:val>
                                        </p:tav>
                                        <p:tav tm="100000">
                                          <p:val>
                                            <p:strVal val="#ppt_w"/>
                                          </p:val>
                                        </p:tav>
                                      </p:tavLst>
                                    </p:anim>
                                    <p:anim calcmode="lin" valueType="num">
                                      <p:cBhvr>
                                        <p:cTn id="8" dur="500" fill="hold"/>
                                        <p:tgtEl>
                                          <p:spTgt spid="5">
                                            <p:bg/>
                                          </p:spTgt>
                                        </p:tgtEl>
                                        <p:attrNameLst>
                                          <p:attrName>ppt_h</p:attrName>
                                        </p:attrNameLst>
                                      </p:cBhvr>
                                      <p:tavLst>
                                        <p:tav tm="0">
                                          <p:val>
                                            <p:fltVal val="0"/>
                                          </p:val>
                                        </p:tav>
                                        <p:tav tm="100000">
                                          <p:val>
                                            <p:strVal val="#ppt_h"/>
                                          </p:val>
                                        </p:tav>
                                      </p:tavLst>
                                    </p:anim>
                                    <p:animEffect transition="in" filter="fade">
                                      <p:cBhvr>
                                        <p:cTn id="9" dur="500"/>
                                        <p:tgtEl>
                                          <p:spTgt spid="5">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6">
                                            <p:bg/>
                                          </p:spTgt>
                                        </p:tgtEl>
                                        <p:attrNameLst>
                                          <p:attrName>style.visibility</p:attrName>
                                        </p:attrNameLst>
                                      </p:cBhvr>
                                      <p:to>
                                        <p:strVal val="visible"/>
                                      </p:to>
                                    </p:set>
                                    <p:anim calcmode="lin" valueType="num">
                                      <p:cBhvr additive="base">
                                        <p:cTn id="35" dur="500" fill="hold"/>
                                        <p:tgtEl>
                                          <p:spTgt spid="6">
                                            <p:bg/>
                                          </p:spTgt>
                                        </p:tgtEl>
                                        <p:attrNameLst>
                                          <p:attrName>ppt_x</p:attrName>
                                        </p:attrNameLst>
                                      </p:cBhvr>
                                      <p:tavLst>
                                        <p:tav tm="0">
                                          <p:val>
                                            <p:strVal val="0-#ppt_w/2"/>
                                          </p:val>
                                        </p:tav>
                                        <p:tav tm="100000">
                                          <p:val>
                                            <p:strVal val="#ppt_x"/>
                                          </p:val>
                                        </p:tav>
                                      </p:tavLst>
                                    </p:anim>
                                    <p:anim calcmode="lin" valueType="num">
                                      <p:cBhvr additive="base">
                                        <p:cTn id="36" dur="500" fill="hold"/>
                                        <p:tgtEl>
                                          <p:spTgt spid="6">
                                            <p:bg/>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6">
                                            <p:txEl>
                                              <p:pRg st="0" end="0"/>
                                            </p:txEl>
                                          </p:spTgt>
                                        </p:tgtEl>
                                        <p:attrNameLst>
                                          <p:attrName>style.visibility</p:attrName>
                                        </p:attrNameLst>
                                      </p:cBhvr>
                                      <p:to>
                                        <p:strVal val="visible"/>
                                      </p:to>
                                    </p:set>
                                    <p:anim calcmode="lin" valueType="num">
                                      <p:cBhvr additive="base">
                                        <p:cTn id="41"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6">
                                            <p:txEl>
                                              <p:pRg st="1" end="1"/>
                                            </p:txEl>
                                          </p:spTgt>
                                        </p:tgtEl>
                                        <p:attrNameLst>
                                          <p:attrName>style.visibility</p:attrName>
                                        </p:attrNameLst>
                                      </p:cBhvr>
                                      <p:to>
                                        <p:strVal val="visible"/>
                                      </p:to>
                                    </p:set>
                                    <p:anim calcmode="lin" valueType="num">
                                      <p:cBhvr additive="base">
                                        <p:cTn id="47"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6">
                                            <p:txEl>
                                              <p:pRg st="2" end="2"/>
                                            </p:txEl>
                                          </p:spTgt>
                                        </p:tgtEl>
                                        <p:attrNameLst>
                                          <p:attrName>style.visibility</p:attrName>
                                        </p:attrNameLst>
                                      </p:cBhvr>
                                      <p:to>
                                        <p:strVal val="visible"/>
                                      </p:to>
                                    </p:set>
                                    <p:anim calcmode="lin" valueType="num">
                                      <p:cBhvr additive="base">
                                        <p:cTn id="53"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6">
                                            <p:txEl>
                                              <p:pRg st="3" end="3"/>
                                            </p:txEl>
                                          </p:spTgt>
                                        </p:tgtEl>
                                        <p:attrNameLst>
                                          <p:attrName>style.visibility</p:attrName>
                                        </p:attrNameLst>
                                      </p:cBhvr>
                                      <p:to>
                                        <p:strVal val="visible"/>
                                      </p:to>
                                    </p:set>
                                    <p:anim calcmode="lin" valueType="num">
                                      <p:cBhvr additive="base">
                                        <p:cTn id="59"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6">
                                            <p:txEl>
                                              <p:pRg st="4" end="4"/>
                                            </p:txEl>
                                          </p:spTgt>
                                        </p:tgtEl>
                                        <p:attrNameLst>
                                          <p:attrName>style.visibility</p:attrName>
                                        </p:attrNameLst>
                                      </p:cBhvr>
                                      <p:to>
                                        <p:strVal val="visible"/>
                                      </p:to>
                                    </p:set>
                                    <p:anim calcmode="lin" valueType="num">
                                      <p:cBhvr additive="base">
                                        <p:cTn id="65" dur="5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grpId="0" nodeType="clickEffect">
                                  <p:stCondLst>
                                    <p:cond delay="0"/>
                                  </p:stCondLst>
                                  <p:childTnLst>
                                    <p:set>
                                      <p:cBhvr>
                                        <p:cTn id="70" dur="1" fill="hold">
                                          <p:stCondLst>
                                            <p:cond delay="0"/>
                                          </p:stCondLst>
                                        </p:cTn>
                                        <p:tgtEl>
                                          <p:spTgt spid="6">
                                            <p:txEl>
                                              <p:pRg st="5" end="5"/>
                                            </p:txEl>
                                          </p:spTgt>
                                        </p:tgtEl>
                                        <p:attrNameLst>
                                          <p:attrName>style.visibility</p:attrName>
                                        </p:attrNameLst>
                                      </p:cBhvr>
                                      <p:to>
                                        <p:strVal val="visible"/>
                                      </p:to>
                                    </p:set>
                                    <p:anim calcmode="lin" valueType="num">
                                      <p:cBhvr additive="base">
                                        <p:cTn id="71" dur="500" fill="hold"/>
                                        <p:tgtEl>
                                          <p:spTgt spid="6">
                                            <p:txEl>
                                              <p:pRg st="5" end="5"/>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6">
                                            <p:txEl>
                                              <p:pRg st="6" end="6"/>
                                            </p:txEl>
                                          </p:spTgt>
                                        </p:tgtEl>
                                        <p:attrNameLst>
                                          <p:attrName>style.visibility</p:attrName>
                                        </p:attrNameLst>
                                      </p:cBhvr>
                                      <p:to>
                                        <p:strVal val="visible"/>
                                      </p:to>
                                    </p:set>
                                    <p:anim calcmode="lin" valueType="num">
                                      <p:cBhvr additive="base">
                                        <p:cTn id="77" dur="500" fill="hold"/>
                                        <p:tgtEl>
                                          <p:spTgt spid="6">
                                            <p:txEl>
                                              <p:pRg st="6" end="6"/>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6">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9">
                                            <p:bg/>
                                          </p:spTgt>
                                        </p:tgtEl>
                                        <p:attrNameLst>
                                          <p:attrName>style.visibility</p:attrName>
                                        </p:attrNameLst>
                                      </p:cBhvr>
                                      <p:to>
                                        <p:strVal val="visible"/>
                                      </p:to>
                                    </p:set>
                                    <p:anim calcmode="lin" valueType="num">
                                      <p:cBhvr additive="base">
                                        <p:cTn id="83" dur="500" fill="hold"/>
                                        <p:tgtEl>
                                          <p:spTgt spid="9">
                                            <p:bg/>
                                          </p:spTgt>
                                        </p:tgtEl>
                                        <p:attrNameLst>
                                          <p:attrName>ppt_x</p:attrName>
                                        </p:attrNameLst>
                                      </p:cBhvr>
                                      <p:tavLst>
                                        <p:tav tm="0">
                                          <p:val>
                                            <p:strVal val="0-#ppt_w/2"/>
                                          </p:val>
                                        </p:tav>
                                        <p:tav tm="100000">
                                          <p:val>
                                            <p:strVal val="#ppt_x"/>
                                          </p:val>
                                        </p:tav>
                                      </p:tavLst>
                                    </p:anim>
                                    <p:anim calcmode="lin" valueType="num">
                                      <p:cBhvr additive="base">
                                        <p:cTn id="84" dur="500" fill="hold"/>
                                        <p:tgtEl>
                                          <p:spTgt spid="9">
                                            <p:bg/>
                                          </p:spTgt>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9">
                                            <p:txEl>
                                              <p:pRg st="0" end="0"/>
                                            </p:txEl>
                                          </p:spTgt>
                                        </p:tgtEl>
                                        <p:attrNameLst>
                                          <p:attrName>style.visibility</p:attrName>
                                        </p:attrNameLst>
                                      </p:cBhvr>
                                      <p:to>
                                        <p:strVal val="visible"/>
                                      </p:to>
                                    </p:set>
                                    <p:anim calcmode="lin" valueType="num">
                                      <p:cBhvr additive="base">
                                        <p:cTn id="89"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90"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8" fill="hold" grpId="0" nodeType="clickEffect">
                                  <p:stCondLst>
                                    <p:cond delay="0"/>
                                  </p:stCondLst>
                                  <p:childTnLst>
                                    <p:set>
                                      <p:cBhvr>
                                        <p:cTn id="94" dur="1" fill="hold">
                                          <p:stCondLst>
                                            <p:cond delay="0"/>
                                          </p:stCondLst>
                                        </p:cTn>
                                        <p:tgtEl>
                                          <p:spTgt spid="9">
                                            <p:txEl>
                                              <p:pRg st="1" end="1"/>
                                            </p:txEl>
                                          </p:spTgt>
                                        </p:tgtEl>
                                        <p:attrNameLst>
                                          <p:attrName>style.visibility</p:attrName>
                                        </p:attrNameLst>
                                      </p:cBhvr>
                                      <p:to>
                                        <p:strVal val="visible"/>
                                      </p:to>
                                    </p:set>
                                    <p:anim calcmode="lin" valueType="num">
                                      <p:cBhvr additive="base">
                                        <p:cTn id="95" dur="500" fill="hold"/>
                                        <p:tgtEl>
                                          <p:spTgt spid="9">
                                            <p:txEl>
                                              <p:pRg st="1" end="1"/>
                                            </p:txEl>
                                          </p:spTgt>
                                        </p:tgtEl>
                                        <p:attrNameLst>
                                          <p:attrName>ppt_x</p:attrName>
                                        </p:attrNameLst>
                                      </p:cBhvr>
                                      <p:tavLst>
                                        <p:tav tm="0">
                                          <p:val>
                                            <p:strVal val="0-#ppt_w/2"/>
                                          </p:val>
                                        </p:tav>
                                        <p:tav tm="100000">
                                          <p:val>
                                            <p:strVal val="#ppt_x"/>
                                          </p:val>
                                        </p:tav>
                                      </p:tavLst>
                                    </p:anim>
                                    <p:anim calcmode="lin" valueType="num">
                                      <p:cBhvr additive="base">
                                        <p:cTn id="96" dur="500" fill="hold"/>
                                        <p:tgtEl>
                                          <p:spTgt spid="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8" fill="hold" grpId="0" nodeType="clickEffect">
                                  <p:stCondLst>
                                    <p:cond delay="0"/>
                                  </p:stCondLst>
                                  <p:childTnLst>
                                    <p:set>
                                      <p:cBhvr>
                                        <p:cTn id="100" dur="1" fill="hold">
                                          <p:stCondLst>
                                            <p:cond delay="0"/>
                                          </p:stCondLst>
                                        </p:cTn>
                                        <p:tgtEl>
                                          <p:spTgt spid="9">
                                            <p:txEl>
                                              <p:pRg st="2" end="2"/>
                                            </p:txEl>
                                          </p:spTgt>
                                        </p:tgtEl>
                                        <p:attrNameLst>
                                          <p:attrName>style.visibility</p:attrName>
                                        </p:attrNameLst>
                                      </p:cBhvr>
                                      <p:to>
                                        <p:strVal val="visible"/>
                                      </p:to>
                                    </p:set>
                                    <p:anim calcmode="lin" valueType="num">
                                      <p:cBhvr additive="base">
                                        <p:cTn id="101" dur="500" fill="hold"/>
                                        <p:tgtEl>
                                          <p:spTgt spid="9">
                                            <p:txEl>
                                              <p:pRg st="2" end="2"/>
                                            </p:txEl>
                                          </p:spTgt>
                                        </p:tgtEl>
                                        <p:attrNameLst>
                                          <p:attrName>ppt_x</p:attrName>
                                        </p:attrNameLst>
                                      </p:cBhvr>
                                      <p:tavLst>
                                        <p:tav tm="0">
                                          <p:val>
                                            <p:strVal val="0-#ppt_w/2"/>
                                          </p:val>
                                        </p:tav>
                                        <p:tav tm="100000">
                                          <p:val>
                                            <p:strVal val="#ppt_x"/>
                                          </p:val>
                                        </p:tav>
                                      </p:tavLst>
                                    </p:anim>
                                    <p:anim calcmode="lin" valueType="num">
                                      <p:cBhvr additive="base">
                                        <p:cTn id="102"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8" fill="hold" grpId="0" nodeType="clickEffect">
                                  <p:stCondLst>
                                    <p:cond delay="0"/>
                                  </p:stCondLst>
                                  <p:childTnLst>
                                    <p:set>
                                      <p:cBhvr>
                                        <p:cTn id="106" dur="1" fill="hold">
                                          <p:stCondLst>
                                            <p:cond delay="0"/>
                                          </p:stCondLst>
                                        </p:cTn>
                                        <p:tgtEl>
                                          <p:spTgt spid="9">
                                            <p:txEl>
                                              <p:pRg st="3" end="3"/>
                                            </p:txEl>
                                          </p:spTgt>
                                        </p:tgtEl>
                                        <p:attrNameLst>
                                          <p:attrName>style.visibility</p:attrName>
                                        </p:attrNameLst>
                                      </p:cBhvr>
                                      <p:to>
                                        <p:strVal val="visible"/>
                                      </p:to>
                                    </p:set>
                                    <p:anim calcmode="lin" valueType="num">
                                      <p:cBhvr additive="base">
                                        <p:cTn id="107" dur="500" fill="hold"/>
                                        <p:tgtEl>
                                          <p:spTgt spid="9">
                                            <p:txEl>
                                              <p:pRg st="3" end="3"/>
                                            </p:txEl>
                                          </p:spTgt>
                                        </p:tgtEl>
                                        <p:attrNameLst>
                                          <p:attrName>ppt_x</p:attrName>
                                        </p:attrNameLst>
                                      </p:cBhvr>
                                      <p:tavLst>
                                        <p:tav tm="0">
                                          <p:val>
                                            <p:strVal val="0-#ppt_w/2"/>
                                          </p:val>
                                        </p:tav>
                                        <p:tav tm="100000">
                                          <p:val>
                                            <p:strVal val="#ppt_x"/>
                                          </p:val>
                                        </p:tav>
                                      </p:tavLst>
                                    </p:anim>
                                    <p:anim calcmode="lin" valueType="num">
                                      <p:cBhvr additive="base">
                                        <p:cTn id="108" dur="500" fill="hold"/>
                                        <p:tgtEl>
                                          <p:spTgt spid="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8" fill="hold" grpId="0" nodeType="clickEffect">
                                  <p:stCondLst>
                                    <p:cond delay="0"/>
                                  </p:stCondLst>
                                  <p:childTnLst>
                                    <p:set>
                                      <p:cBhvr>
                                        <p:cTn id="112" dur="1" fill="hold">
                                          <p:stCondLst>
                                            <p:cond delay="0"/>
                                          </p:stCondLst>
                                        </p:cTn>
                                        <p:tgtEl>
                                          <p:spTgt spid="9">
                                            <p:txEl>
                                              <p:pRg st="4" end="4"/>
                                            </p:txEl>
                                          </p:spTgt>
                                        </p:tgtEl>
                                        <p:attrNameLst>
                                          <p:attrName>style.visibility</p:attrName>
                                        </p:attrNameLst>
                                      </p:cBhvr>
                                      <p:to>
                                        <p:strVal val="visible"/>
                                      </p:to>
                                    </p:set>
                                    <p:anim calcmode="lin" valueType="num">
                                      <p:cBhvr additive="base">
                                        <p:cTn id="113" dur="500" fill="hold"/>
                                        <p:tgtEl>
                                          <p:spTgt spid="9">
                                            <p:txEl>
                                              <p:pRg st="4" end="4"/>
                                            </p:txEl>
                                          </p:spTgt>
                                        </p:tgtEl>
                                        <p:attrNameLst>
                                          <p:attrName>ppt_x</p:attrName>
                                        </p:attrNameLst>
                                      </p:cBhvr>
                                      <p:tavLst>
                                        <p:tav tm="0">
                                          <p:val>
                                            <p:strVal val="0-#ppt_w/2"/>
                                          </p:val>
                                        </p:tav>
                                        <p:tav tm="100000">
                                          <p:val>
                                            <p:strVal val="#ppt_x"/>
                                          </p:val>
                                        </p:tav>
                                      </p:tavLst>
                                    </p:anim>
                                    <p:anim calcmode="lin" valueType="num">
                                      <p:cBhvr additive="base">
                                        <p:cTn id="114" dur="500" fill="hold"/>
                                        <p:tgtEl>
                                          <p:spTgt spid="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8" fill="hold" grpId="0" nodeType="clickEffect">
                                  <p:stCondLst>
                                    <p:cond delay="0"/>
                                  </p:stCondLst>
                                  <p:childTnLst>
                                    <p:set>
                                      <p:cBhvr>
                                        <p:cTn id="118" dur="1" fill="hold">
                                          <p:stCondLst>
                                            <p:cond delay="0"/>
                                          </p:stCondLst>
                                        </p:cTn>
                                        <p:tgtEl>
                                          <p:spTgt spid="9">
                                            <p:txEl>
                                              <p:pRg st="5" end="5"/>
                                            </p:txEl>
                                          </p:spTgt>
                                        </p:tgtEl>
                                        <p:attrNameLst>
                                          <p:attrName>style.visibility</p:attrName>
                                        </p:attrNameLst>
                                      </p:cBhvr>
                                      <p:to>
                                        <p:strVal val="visible"/>
                                      </p:to>
                                    </p:set>
                                    <p:anim calcmode="lin" valueType="num">
                                      <p:cBhvr additive="base">
                                        <p:cTn id="119" dur="500" fill="hold"/>
                                        <p:tgtEl>
                                          <p:spTgt spid="9">
                                            <p:txEl>
                                              <p:pRg st="5" end="5"/>
                                            </p:txEl>
                                          </p:spTgt>
                                        </p:tgtEl>
                                        <p:attrNameLst>
                                          <p:attrName>ppt_x</p:attrName>
                                        </p:attrNameLst>
                                      </p:cBhvr>
                                      <p:tavLst>
                                        <p:tav tm="0">
                                          <p:val>
                                            <p:strVal val="0-#ppt_w/2"/>
                                          </p:val>
                                        </p:tav>
                                        <p:tav tm="100000">
                                          <p:val>
                                            <p:strVal val="#ppt_x"/>
                                          </p:val>
                                        </p:tav>
                                      </p:tavLst>
                                    </p:anim>
                                    <p:anim calcmode="lin" valueType="num">
                                      <p:cBhvr additive="base">
                                        <p:cTn id="120" dur="500" fill="hold"/>
                                        <p:tgtEl>
                                          <p:spTgt spid="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5" grpId="0" build="p" animBg="1"/>
      <p:bldP spid="9"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txBox="1">
            <a:spLocks/>
          </p:cNvSpPr>
          <p:nvPr/>
        </p:nvSpPr>
        <p:spPr>
          <a:xfrm>
            <a:off x="6551947" y="0"/>
            <a:ext cx="5079760" cy="5607424"/>
          </a:xfrm>
          <a:prstGeom prst="rect">
            <a:avLst/>
          </a:prstGeom>
          <a:solidFill>
            <a:srgbClr val="00B05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en-US" sz="1500" b="1" dirty="0" err="1">
                <a:solidFill>
                  <a:schemeClr val="bg1"/>
                </a:solidFill>
              </a:rPr>
              <a:t>Nivo</a:t>
            </a:r>
            <a:r>
              <a:rPr lang="en-US" sz="1500" b="1" dirty="0">
                <a:solidFill>
                  <a:schemeClr val="bg1"/>
                </a:solidFill>
              </a:rPr>
              <a:t> </a:t>
            </a:r>
            <a:r>
              <a:rPr lang="en-US" sz="1500" b="1" dirty="0" err="1">
                <a:solidFill>
                  <a:schemeClr val="bg1"/>
                </a:solidFill>
              </a:rPr>
              <a:t>podzemne</a:t>
            </a:r>
            <a:r>
              <a:rPr lang="en-US" sz="1500" b="1" dirty="0">
                <a:solidFill>
                  <a:schemeClr val="bg1"/>
                </a:solidFill>
              </a:rPr>
              <a:t> </a:t>
            </a:r>
            <a:r>
              <a:rPr lang="en-US" sz="1500" b="1" dirty="0" err="1" smtClean="0">
                <a:solidFill>
                  <a:schemeClr val="bg1"/>
                </a:solidFill>
              </a:rPr>
              <a:t>vode</a:t>
            </a:r>
            <a:endParaRPr lang="sr-Latn-ME" sz="1500" dirty="0" smtClean="0">
              <a:solidFill>
                <a:schemeClr val="bg1"/>
              </a:solidFill>
            </a:endParaRPr>
          </a:p>
          <a:p>
            <a:pPr algn="just">
              <a:lnSpc>
                <a:spcPct val="100000"/>
              </a:lnSpc>
            </a:pPr>
            <a:r>
              <a:rPr lang="en-US" sz="1500" dirty="0" err="1" smtClean="0">
                <a:solidFill>
                  <a:schemeClr val="bg1"/>
                </a:solidFill>
              </a:rPr>
              <a:t>Nivo</a:t>
            </a:r>
            <a:r>
              <a:rPr lang="en-US" sz="1500" dirty="0" smtClean="0">
                <a:solidFill>
                  <a:schemeClr val="bg1"/>
                </a:solidFill>
              </a:rPr>
              <a:t> </a:t>
            </a:r>
            <a:r>
              <a:rPr lang="en-US" sz="1500" dirty="0" err="1">
                <a:solidFill>
                  <a:schemeClr val="bg1"/>
                </a:solidFill>
              </a:rPr>
              <a:t>podzemne</a:t>
            </a:r>
            <a:r>
              <a:rPr lang="en-US" sz="1500" dirty="0">
                <a:solidFill>
                  <a:schemeClr val="bg1"/>
                </a:solidFill>
              </a:rPr>
              <a:t> </a:t>
            </a:r>
            <a:r>
              <a:rPr lang="en-US" sz="1500" dirty="0" err="1">
                <a:solidFill>
                  <a:schemeClr val="bg1"/>
                </a:solidFill>
              </a:rPr>
              <a:t>vode</a:t>
            </a:r>
            <a:r>
              <a:rPr lang="en-US" sz="1500" dirty="0">
                <a:solidFill>
                  <a:schemeClr val="bg1"/>
                </a:solidFill>
              </a:rPr>
              <a:t> se </a:t>
            </a:r>
            <a:r>
              <a:rPr lang="en-US" sz="1500" dirty="0" err="1">
                <a:solidFill>
                  <a:schemeClr val="bg1"/>
                </a:solidFill>
              </a:rPr>
              <a:t>kontroliše</a:t>
            </a:r>
            <a:r>
              <a:rPr lang="en-US" sz="1500" dirty="0">
                <a:solidFill>
                  <a:schemeClr val="bg1"/>
                </a:solidFill>
              </a:rPr>
              <a:t> </a:t>
            </a:r>
            <a:r>
              <a:rPr lang="en-US" sz="1500" dirty="0" err="1">
                <a:solidFill>
                  <a:schemeClr val="bg1"/>
                </a:solidFill>
              </a:rPr>
              <a:t>kombinacijom</a:t>
            </a:r>
            <a:r>
              <a:rPr lang="en-US" sz="1500" dirty="0">
                <a:solidFill>
                  <a:schemeClr val="bg1"/>
                </a:solidFill>
              </a:rPr>
              <a:t> </a:t>
            </a:r>
            <a:r>
              <a:rPr lang="en-US" sz="1500" dirty="0" err="1">
                <a:solidFill>
                  <a:schemeClr val="bg1"/>
                </a:solidFill>
              </a:rPr>
              <a:t>sledećeg</a:t>
            </a:r>
            <a:r>
              <a:rPr lang="en-US" sz="1500" dirty="0">
                <a:solidFill>
                  <a:schemeClr val="bg1"/>
                </a:solidFill>
              </a:rPr>
              <a:t> </a:t>
            </a:r>
            <a:r>
              <a:rPr lang="en-US" sz="1500" dirty="0" err="1">
                <a:solidFill>
                  <a:schemeClr val="bg1"/>
                </a:solidFill>
              </a:rPr>
              <a:t>niza</a:t>
            </a:r>
            <a:r>
              <a:rPr lang="en-US" sz="1500" dirty="0">
                <a:solidFill>
                  <a:schemeClr val="bg1"/>
                </a:solidFill>
              </a:rPr>
              <a:t> </a:t>
            </a:r>
            <a:r>
              <a:rPr lang="en-US" sz="1500" dirty="0" err="1">
                <a:solidFill>
                  <a:schemeClr val="bg1"/>
                </a:solidFill>
              </a:rPr>
              <a:t>faktora</a:t>
            </a:r>
            <a:r>
              <a:rPr lang="en-US" sz="1500" dirty="0">
                <a:solidFill>
                  <a:schemeClr val="bg1"/>
                </a:solidFill>
              </a:rPr>
              <a:t>:</a:t>
            </a:r>
          </a:p>
          <a:p>
            <a:pPr marL="285750" indent="-285750" algn="just">
              <a:lnSpc>
                <a:spcPct val="100000"/>
              </a:lnSpc>
              <a:buFont typeface="Wingdings" panose="05000000000000000000" pitchFamily="2" charset="2"/>
              <a:buChar char="Ø"/>
            </a:pPr>
            <a:r>
              <a:rPr lang="en-US" sz="1500" dirty="0" err="1" smtClean="0">
                <a:solidFill>
                  <a:schemeClr val="bg1"/>
                </a:solidFill>
              </a:rPr>
              <a:t>Poznavanjem</a:t>
            </a:r>
            <a:r>
              <a:rPr lang="en-US" sz="1500" dirty="0" smtClean="0">
                <a:solidFill>
                  <a:schemeClr val="bg1"/>
                </a:solidFill>
              </a:rPr>
              <a:t> </a:t>
            </a:r>
            <a:r>
              <a:rPr lang="en-US" sz="1500" dirty="0" err="1">
                <a:solidFill>
                  <a:schemeClr val="bg1"/>
                </a:solidFill>
              </a:rPr>
              <a:t>hidrologije</a:t>
            </a:r>
            <a:r>
              <a:rPr lang="en-US" sz="1500" dirty="0">
                <a:solidFill>
                  <a:schemeClr val="bg1"/>
                </a:solidFill>
              </a:rPr>
              <a:t> </a:t>
            </a:r>
            <a:r>
              <a:rPr lang="en-US" sz="1500" dirty="0" err="1">
                <a:solidFill>
                  <a:schemeClr val="bg1"/>
                </a:solidFill>
              </a:rPr>
              <a:t>okružujućeg</a:t>
            </a:r>
            <a:r>
              <a:rPr lang="en-US" sz="1500" dirty="0">
                <a:solidFill>
                  <a:schemeClr val="bg1"/>
                </a:solidFill>
              </a:rPr>
              <a:t> </a:t>
            </a:r>
            <a:r>
              <a:rPr lang="en-US" sz="1500" dirty="0" err="1">
                <a:solidFill>
                  <a:schemeClr val="bg1"/>
                </a:solidFill>
              </a:rPr>
              <a:t>prirodnog</a:t>
            </a:r>
            <a:r>
              <a:rPr lang="en-US" sz="1500" dirty="0">
                <a:solidFill>
                  <a:schemeClr val="bg1"/>
                </a:solidFill>
              </a:rPr>
              <a:t> </a:t>
            </a:r>
            <a:r>
              <a:rPr lang="en-US" sz="1500" dirty="0" err="1">
                <a:solidFill>
                  <a:schemeClr val="bg1"/>
                </a:solidFill>
              </a:rPr>
              <a:t>tla</a:t>
            </a:r>
            <a:r>
              <a:rPr lang="en-US" sz="1500" dirty="0">
                <a:solidFill>
                  <a:schemeClr val="bg1"/>
                </a:solidFill>
              </a:rPr>
              <a:t>.</a:t>
            </a:r>
          </a:p>
          <a:p>
            <a:pPr marL="285750" indent="-285750" algn="just">
              <a:lnSpc>
                <a:spcPct val="100000"/>
              </a:lnSpc>
              <a:buFont typeface="Wingdings" panose="05000000000000000000" pitchFamily="2" charset="2"/>
              <a:buChar char="Ø"/>
            </a:pPr>
            <a:r>
              <a:rPr lang="en-US" sz="1500" dirty="0" err="1" smtClean="0">
                <a:solidFill>
                  <a:schemeClr val="bg1"/>
                </a:solidFill>
              </a:rPr>
              <a:t>Formacija</a:t>
            </a:r>
            <a:r>
              <a:rPr lang="en-US" sz="1500" dirty="0" smtClean="0">
                <a:solidFill>
                  <a:schemeClr val="bg1"/>
                </a:solidFill>
              </a:rPr>
              <a:t> </a:t>
            </a:r>
            <a:r>
              <a:rPr lang="en-US" sz="1500" dirty="0" err="1">
                <a:solidFill>
                  <a:schemeClr val="bg1"/>
                </a:solidFill>
              </a:rPr>
              <a:t>nepropusne</a:t>
            </a:r>
            <a:r>
              <a:rPr lang="en-US" sz="1500" dirty="0">
                <a:solidFill>
                  <a:schemeClr val="bg1"/>
                </a:solidFill>
              </a:rPr>
              <a:t> </a:t>
            </a:r>
            <a:r>
              <a:rPr lang="en-US" sz="1500" dirty="0" err="1">
                <a:solidFill>
                  <a:schemeClr val="bg1"/>
                </a:solidFill>
              </a:rPr>
              <a:t>zaštitne</a:t>
            </a:r>
            <a:r>
              <a:rPr lang="en-US" sz="1500" dirty="0">
                <a:solidFill>
                  <a:schemeClr val="bg1"/>
                </a:solidFill>
              </a:rPr>
              <a:t> ˝</a:t>
            </a:r>
            <a:r>
              <a:rPr lang="en-US" sz="1500" dirty="0" err="1">
                <a:solidFill>
                  <a:schemeClr val="bg1"/>
                </a:solidFill>
              </a:rPr>
              <a:t>kore</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sloja</a:t>
            </a:r>
            <a:r>
              <a:rPr lang="en-US" sz="1500" dirty="0">
                <a:solidFill>
                  <a:schemeClr val="bg1"/>
                </a:solidFill>
              </a:rPr>
              <a:t> ( </a:t>
            </a:r>
            <a:r>
              <a:rPr lang="en-US" sz="1500" dirty="0" err="1">
                <a:solidFill>
                  <a:schemeClr val="bg1"/>
                </a:solidFill>
              </a:rPr>
              <a:t>engl.</a:t>
            </a:r>
            <a:r>
              <a:rPr lang="en-US" sz="1500" dirty="0">
                <a:solidFill>
                  <a:schemeClr val="bg1"/>
                </a:solidFill>
              </a:rPr>
              <a:t> impermeable crust) </a:t>
            </a:r>
            <a:r>
              <a:rPr lang="en-US" sz="1500" dirty="0" err="1">
                <a:solidFill>
                  <a:schemeClr val="bg1"/>
                </a:solidFill>
              </a:rPr>
              <a:t>na</a:t>
            </a:r>
            <a:r>
              <a:rPr lang="en-US" sz="1500" dirty="0">
                <a:solidFill>
                  <a:schemeClr val="bg1"/>
                </a:solidFill>
              </a:rPr>
              <a:t> </a:t>
            </a:r>
            <a:r>
              <a:rPr lang="en-US" sz="1500" dirty="0" err="1">
                <a:solidFill>
                  <a:schemeClr val="bg1"/>
                </a:solidFill>
              </a:rPr>
              <a:t>površini</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zaštita</a:t>
            </a:r>
            <a:r>
              <a:rPr lang="en-US" sz="1500" dirty="0">
                <a:solidFill>
                  <a:schemeClr val="bg1"/>
                </a:solidFill>
              </a:rPr>
              <a:t> od </a:t>
            </a:r>
            <a:r>
              <a:rPr lang="en-US" sz="1500" dirty="0" err="1">
                <a:solidFill>
                  <a:schemeClr val="bg1"/>
                </a:solidFill>
              </a:rPr>
              <a:t>uticaja</a:t>
            </a:r>
            <a:r>
              <a:rPr lang="en-US" sz="1500" dirty="0">
                <a:solidFill>
                  <a:schemeClr val="bg1"/>
                </a:solidFill>
              </a:rPr>
              <a:t> </a:t>
            </a:r>
            <a:r>
              <a:rPr lang="en-US" sz="1500" dirty="0" err="1" smtClean="0">
                <a:solidFill>
                  <a:schemeClr val="bg1"/>
                </a:solidFill>
              </a:rPr>
              <a:t>atmosferilija</a:t>
            </a:r>
            <a:r>
              <a:rPr lang="en-US" sz="1500" dirty="0" smtClean="0">
                <a:solidFill>
                  <a:schemeClr val="bg1"/>
                </a:solidFill>
              </a:rPr>
              <a:t>.</a:t>
            </a:r>
            <a:endParaRPr lang="sr-Latn-ME" sz="1500" dirty="0" smtClean="0">
              <a:solidFill>
                <a:schemeClr val="bg1"/>
              </a:solidFill>
            </a:endParaRPr>
          </a:p>
          <a:p>
            <a:pPr marL="285750" indent="-285750" algn="just">
              <a:lnSpc>
                <a:spcPct val="100000"/>
              </a:lnSpc>
              <a:buFont typeface="Wingdings" panose="05000000000000000000" pitchFamily="2" charset="2"/>
              <a:buChar char="Ø"/>
            </a:pPr>
            <a:r>
              <a:rPr lang="en-US" sz="1500" dirty="0" err="1" smtClean="0">
                <a:solidFill>
                  <a:schemeClr val="bg1"/>
                </a:solidFill>
              </a:rPr>
              <a:t>Nepropustljivost</a:t>
            </a:r>
            <a:r>
              <a:rPr lang="en-US" sz="1500" dirty="0" smtClean="0">
                <a:solidFill>
                  <a:schemeClr val="bg1"/>
                </a:solidFill>
              </a:rPr>
              <a:t> </a:t>
            </a:r>
            <a:r>
              <a:rPr lang="en-US" sz="1500" dirty="0" err="1">
                <a:solidFill>
                  <a:schemeClr val="bg1"/>
                </a:solidFill>
              </a:rPr>
              <a:t>samog</a:t>
            </a:r>
            <a:r>
              <a:rPr lang="en-US" sz="1500" dirty="0">
                <a:solidFill>
                  <a:schemeClr val="bg1"/>
                </a:solidFill>
              </a:rPr>
              <a:t> </a:t>
            </a:r>
            <a:r>
              <a:rPr lang="en-US" sz="1500" dirty="0" err="1">
                <a:solidFill>
                  <a:schemeClr val="bg1"/>
                </a:solidFill>
              </a:rPr>
              <a:t>depozita</a:t>
            </a:r>
            <a:r>
              <a:rPr lang="en-US" sz="1500" dirty="0">
                <a:solidFill>
                  <a:schemeClr val="bg1"/>
                </a:solidFill>
              </a:rPr>
              <a:t>.</a:t>
            </a:r>
          </a:p>
          <a:p>
            <a:pPr marL="285750" indent="-285750" algn="just">
              <a:lnSpc>
                <a:spcPct val="100000"/>
              </a:lnSpc>
              <a:buFont typeface="Wingdings" panose="05000000000000000000" pitchFamily="2" charset="2"/>
              <a:buChar char="Ø"/>
            </a:pPr>
            <a:r>
              <a:rPr lang="en-US" sz="1500" dirty="0" err="1" smtClean="0">
                <a:solidFill>
                  <a:schemeClr val="bg1"/>
                </a:solidFill>
              </a:rPr>
              <a:t>Drenažni</a:t>
            </a:r>
            <a:r>
              <a:rPr lang="en-US" sz="1500" dirty="0" smtClean="0">
                <a:solidFill>
                  <a:schemeClr val="bg1"/>
                </a:solidFill>
              </a:rPr>
              <a:t> </a:t>
            </a:r>
            <a:r>
              <a:rPr lang="en-US" sz="1500" dirty="0" err="1">
                <a:solidFill>
                  <a:schemeClr val="bg1"/>
                </a:solidFill>
              </a:rPr>
              <a:t>slojevi</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cijevi</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instalirani</a:t>
            </a:r>
            <a:r>
              <a:rPr lang="en-US" sz="1500" dirty="0">
                <a:solidFill>
                  <a:schemeClr val="bg1"/>
                </a:solidFill>
              </a:rPr>
              <a:t> </a:t>
            </a:r>
            <a:r>
              <a:rPr lang="en-US" sz="1500" dirty="0" err="1">
                <a:solidFill>
                  <a:schemeClr val="bg1"/>
                </a:solidFill>
              </a:rPr>
              <a:t>unutar</a:t>
            </a:r>
            <a:r>
              <a:rPr lang="en-US" sz="1500" dirty="0">
                <a:solidFill>
                  <a:schemeClr val="bg1"/>
                </a:solidFill>
              </a:rPr>
              <a:t> </a:t>
            </a:r>
            <a:r>
              <a:rPr lang="en-US" sz="1500" dirty="0" err="1">
                <a:solidFill>
                  <a:schemeClr val="bg1"/>
                </a:solidFill>
              </a:rPr>
              <a:t>samog</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ili</a:t>
            </a:r>
            <a:r>
              <a:rPr lang="en-US" sz="1500" dirty="0">
                <a:solidFill>
                  <a:schemeClr val="bg1"/>
                </a:solidFill>
              </a:rPr>
              <a:t> u </a:t>
            </a:r>
            <a:r>
              <a:rPr lang="en-US" sz="1500" dirty="0" err="1">
                <a:solidFill>
                  <a:schemeClr val="bg1"/>
                </a:solidFill>
              </a:rPr>
              <a:t>bazi</a:t>
            </a:r>
            <a:r>
              <a:rPr lang="en-US" sz="1500" dirty="0">
                <a:solidFill>
                  <a:schemeClr val="bg1"/>
                </a:solidFill>
              </a:rPr>
              <a:t> </a:t>
            </a:r>
            <a:r>
              <a:rPr lang="en-US" sz="1500" dirty="0" err="1">
                <a:solidFill>
                  <a:schemeClr val="bg1"/>
                </a:solidFill>
              </a:rPr>
              <a:t>istoga</a:t>
            </a:r>
            <a:r>
              <a:rPr lang="en-US" sz="1500" dirty="0">
                <a:solidFill>
                  <a:schemeClr val="bg1"/>
                </a:solidFill>
              </a:rPr>
              <a:t>.</a:t>
            </a:r>
          </a:p>
          <a:p>
            <a:pPr algn="just">
              <a:lnSpc>
                <a:spcPct val="100000"/>
              </a:lnSpc>
            </a:pPr>
            <a:r>
              <a:rPr lang="en-US" sz="1500" dirty="0" err="1">
                <a:solidFill>
                  <a:schemeClr val="bg1"/>
                </a:solidFill>
              </a:rPr>
              <a:t>Značajan</a:t>
            </a:r>
            <a:r>
              <a:rPr lang="en-US" sz="1500" dirty="0">
                <a:solidFill>
                  <a:schemeClr val="bg1"/>
                </a:solidFill>
              </a:rPr>
              <a:t> </a:t>
            </a:r>
            <a:r>
              <a:rPr lang="en-US" sz="1500" dirty="0" err="1">
                <a:solidFill>
                  <a:schemeClr val="bg1"/>
                </a:solidFill>
              </a:rPr>
              <a:t>porast</a:t>
            </a:r>
            <a:r>
              <a:rPr lang="en-US" sz="1500" dirty="0">
                <a:solidFill>
                  <a:schemeClr val="bg1"/>
                </a:solidFill>
              </a:rPr>
              <a:t> </a:t>
            </a:r>
            <a:r>
              <a:rPr lang="en-US" sz="1500" dirty="0" err="1">
                <a:solidFill>
                  <a:schemeClr val="bg1"/>
                </a:solidFill>
              </a:rPr>
              <a:t>nivoa</a:t>
            </a:r>
            <a:r>
              <a:rPr lang="en-US" sz="1500" dirty="0">
                <a:solidFill>
                  <a:schemeClr val="bg1"/>
                </a:solidFill>
              </a:rPr>
              <a:t> </a:t>
            </a:r>
            <a:r>
              <a:rPr lang="en-US" sz="1500" dirty="0" err="1">
                <a:solidFill>
                  <a:schemeClr val="bg1"/>
                </a:solidFill>
              </a:rPr>
              <a:t>podzemne</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kod</a:t>
            </a:r>
            <a:r>
              <a:rPr lang="en-US" sz="1500" dirty="0">
                <a:solidFill>
                  <a:schemeClr val="bg1"/>
                </a:solidFill>
              </a:rPr>
              <a:t> </a:t>
            </a:r>
            <a:r>
              <a:rPr lang="en-US" sz="1500" dirty="0" err="1">
                <a:solidFill>
                  <a:schemeClr val="bg1"/>
                </a:solidFill>
              </a:rPr>
              <a:t>depozita</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nije</a:t>
            </a:r>
            <a:r>
              <a:rPr lang="en-US" sz="1500" dirty="0">
                <a:solidFill>
                  <a:schemeClr val="bg1"/>
                </a:solidFill>
              </a:rPr>
              <a:t> </a:t>
            </a:r>
            <a:r>
              <a:rPr lang="en-US" sz="1500" dirty="0" err="1">
                <a:solidFill>
                  <a:schemeClr val="bg1"/>
                </a:solidFill>
              </a:rPr>
              <a:t>dovoljno</a:t>
            </a:r>
            <a:r>
              <a:rPr lang="en-US" sz="1500" dirty="0">
                <a:solidFill>
                  <a:schemeClr val="bg1"/>
                </a:solidFill>
              </a:rPr>
              <a:t> </a:t>
            </a:r>
            <a:r>
              <a:rPr lang="en-US" sz="1500" dirty="0" err="1">
                <a:solidFill>
                  <a:schemeClr val="bg1"/>
                </a:solidFill>
              </a:rPr>
              <a:t>zbijen</a:t>
            </a:r>
            <a:r>
              <a:rPr lang="en-US" sz="1500" dirty="0">
                <a:solidFill>
                  <a:schemeClr val="bg1"/>
                </a:solidFill>
              </a:rPr>
              <a:t> </a:t>
            </a:r>
            <a:r>
              <a:rPr lang="en-US" sz="1500" dirty="0" err="1">
                <a:solidFill>
                  <a:schemeClr val="bg1"/>
                </a:solidFill>
              </a:rPr>
              <a:t>može</a:t>
            </a:r>
            <a:r>
              <a:rPr lang="en-US" sz="1500" dirty="0">
                <a:solidFill>
                  <a:schemeClr val="bg1"/>
                </a:solidFill>
              </a:rPr>
              <a:t> </a:t>
            </a:r>
            <a:r>
              <a:rPr lang="en-US" sz="1500" dirty="0" err="1">
                <a:solidFill>
                  <a:schemeClr val="bg1"/>
                </a:solidFill>
              </a:rPr>
              <a:t>izazvati</a:t>
            </a:r>
            <a:r>
              <a:rPr lang="en-US" sz="1500" dirty="0">
                <a:solidFill>
                  <a:schemeClr val="bg1"/>
                </a:solidFill>
              </a:rPr>
              <a:t> </a:t>
            </a:r>
            <a:r>
              <a:rPr lang="en-US" sz="1500" dirty="0" err="1">
                <a:solidFill>
                  <a:schemeClr val="bg1"/>
                </a:solidFill>
              </a:rPr>
              <a:t>kolaps</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dok</a:t>
            </a:r>
            <a:r>
              <a:rPr lang="en-US" sz="1500" dirty="0">
                <a:solidFill>
                  <a:schemeClr val="bg1"/>
                </a:solidFill>
              </a:rPr>
              <a:t> </a:t>
            </a:r>
            <a:r>
              <a:rPr lang="en-US" sz="1500" dirty="0" err="1">
                <a:solidFill>
                  <a:schemeClr val="bg1"/>
                </a:solidFill>
              </a:rPr>
              <a:t>spuštanje</a:t>
            </a:r>
            <a:r>
              <a:rPr lang="en-US" sz="1500" dirty="0">
                <a:solidFill>
                  <a:schemeClr val="bg1"/>
                </a:solidFill>
              </a:rPr>
              <a:t> </a:t>
            </a:r>
            <a:r>
              <a:rPr lang="en-US" sz="1500" dirty="0" err="1">
                <a:solidFill>
                  <a:schemeClr val="bg1"/>
                </a:solidFill>
              </a:rPr>
              <a:t>nivoa</a:t>
            </a:r>
            <a:r>
              <a:rPr lang="en-US" sz="1500" dirty="0">
                <a:solidFill>
                  <a:schemeClr val="bg1"/>
                </a:solidFill>
              </a:rPr>
              <a:t> </a:t>
            </a:r>
            <a:r>
              <a:rPr lang="en-US" sz="1500" dirty="0" err="1">
                <a:solidFill>
                  <a:schemeClr val="bg1"/>
                </a:solidFill>
              </a:rPr>
              <a:t>podzemne</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direktno</a:t>
            </a:r>
            <a:r>
              <a:rPr lang="en-US" sz="1500" dirty="0">
                <a:solidFill>
                  <a:schemeClr val="bg1"/>
                </a:solidFill>
              </a:rPr>
              <a:t> </a:t>
            </a:r>
            <a:r>
              <a:rPr lang="en-US" sz="1500" dirty="0" err="1">
                <a:solidFill>
                  <a:schemeClr val="bg1"/>
                </a:solidFill>
              </a:rPr>
              <a:t>utiče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porast</a:t>
            </a:r>
            <a:r>
              <a:rPr lang="en-US" sz="1500" dirty="0">
                <a:solidFill>
                  <a:schemeClr val="bg1"/>
                </a:solidFill>
              </a:rPr>
              <a:t> </a:t>
            </a:r>
            <a:r>
              <a:rPr lang="en-US" sz="1500" dirty="0" err="1">
                <a:solidFill>
                  <a:schemeClr val="bg1"/>
                </a:solidFill>
              </a:rPr>
              <a:t>efektivnih</a:t>
            </a:r>
            <a:r>
              <a:rPr lang="en-US" sz="1500" dirty="0">
                <a:solidFill>
                  <a:schemeClr val="bg1"/>
                </a:solidFill>
              </a:rPr>
              <a:t> </a:t>
            </a:r>
            <a:r>
              <a:rPr lang="en-US" sz="1500" dirty="0" err="1">
                <a:solidFill>
                  <a:schemeClr val="bg1"/>
                </a:solidFill>
              </a:rPr>
              <a:t>napona</a:t>
            </a:r>
            <a:r>
              <a:rPr lang="en-US" sz="1500" dirty="0">
                <a:solidFill>
                  <a:schemeClr val="bg1"/>
                </a:solidFill>
              </a:rPr>
              <a:t> </a:t>
            </a:r>
            <a:r>
              <a:rPr lang="en-US" sz="1500" dirty="0" err="1">
                <a:solidFill>
                  <a:schemeClr val="bg1"/>
                </a:solidFill>
              </a:rPr>
              <a:t>koja</a:t>
            </a:r>
            <a:r>
              <a:rPr lang="en-US" sz="1500" dirty="0">
                <a:solidFill>
                  <a:schemeClr val="bg1"/>
                </a:solidFill>
              </a:rPr>
              <a:t> </a:t>
            </a:r>
            <a:r>
              <a:rPr lang="en-US" sz="1500" dirty="0" err="1">
                <a:solidFill>
                  <a:schemeClr val="bg1"/>
                </a:solidFill>
              </a:rPr>
              <a:t>povećava</a:t>
            </a:r>
            <a:r>
              <a:rPr lang="en-US" sz="1500" dirty="0">
                <a:solidFill>
                  <a:schemeClr val="bg1"/>
                </a:solidFill>
              </a:rPr>
              <a:t> </a:t>
            </a:r>
            <a:r>
              <a:rPr lang="en-US" sz="1500" dirty="0" err="1">
                <a:solidFill>
                  <a:schemeClr val="bg1"/>
                </a:solidFill>
              </a:rPr>
              <a:t>smičuću</a:t>
            </a:r>
            <a:r>
              <a:rPr lang="en-US" sz="1500" dirty="0">
                <a:solidFill>
                  <a:schemeClr val="bg1"/>
                </a:solidFill>
              </a:rPr>
              <a:t> </a:t>
            </a:r>
            <a:r>
              <a:rPr lang="en-US" sz="1500" dirty="0" err="1">
                <a:solidFill>
                  <a:schemeClr val="bg1"/>
                </a:solidFill>
              </a:rPr>
              <a:t>čvrstoća</a:t>
            </a:r>
            <a:r>
              <a:rPr lang="en-US" sz="1500" dirty="0">
                <a:solidFill>
                  <a:schemeClr val="bg1"/>
                </a:solidFill>
              </a:rPr>
              <a:t> </a:t>
            </a:r>
            <a:r>
              <a:rPr lang="en-US" sz="1500" dirty="0" err="1">
                <a:solidFill>
                  <a:schemeClr val="bg1"/>
                </a:solidFill>
              </a:rPr>
              <a:t>koja</a:t>
            </a:r>
            <a:r>
              <a:rPr lang="en-US" sz="1500" dirty="0">
                <a:solidFill>
                  <a:schemeClr val="bg1"/>
                </a:solidFill>
              </a:rPr>
              <a:t> je </a:t>
            </a:r>
            <a:r>
              <a:rPr lang="en-US" sz="1500" dirty="0" err="1">
                <a:solidFill>
                  <a:schemeClr val="bg1"/>
                </a:solidFill>
              </a:rPr>
              <a:t>presudna</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stabilnost</a:t>
            </a:r>
            <a:r>
              <a:rPr lang="en-US" sz="1500" dirty="0">
                <a:solidFill>
                  <a:schemeClr val="bg1"/>
                </a:solidFill>
              </a:rPr>
              <a:t> </a:t>
            </a:r>
            <a:r>
              <a:rPr lang="en-US" sz="1500" dirty="0" err="1">
                <a:solidFill>
                  <a:schemeClr val="bg1"/>
                </a:solidFill>
              </a:rPr>
              <a:t>kosine</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uz</a:t>
            </a:r>
            <a:r>
              <a:rPr lang="en-US" sz="1500" dirty="0">
                <a:solidFill>
                  <a:schemeClr val="bg1"/>
                </a:solidFill>
              </a:rPr>
              <a:t> </a:t>
            </a:r>
            <a:r>
              <a:rPr lang="en-US" sz="1500" dirty="0" err="1">
                <a:solidFill>
                  <a:schemeClr val="bg1"/>
                </a:solidFill>
              </a:rPr>
              <a:t>napomenu</a:t>
            </a:r>
            <a:r>
              <a:rPr lang="en-US" sz="1500" dirty="0">
                <a:solidFill>
                  <a:schemeClr val="bg1"/>
                </a:solidFill>
              </a:rPr>
              <a:t> da se </a:t>
            </a:r>
            <a:r>
              <a:rPr lang="en-US" sz="1500" dirty="0" err="1">
                <a:solidFill>
                  <a:schemeClr val="bg1"/>
                </a:solidFill>
              </a:rPr>
              <a:t>spuštanjem</a:t>
            </a:r>
            <a:r>
              <a:rPr lang="en-US" sz="1500" dirty="0">
                <a:solidFill>
                  <a:schemeClr val="bg1"/>
                </a:solidFill>
              </a:rPr>
              <a:t> </a:t>
            </a:r>
            <a:r>
              <a:rPr lang="en-US" sz="1500" dirty="0" err="1">
                <a:solidFill>
                  <a:schemeClr val="bg1"/>
                </a:solidFill>
              </a:rPr>
              <a:t>nivoa</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izaziva</a:t>
            </a:r>
            <a:r>
              <a:rPr lang="en-US" sz="1500" dirty="0">
                <a:solidFill>
                  <a:schemeClr val="bg1"/>
                </a:solidFill>
              </a:rPr>
              <a:t> </a:t>
            </a:r>
            <a:r>
              <a:rPr lang="en-US" sz="1500" dirty="0" err="1">
                <a:solidFill>
                  <a:schemeClr val="bg1"/>
                </a:solidFill>
              </a:rPr>
              <a:t>slijeganje</a:t>
            </a:r>
            <a:r>
              <a:rPr lang="en-US" sz="1500" dirty="0">
                <a:solidFill>
                  <a:schemeClr val="bg1"/>
                </a:solidFill>
              </a:rPr>
              <a:t> </a:t>
            </a:r>
            <a:r>
              <a:rPr lang="en-US" sz="1500" dirty="0" err="1">
                <a:solidFill>
                  <a:schemeClr val="bg1"/>
                </a:solidFill>
              </a:rPr>
              <a:t>što</a:t>
            </a:r>
            <a:r>
              <a:rPr lang="en-US" sz="1500" dirty="0">
                <a:solidFill>
                  <a:schemeClr val="bg1"/>
                </a:solidFill>
              </a:rPr>
              <a:t> </a:t>
            </a:r>
            <a:r>
              <a:rPr lang="en-US" sz="1500" dirty="0" err="1">
                <a:solidFill>
                  <a:schemeClr val="bg1"/>
                </a:solidFill>
              </a:rPr>
              <a:t>ukazuje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značajan</a:t>
            </a:r>
            <a:r>
              <a:rPr lang="en-US" sz="1500" dirty="0">
                <a:solidFill>
                  <a:schemeClr val="bg1"/>
                </a:solidFill>
              </a:rPr>
              <a:t> </a:t>
            </a:r>
            <a:r>
              <a:rPr lang="en-US" sz="1500" dirty="0" err="1">
                <a:solidFill>
                  <a:schemeClr val="bg1"/>
                </a:solidFill>
              </a:rPr>
              <a:t>uticaj</a:t>
            </a:r>
            <a:r>
              <a:rPr lang="en-US" sz="1500" dirty="0">
                <a:solidFill>
                  <a:schemeClr val="bg1"/>
                </a:solidFill>
              </a:rPr>
              <a:t> </a:t>
            </a:r>
            <a:r>
              <a:rPr lang="en-US" sz="1500" dirty="0" err="1">
                <a:solidFill>
                  <a:schemeClr val="bg1"/>
                </a:solidFill>
              </a:rPr>
              <a:t>kolebanja</a:t>
            </a:r>
            <a:r>
              <a:rPr lang="en-US" sz="1500" dirty="0">
                <a:solidFill>
                  <a:schemeClr val="bg1"/>
                </a:solidFill>
              </a:rPr>
              <a:t> </a:t>
            </a:r>
            <a:r>
              <a:rPr lang="en-US" sz="1500" dirty="0" err="1">
                <a:solidFill>
                  <a:schemeClr val="bg1"/>
                </a:solidFill>
              </a:rPr>
              <a:t>nivoa</a:t>
            </a:r>
            <a:r>
              <a:rPr lang="en-US" sz="1500" dirty="0">
                <a:solidFill>
                  <a:schemeClr val="bg1"/>
                </a:solidFill>
              </a:rPr>
              <a:t> </a:t>
            </a:r>
            <a:r>
              <a:rPr lang="en-US" sz="1500" dirty="0" err="1">
                <a:solidFill>
                  <a:schemeClr val="bg1"/>
                </a:solidFill>
              </a:rPr>
              <a:t>vode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ponašanje</a:t>
            </a:r>
            <a:r>
              <a:rPr lang="en-US" sz="1500" dirty="0">
                <a:solidFill>
                  <a:schemeClr val="bg1"/>
                </a:solidFill>
              </a:rPr>
              <a:t> </a:t>
            </a:r>
            <a:r>
              <a:rPr lang="en-US" sz="1500" dirty="0" err="1">
                <a:solidFill>
                  <a:schemeClr val="bg1"/>
                </a:solidFill>
              </a:rPr>
              <a:t>nasipa</a:t>
            </a:r>
            <a:r>
              <a:rPr lang="en-US" sz="1500" dirty="0">
                <a:solidFill>
                  <a:schemeClr val="bg1"/>
                </a:solidFill>
              </a:rPr>
              <a:t>.</a:t>
            </a:r>
          </a:p>
        </p:txBody>
      </p:sp>
      <p:sp>
        <p:nvSpPr>
          <p:cNvPr id="5" name="Text Placeholder 2"/>
          <p:cNvSpPr txBox="1">
            <a:spLocks/>
          </p:cNvSpPr>
          <p:nvPr/>
        </p:nvSpPr>
        <p:spPr>
          <a:xfrm>
            <a:off x="0" y="581717"/>
            <a:ext cx="5994400" cy="6182154"/>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en-US" sz="1500" b="1" dirty="0" err="1">
                <a:solidFill>
                  <a:schemeClr val="bg1"/>
                </a:solidFill>
              </a:rPr>
              <a:t>Metode</a:t>
            </a:r>
            <a:r>
              <a:rPr lang="en-US" sz="1500" b="1" dirty="0">
                <a:solidFill>
                  <a:schemeClr val="bg1"/>
                </a:solidFill>
              </a:rPr>
              <a:t> </a:t>
            </a:r>
            <a:r>
              <a:rPr lang="en-US" sz="1500" b="1" dirty="0" err="1">
                <a:solidFill>
                  <a:schemeClr val="bg1"/>
                </a:solidFill>
              </a:rPr>
              <a:t>ugradnje</a:t>
            </a:r>
            <a:r>
              <a:rPr lang="en-US" sz="1500" b="1" dirty="0">
                <a:solidFill>
                  <a:schemeClr val="bg1"/>
                </a:solidFill>
              </a:rPr>
              <a:t> </a:t>
            </a:r>
            <a:r>
              <a:rPr lang="en-US" sz="1500" b="1" dirty="0" err="1">
                <a:solidFill>
                  <a:schemeClr val="bg1"/>
                </a:solidFill>
              </a:rPr>
              <a:t>i</a:t>
            </a:r>
            <a:r>
              <a:rPr lang="en-US" sz="1500" b="1" dirty="0">
                <a:solidFill>
                  <a:schemeClr val="bg1"/>
                </a:solidFill>
              </a:rPr>
              <a:t> </a:t>
            </a:r>
            <a:r>
              <a:rPr lang="en-US" sz="1500" b="1" dirty="0" err="1">
                <a:solidFill>
                  <a:schemeClr val="bg1"/>
                </a:solidFill>
              </a:rPr>
              <a:t>njegovanja</a:t>
            </a:r>
            <a:r>
              <a:rPr lang="en-US" sz="1500" b="1" dirty="0">
                <a:solidFill>
                  <a:schemeClr val="bg1"/>
                </a:solidFill>
              </a:rPr>
              <a:t> </a:t>
            </a:r>
            <a:r>
              <a:rPr lang="en-US" sz="1500" b="1" dirty="0" err="1">
                <a:solidFill>
                  <a:schemeClr val="bg1"/>
                </a:solidFill>
              </a:rPr>
              <a:t>nasutog</a:t>
            </a:r>
            <a:r>
              <a:rPr lang="en-US" sz="1500" b="1" dirty="0">
                <a:solidFill>
                  <a:schemeClr val="bg1"/>
                </a:solidFill>
              </a:rPr>
              <a:t> </a:t>
            </a:r>
            <a:r>
              <a:rPr lang="en-US" sz="1500" b="1" dirty="0" err="1" smtClean="0">
                <a:solidFill>
                  <a:schemeClr val="bg1"/>
                </a:solidFill>
              </a:rPr>
              <a:t>materijala</a:t>
            </a:r>
            <a:endParaRPr lang="sr-Latn-ME" sz="1500" b="1" dirty="0" smtClean="0">
              <a:solidFill>
                <a:schemeClr val="bg1"/>
              </a:solidFill>
            </a:endParaRPr>
          </a:p>
          <a:p>
            <a:pPr marL="342900" indent="-342900" algn="just">
              <a:lnSpc>
                <a:spcPct val="100000"/>
              </a:lnSpc>
              <a:buFont typeface="Wingdings" panose="05000000000000000000" pitchFamily="2" charset="2"/>
              <a:buChar char="§"/>
            </a:pPr>
            <a:r>
              <a:rPr lang="en-US" sz="1500" dirty="0" smtClean="0">
                <a:solidFill>
                  <a:schemeClr val="bg1"/>
                </a:solidFill>
              </a:rPr>
              <a:t>Model </a:t>
            </a:r>
            <a:r>
              <a:rPr lang="en-US" sz="1500" dirty="0" err="1">
                <a:solidFill>
                  <a:schemeClr val="bg1"/>
                </a:solidFill>
              </a:rPr>
              <a:t>formiranja</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će</a:t>
            </a:r>
            <a:r>
              <a:rPr lang="en-US" sz="1500" dirty="0">
                <a:solidFill>
                  <a:schemeClr val="bg1"/>
                </a:solidFill>
              </a:rPr>
              <a:t> </a:t>
            </a:r>
            <a:r>
              <a:rPr lang="en-US" sz="1500" dirty="0" err="1">
                <a:solidFill>
                  <a:schemeClr val="bg1"/>
                </a:solidFill>
              </a:rPr>
              <a:t>imati</a:t>
            </a:r>
            <a:r>
              <a:rPr lang="en-US" sz="1500" dirty="0">
                <a:solidFill>
                  <a:schemeClr val="bg1"/>
                </a:solidFill>
              </a:rPr>
              <a:t> </a:t>
            </a:r>
            <a:r>
              <a:rPr lang="en-US" sz="1500" dirty="0" err="1">
                <a:solidFill>
                  <a:schemeClr val="bg1"/>
                </a:solidFill>
              </a:rPr>
              <a:t>veliki</a:t>
            </a:r>
            <a:r>
              <a:rPr lang="en-US" sz="1500" dirty="0">
                <a:solidFill>
                  <a:schemeClr val="bg1"/>
                </a:solidFill>
              </a:rPr>
              <a:t> </a:t>
            </a:r>
            <a:r>
              <a:rPr lang="en-US" sz="1500" dirty="0" err="1">
                <a:solidFill>
                  <a:schemeClr val="bg1"/>
                </a:solidFill>
              </a:rPr>
              <a:t>uticaj</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njegovo</a:t>
            </a:r>
            <a:r>
              <a:rPr lang="en-US" sz="1500" dirty="0">
                <a:solidFill>
                  <a:schemeClr val="bg1"/>
                </a:solidFill>
              </a:rPr>
              <a:t> </a:t>
            </a:r>
            <a:r>
              <a:rPr lang="en-US" sz="1500" dirty="0" err="1">
                <a:solidFill>
                  <a:schemeClr val="bg1"/>
                </a:solidFill>
              </a:rPr>
              <a:t>kasnije</a:t>
            </a:r>
            <a:r>
              <a:rPr lang="en-US" sz="1500" dirty="0">
                <a:solidFill>
                  <a:schemeClr val="bg1"/>
                </a:solidFill>
              </a:rPr>
              <a:t> </a:t>
            </a:r>
            <a:r>
              <a:rPr lang="en-US" sz="1500" dirty="0" err="1">
                <a:solidFill>
                  <a:schemeClr val="bg1"/>
                </a:solidFill>
              </a:rPr>
              <a:t>ponašanje</a:t>
            </a:r>
            <a:r>
              <a:rPr lang="en-US" sz="1500" dirty="0">
                <a:solidFill>
                  <a:schemeClr val="bg1"/>
                </a:solidFill>
              </a:rPr>
              <a:t>. On </a:t>
            </a:r>
            <a:r>
              <a:rPr lang="en-US" sz="1500" dirty="0" err="1">
                <a:solidFill>
                  <a:schemeClr val="bg1"/>
                </a:solidFill>
              </a:rPr>
              <a:t>utiče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homogenost</a:t>
            </a:r>
            <a:r>
              <a:rPr lang="en-US" sz="1500" dirty="0">
                <a:solidFill>
                  <a:schemeClr val="bg1"/>
                </a:solidFill>
              </a:rPr>
              <a:t> </a:t>
            </a:r>
            <a:r>
              <a:rPr lang="en-US" sz="1500" dirty="0" err="1">
                <a:solidFill>
                  <a:schemeClr val="bg1"/>
                </a:solidFill>
              </a:rPr>
              <a:t>depozita</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njegovu</a:t>
            </a:r>
            <a:r>
              <a:rPr lang="en-US" sz="1500" dirty="0">
                <a:solidFill>
                  <a:schemeClr val="bg1"/>
                </a:solidFill>
              </a:rPr>
              <a:t> </a:t>
            </a:r>
            <a:r>
              <a:rPr lang="en-US" sz="1500" dirty="0" err="1">
                <a:solidFill>
                  <a:schemeClr val="bg1"/>
                </a:solidFill>
              </a:rPr>
              <a:t>gustinu</a:t>
            </a:r>
            <a:r>
              <a:rPr lang="en-US" sz="1500" dirty="0">
                <a:solidFill>
                  <a:schemeClr val="bg1"/>
                </a:solidFill>
              </a:rPr>
              <a:t>. </a:t>
            </a:r>
            <a:r>
              <a:rPr lang="en-US" sz="1500" dirty="0" err="1">
                <a:solidFill>
                  <a:schemeClr val="bg1"/>
                </a:solidFill>
              </a:rPr>
              <a:t>Tlo</a:t>
            </a:r>
            <a:r>
              <a:rPr lang="en-US" sz="1500" dirty="0">
                <a:solidFill>
                  <a:schemeClr val="bg1"/>
                </a:solidFill>
              </a:rPr>
              <a:t> se </a:t>
            </a:r>
            <a:r>
              <a:rPr lang="en-US" sz="1500" dirty="0" err="1">
                <a:solidFill>
                  <a:schemeClr val="bg1"/>
                </a:solidFill>
              </a:rPr>
              <a:t>može</a:t>
            </a:r>
            <a:r>
              <a:rPr lang="en-US" sz="1500" dirty="0">
                <a:solidFill>
                  <a:schemeClr val="bg1"/>
                </a:solidFill>
              </a:rPr>
              <a:t> </a:t>
            </a:r>
            <a:r>
              <a:rPr lang="en-US" sz="1500" dirty="0" err="1">
                <a:solidFill>
                  <a:schemeClr val="bg1"/>
                </a:solidFill>
              </a:rPr>
              <a:t>nanositi</a:t>
            </a:r>
            <a:r>
              <a:rPr lang="en-US" sz="1500" dirty="0">
                <a:solidFill>
                  <a:schemeClr val="bg1"/>
                </a:solidFill>
              </a:rPr>
              <a:t> u </a:t>
            </a:r>
            <a:r>
              <a:rPr lang="en-US" sz="1500" dirty="0" err="1">
                <a:solidFill>
                  <a:schemeClr val="bg1"/>
                </a:solidFill>
              </a:rPr>
              <a:t>tankim</a:t>
            </a:r>
            <a:r>
              <a:rPr lang="en-US" sz="1500" dirty="0">
                <a:solidFill>
                  <a:schemeClr val="bg1"/>
                </a:solidFill>
              </a:rPr>
              <a:t> </a:t>
            </a:r>
            <a:r>
              <a:rPr lang="en-US" sz="1500" dirty="0" err="1">
                <a:solidFill>
                  <a:schemeClr val="bg1"/>
                </a:solidFill>
              </a:rPr>
              <a:t>slojevima</a:t>
            </a:r>
            <a:r>
              <a:rPr lang="en-US" sz="1500" dirty="0">
                <a:solidFill>
                  <a:schemeClr val="bg1"/>
                </a:solidFill>
              </a:rPr>
              <a:t> </a:t>
            </a:r>
            <a:r>
              <a:rPr lang="en-US" sz="1500" dirty="0" err="1">
                <a:solidFill>
                  <a:schemeClr val="bg1"/>
                </a:solidFill>
              </a:rPr>
              <a:t>gdje</a:t>
            </a:r>
            <a:r>
              <a:rPr lang="en-US" sz="1500" dirty="0">
                <a:solidFill>
                  <a:schemeClr val="bg1"/>
                </a:solidFill>
              </a:rPr>
              <a:t> se </a:t>
            </a:r>
            <a:r>
              <a:rPr lang="en-US" sz="1500" dirty="0" err="1">
                <a:solidFill>
                  <a:schemeClr val="bg1"/>
                </a:solidFill>
              </a:rPr>
              <a:t>poslije</a:t>
            </a:r>
            <a:r>
              <a:rPr lang="en-US" sz="1500" dirty="0">
                <a:solidFill>
                  <a:schemeClr val="bg1"/>
                </a:solidFill>
              </a:rPr>
              <a:t> </a:t>
            </a:r>
            <a:r>
              <a:rPr lang="en-US" sz="1500" dirty="0" err="1">
                <a:solidFill>
                  <a:schemeClr val="bg1"/>
                </a:solidFill>
              </a:rPr>
              <a:t>sabija.ili</a:t>
            </a:r>
            <a:r>
              <a:rPr lang="en-US" sz="1500" dirty="0">
                <a:solidFill>
                  <a:schemeClr val="bg1"/>
                </a:solidFill>
              </a:rPr>
              <a:t> se </a:t>
            </a:r>
            <a:r>
              <a:rPr lang="en-US" sz="1500" dirty="0" err="1">
                <a:solidFill>
                  <a:schemeClr val="bg1"/>
                </a:solidFill>
              </a:rPr>
              <a:t>može</a:t>
            </a:r>
            <a:r>
              <a:rPr lang="en-US" sz="1500" dirty="0">
                <a:solidFill>
                  <a:schemeClr val="bg1"/>
                </a:solidFill>
              </a:rPr>
              <a:t> </a:t>
            </a:r>
            <a:r>
              <a:rPr lang="en-US" sz="1500" dirty="0" err="1">
                <a:solidFill>
                  <a:schemeClr val="bg1"/>
                </a:solidFill>
              </a:rPr>
              <a:t>samo</a:t>
            </a:r>
            <a:r>
              <a:rPr lang="en-US" sz="1500" dirty="0">
                <a:solidFill>
                  <a:schemeClr val="bg1"/>
                </a:solidFill>
              </a:rPr>
              <a:t> </a:t>
            </a:r>
            <a:r>
              <a:rPr lang="en-US" sz="1500" dirty="0" err="1">
                <a:solidFill>
                  <a:schemeClr val="bg1"/>
                </a:solidFill>
              </a:rPr>
              <a:t>nabacati</a:t>
            </a:r>
            <a:r>
              <a:rPr lang="en-US" sz="1500" dirty="0">
                <a:solidFill>
                  <a:schemeClr val="bg1"/>
                </a:solidFill>
              </a:rPr>
              <a:t> u </a:t>
            </a:r>
            <a:r>
              <a:rPr lang="en-US" sz="1500" dirty="0" err="1">
                <a:solidFill>
                  <a:schemeClr val="bg1"/>
                </a:solidFill>
              </a:rPr>
              <a:t>suvim</a:t>
            </a:r>
            <a:r>
              <a:rPr lang="en-US" sz="1500" dirty="0">
                <a:solidFill>
                  <a:schemeClr val="bg1"/>
                </a:solidFill>
              </a:rPr>
              <a:t> </a:t>
            </a:r>
            <a:r>
              <a:rPr lang="en-US" sz="1500" dirty="0" err="1">
                <a:solidFill>
                  <a:schemeClr val="bg1"/>
                </a:solidFill>
              </a:rPr>
              <a:t>uslovima</a:t>
            </a:r>
            <a:r>
              <a:rPr lang="en-US" sz="1500" dirty="0">
                <a:solidFill>
                  <a:schemeClr val="bg1"/>
                </a:solidFill>
              </a:rPr>
              <a:t> </a:t>
            </a:r>
            <a:r>
              <a:rPr lang="en-US" sz="1500" dirty="0" err="1">
                <a:solidFill>
                  <a:schemeClr val="bg1"/>
                </a:solidFill>
              </a:rPr>
              <a:t>ili</a:t>
            </a:r>
            <a:r>
              <a:rPr lang="en-US" sz="1500" dirty="0">
                <a:solidFill>
                  <a:schemeClr val="bg1"/>
                </a:solidFill>
              </a:rPr>
              <a:t> u </a:t>
            </a:r>
            <a:r>
              <a:rPr lang="en-US" sz="1500" dirty="0" err="1">
                <a:solidFill>
                  <a:schemeClr val="bg1"/>
                </a:solidFill>
              </a:rPr>
              <a:t>otvorenoj</a:t>
            </a:r>
            <a:r>
              <a:rPr lang="en-US" sz="1500" dirty="0">
                <a:solidFill>
                  <a:schemeClr val="bg1"/>
                </a:solidFill>
              </a:rPr>
              <a:t> </a:t>
            </a:r>
            <a:r>
              <a:rPr lang="en-US" sz="1500" dirty="0" err="1">
                <a:solidFill>
                  <a:schemeClr val="bg1"/>
                </a:solidFill>
              </a:rPr>
              <a:t>vodi</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što</a:t>
            </a:r>
            <a:r>
              <a:rPr lang="en-US" sz="1500" dirty="0">
                <a:solidFill>
                  <a:schemeClr val="bg1"/>
                </a:solidFill>
              </a:rPr>
              <a:t> je to </a:t>
            </a:r>
            <a:r>
              <a:rPr lang="en-US" sz="1500" dirty="0" err="1">
                <a:solidFill>
                  <a:schemeClr val="bg1"/>
                </a:solidFill>
              </a:rPr>
              <a:t>slučaj</a:t>
            </a:r>
            <a:r>
              <a:rPr lang="en-US" sz="1500" dirty="0">
                <a:solidFill>
                  <a:schemeClr val="bg1"/>
                </a:solidFill>
              </a:rPr>
              <a:t> </a:t>
            </a:r>
            <a:r>
              <a:rPr lang="en-US" sz="1500" dirty="0" err="1">
                <a:solidFill>
                  <a:schemeClr val="bg1"/>
                </a:solidFill>
              </a:rPr>
              <a:t>kod</a:t>
            </a:r>
            <a:r>
              <a:rPr lang="en-US" sz="1500" dirty="0">
                <a:solidFill>
                  <a:schemeClr val="bg1"/>
                </a:solidFill>
              </a:rPr>
              <a:t> </a:t>
            </a:r>
            <a:r>
              <a:rPr lang="en-US" sz="1500" dirty="0" err="1">
                <a:solidFill>
                  <a:schemeClr val="bg1"/>
                </a:solidFill>
              </a:rPr>
              <a:t>hidraulličkih</a:t>
            </a:r>
            <a:r>
              <a:rPr lang="en-US" sz="1500" dirty="0">
                <a:solidFill>
                  <a:schemeClr val="bg1"/>
                </a:solidFill>
              </a:rPr>
              <a:t> </a:t>
            </a:r>
            <a:r>
              <a:rPr lang="en-US" sz="1500" dirty="0" err="1">
                <a:solidFill>
                  <a:schemeClr val="bg1"/>
                </a:solidFill>
              </a:rPr>
              <a:t>nasipa</a:t>
            </a:r>
            <a:r>
              <a:rPr lang="en-US" sz="1500" dirty="0">
                <a:solidFill>
                  <a:schemeClr val="bg1"/>
                </a:solidFill>
              </a:rPr>
              <a:t>. </a:t>
            </a:r>
            <a:endParaRPr lang="sr-Latn-ME" sz="1500" dirty="0" smtClean="0">
              <a:solidFill>
                <a:schemeClr val="bg1"/>
              </a:solidFill>
            </a:endParaRPr>
          </a:p>
          <a:p>
            <a:pPr marL="342900" indent="-342900" algn="just">
              <a:lnSpc>
                <a:spcPct val="100000"/>
              </a:lnSpc>
              <a:buFont typeface="Wingdings" panose="05000000000000000000" pitchFamily="2" charset="2"/>
              <a:buChar char="§"/>
            </a:pPr>
            <a:r>
              <a:rPr lang="en-US" sz="1500" dirty="0" smtClean="0">
                <a:solidFill>
                  <a:schemeClr val="bg1"/>
                </a:solidFill>
              </a:rPr>
              <a:t>U </a:t>
            </a:r>
            <a:r>
              <a:rPr lang="en-US" sz="1500" dirty="0" err="1">
                <a:solidFill>
                  <a:schemeClr val="bg1"/>
                </a:solidFill>
              </a:rPr>
              <a:t>zavisnosti</a:t>
            </a:r>
            <a:r>
              <a:rPr lang="en-US" sz="1500" dirty="0">
                <a:solidFill>
                  <a:schemeClr val="bg1"/>
                </a:solidFill>
              </a:rPr>
              <a:t> od </a:t>
            </a:r>
            <a:r>
              <a:rPr lang="en-US" sz="1500" dirty="0" err="1">
                <a:solidFill>
                  <a:schemeClr val="bg1"/>
                </a:solidFill>
              </a:rPr>
              <a:t>odabrane</a:t>
            </a:r>
            <a:r>
              <a:rPr lang="en-US" sz="1500" dirty="0">
                <a:solidFill>
                  <a:schemeClr val="bg1"/>
                </a:solidFill>
              </a:rPr>
              <a:t> </a:t>
            </a:r>
            <a:r>
              <a:rPr lang="en-US" sz="1500" dirty="0" err="1">
                <a:solidFill>
                  <a:schemeClr val="bg1"/>
                </a:solidFill>
              </a:rPr>
              <a:t>metode</a:t>
            </a:r>
            <a:r>
              <a:rPr lang="en-US" sz="1500" dirty="0">
                <a:solidFill>
                  <a:schemeClr val="bg1"/>
                </a:solidFill>
              </a:rPr>
              <a:t> </a:t>
            </a:r>
            <a:r>
              <a:rPr lang="en-US" sz="1500" dirty="0" err="1">
                <a:solidFill>
                  <a:schemeClr val="bg1"/>
                </a:solidFill>
              </a:rPr>
              <a:t>i</a:t>
            </a:r>
            <a:r>
              <a:rPr lang="en-US" sz="1500" dirty="0">
                <a:solidFill>
                  <a:schemeClr val="bg1"/>
                </a:solidFill>
              </a:rPr>
              <a:t> od </a:t>
            </a:r>
            <a:r>
              <a:rPr lang="en-US" sz="1500" dirty="0" err="1">
                <a:solidFill>
                  <a:schemeClr val="bg1"/>
                </a:solidFill>
              </a:rPr>
              <a:t>kontrole</a:t>
            </a:r>
            <a:r>
              <a:rPr lang="en-US" sz="1500" dirty="0">
                <a:solidFill>
                  <a:schemeClr val="bg1"/>
                </a:solidFill>
              </a:rPr>
              <a:t> </a:t>
            </a:r>
            <a:r>
              <a:rPr lang="en-US" sz="1500" dirty="0" err="1">
                <a:solidFill>
                  <a:schemeClr val="bg1"/>
                </a:solidFill>
              </a:rPr>
              <a:t>tokom</a:t>
            </a:r>
            <a:r>
              <a:rPr lang="en-US" sz="1500" dirty="0">
                <a:solidFill>
                  <a:schemeClr val="bg1"/>
                </a:solidFill>
              </a:rPr>
              <a:t> </a:t>
            </a:r>
            <a:r>
              <a:rPr lang="en-US" sz="1500" dirty="0" err="1">
                <a:solidFill>
                  <a:schemeClr val="bg1"/>
                </a:solidFill>
              </a:rPr>
              <a:t>samog</a:t>
            </a:r>
            <a:r>
              <a:rPr lang="en-US" sz="1500" dirty="0">
                <a:solidFill>
                  <a:schemeClr val="bg1"/>
                </a:solidFill>
              </a:rPr>
              <a:t> </a:t>
            </a:r>
            <a:r>
              <a:rPr lang="en-US" sz="1500" dirty="0" err="1">
                <a:solidFill>
                  <a:schemeClr val="bg1"/>
                </a:solidFill>
              </a:rPr>
              <a:t>procesa</a:t>
            </a:r>
            <a:r>
              <a:rPr lang="en-US" sz="1500" dirty="0">
                <a:solidFill>
                  <a:schemeClr val="bg1"/>
                </a:solidFill>
              </a:rPr>
              <a:t> </a:t>
            </a:r>
            <a:r>
              <a:rPr lang="en-US" sz="1500" dirty="0" err="1">
                <a:solidFill>
                  <a:schemeClr val="bg1"/>
                </a:solidFill>
              </a:rPr>
              <a:t>varira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homogenost</a:t>
            </a:r>
            <a:r>
              <a:rPr lang="en-US" sz="1500" dirty="0">
                <a:solidFill>
                  <a:schemeClr val="bg1"/>
                </a:solidFill>
              </a:rPr>
              <a:t> </a:t>
            </a:r>
            <a:r>
              <a:rPr lang="en-US" sz="1500" dirty="0" err="1">
                <a:solidFill>
                  <a:schemeClr val="bg1"/>
                </a:solidFill>
              </a:rPr>
              <a:t>materijala</a:t>
            </a:r>
            <a:r>
              <a:rPr lang="en-US" sz="1500" dirty="0">
                <a:solidFill>
                  <a:schemeClr val="bg1"/>
                </a:solidFill>
              </a:rPr>
              <a:t>, </a:t>
            </a:r>
            <a:r>
              <a:rPr lang="en-US" sz="1500" dirty="0" err="1">
                <a:solidFill>
                  <a:schemeClr val="bg1"/>
                </a:solidFill>
              </a:rPr>
              <a:t>gustina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njegova</a:t>
            </a:r>
            <a:r>
              <a:rPr lang="en-US" sz="1500" dirty="0">
                <a:solidFill>
                  <a:schemeClr val="bg1"/>
                </a:solidFill>
              </a:rPr>
              <a:t> </a:t>
            </a:r>
            <a:r>
              <a:rPr lang="en-US" sz="1500" dirty="0" err="1">
                <a:solidFill>
                  <a:schemeClr val="bg1"/>
                </a:solidFill>
              </a:rPr>
              <a:t>starost</a:t>
            </a:r>
            <a:r>
              <a:rPr lang="en-US" sz="1500" dirty="0">
                <a:solidFill>
                  <a:schemeClr val="bg1"/>
                </a:solidFill>
              </a:rPr>
              <a:t>. </a:t>
            </a:r>
            <a:r>
              <a:rPr lang="en-US" sz="1500" dirty="0" err="1">
                <a:solidFill>
                  <a:schemeClr val="bg1"/>
                </a:solidFill>
              </a:rPr>
              <a:t>Mnogi</a:t>
            </a:r>
            <a:r>
              <a:rPr lang="en-US" sz="1500" dirty="0">
                <a:solidFill>
                  <a:schemeClr val="bg1"/>
                </a:solidFill>
              </a:rPr>
              <a:t> </a:t>
            </a:r>
            <a:r>
              <a:rPr lang="en-US" sz="1500" dirty="0" err="1">
                <a:solidFill>
                  <a:schemeClr val="bg1"/>
                </a:solidFill>
              </a:rPr>
              <a:t>postupci</a:t>
            </a:r>
            <a:r>
              <a:rPr lang="en-US" sz="1500" dirty="0">
                <a:solidFill>
                  <a:schemeClr val="bg1"/>
                </a:solidFill>
              </a:rPr>
              <a:t> </a:t>
            </a:r>
            <a:r>
              <a:rPr lang="en-US" sz="1500" dirty="0" err="1">
                <a:solidFill>
                  <a:schemeClr val="bg1"/>
                </a:solidFill>
              </a:rPr>
              <a:t>poboljšanja</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direktno</a:t>
            </a:r>
            <a:r>
              <a:rPr lang="en-US" sz="1500" dirty="0">
                <a:solidFill>
                  <a:schemeClr val="bg1"/>
                </a:solidFill>
              </a:rPr>
              <a:t> </a:t>
            </a:r>
            <a:r>
              <a:rPr lang="en-US" sz="1500" dirty="0" err="1">
                <a:solidFill>
                  <a:schemeClr val="bg1"/>
                </a:solidFill>
              </a:rPr>
              <a:t>tretiraju</a:t>
            </a:r>
            <a:r>
              <a:rPr lang="en-US" sz="1500" dirty="0">
                <a:solidFill>
                  <a:schemeClr val="bg1"/>
                </a:solidFill>
              </a:rPr>
              <a:t> </a:t>
            </a:r>
            <a:r>
              <a:rPr lang="en-US" sz="1500" dirty="0" err="1">
                <a:solidFill>
                  <a:schemeClr val="bg1"/>
                </a:solidFill>
              </a:rPr>
              <a:t>ovu</a:t>
            </a:r>
            <a:r>
              <a:rPr lang="en-US" sz="1500" dirty="0">
                <a:solidFill>
                  <a:schemeClr val="bg1"/>
                </a:solidFill>
              </a:rPr>
              <a:t> </a:t>
            </a:r>
            <a:r>
              <a:rPr lang="en-US" sz="1500" dirty="0" err="1">
                <a:solidFill>
                  <a:schemeClr val="bg1"/>
                </a:solidFill>
              </a:rPr>
              <a:t>problematiku</a:t>
            </a:r>
            <a:r>
              <a:rPr lang="en-US" sz="1500" dirty="0">
                <a:solidFill>
                  <a:schemeClr val="bg1"/>
                </a:solidFill>
              </a:rPr>
              <a:t>. </a:t>
            </a:r>
            <a:endParaRPr lang="sr-Latn-ME" sz="1500" dirty="0" smtClean="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Što</a:t>
            </a:r>
            <a:r>
              <a:rPr lang="en-US" sz="1500" dirty="0" smtClean="0">
                <a:solidFill>
                  <a:schemeClr val="bg1"/>
                </a:solidFill>
              </a:rPr>
              <a:t> </a:t>
            </a:r>
            <a:r>
              <a:rPr lang="en-US" sz="1500" dirty="0">
                <a:solidFill>
                  <a:schemeClr val="bg1"/>
                </a:solidFill>
              </a:rPr>
              <a:t>je </a:t>
            </a:r>
            <a:r>
              <a:rPr lang="en-US" sz="1500" dirty="0" err="1">
                <a:solidFill>
                  <a:schemeClr val="bg1"/>
                </a:solidFill>
              </a:rPr>
              <a:t>nasip</a:t>
            </a:r>
            <a:r>
              <a:rPr lang="en-US" sz="1500" dirty="0">
                <a:solidFill>
                  <a:schemeClr val="bg1"/>
                </a:solidFill>
              </a:rPr>
              <a:t> </a:t>
            </a:r>
            <a:r>
              <a:rPr lang="en-US" sz="1500" dirty="0" err="1">
                <a:solidFill>
                  <a:schemeClr val="bg1"/>
                </a:solidFill>
              </a:rPr>
              <a:t>zbijeniji</a:t>
            </a:r>
            <a:r>
              <a:rPr lang="en-US" sz="1500" dirty="0">
                <a:solidFill>
                  <a:schemeClr val="bg1"/>
                </a:solidFill>
              </a:rPr>
              <a:t> to </a:t>
            </a:r>
            <a:r>
              <a:rPr lang="en-US" sz="1500" dirty="0" err="1">
                <a:solidFill>
                  <a:schemeClr val="bg1"/>
                </a:solidFill>
              </a:rPr>
              <a:t>će</a:t>
            </a:r>
            <a:r>
              <a:rPr lang="en-US" sz="1500" dirty="0">
                <a:solidFill>
                  <a:schemeClr val="bg1"/>
                </a:solidFill>
              </a:rPr>
              <a:t> </a:t>
            </a:r>
            <a:r>
              <a:rPr lang="en-US" sz="1500" dirty="0" err="1">
                <a:solidFill>
                  <a:schemeClr val="bg1"/>
                </a:solidFill>
              </a:rPr>
              <a:t>depozit</a:t>
            </a:r>
            <a:r>
              <a:rPr lang="en-US" sz="1500" dirty="0">
                <a:solidFill>
                  <a:schemeClr val="bg1"/>
                </a:solidFill>
              </a:rPr>
              <a:t> </a:t>
            </a:r>
            <a:r>
              <a:rPr lang="en-US" sz="1500" dirty="0" err="1">
                <a:solidFill>
                  <a:schemeClr val="bg1"/>
                </a:solidFill>
              </a:rPr>
              <a:t>imati</a:t>
            </a:r>
            <a:r>
              <a:rPr lang="en-US" sz="1500" dirty="0">
                <a:solidFill>
                  <a:schemeClr val="bg1"/>
                </a:solidFill>
              </a:rPr>
              <a:t> </a:t>
            </a:r>
            <a:r>
              <a:rPr lang="en-US" sz="1500" dirty="0" err="1">
                <a:solidFill>
                  <a:schemeClr val="bg1"/>
                </a:solidFill>
              </a:rPr>
              <a:t>bolje</a:t>
            </a:r>
            <a:r>
              <a:rPr lang="en-US" sz="1500" dirty="0">
                <a:solidFill>
                  <a:schemeClr val="bg1"/>
                </a:solidFill>
              </a:rPr>
              <a:t> </a:t>
            </a:r>
            <a:r>
              <a:rPr lang="en-US" sz="1500" dirty="0" err="1">
                <a:solidFill>
                  <a:schemeClr val="bg1"/>
                </a:solidFill>
              </a:rPr>
              <a:t>fizičko-mehaničke</a:t>
            </a:r>
            <a:r>
              <a:rPr lang="en-US" sz="1500" dirty="0">
                <a:solidFill>
                  <a:schemeClr val="bg1"/>
                </a:solidFill>
              </a:rPr>
              <a:t> </a:t>
            </a:r>
            <a:r>
              <a:rPr lang="en-US" sz="1500" dirty="0" err="1">
                <a:solidFill>
                  <a:schemeClr val="bg1"/>
                </a:solidFill>
              </a:rPr>
              <a:t>karakteristike</a:t>
            </a:r>
            <a:r>
              <a:rPr lang="en-US" sz="1500" dirty="0">
                <a:solidFill>
                  <a:schemeClr val="bg1"/>
                </a:solidFill>
              </a:rPr>
              <a:t> </a:t>
            </a:r>
            <a:r>
              <a:rPr lang="en-US" sz="1500" dirty="0" err="1">
                <a:solidFill>
                  <a:schemeClr val="bg1"/>
                </a:solidFill>
              </a:rPr>
              <a:t>što</a:t>
            </a:r>
            <a:r>
              <a:rPr lang="en-US" sz="1500" dirty="0">
                <a:solidFill>
                  <a:schemeClr val="bg1"/>
                </a:solidFill>
              </a:rPr>
              <a:t> </a:t>
            </a:r>
            <a:r>
              <a:rPr lang="en-US" sz="1500" dirty="0" err="1">
                <a:solidFill>
                  <a:schemeClr val="bg1"/>
                </a:solidFill>
              </a:rPr>
              <a:t>utiče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izbor</a:t>
            </a:r>
            <a:r>
              <a:rPr lang="en-US" sz="1500" dirty="0">
                <a:solidFill>
                  <a:schemeClr val="bg1"/>
                </a:solidFill>
              </a:rPr>
              <a:t> </a:t>
            </a:r>
            <a:r>
              <a:rPr lang="en-US" sz="1500" dirty="0" err="1">
                <a:solidFill>
                  <a:schemeClr val="bg1"/>
                </a:solidFill>
              </a:rPr>
              <a:t>fundiranja</a:t>
            </a:r>
            <a:r>
              <a:rPr lang="en-US" sz="1500" dirty="0">
                <a:solidFill>
                  <a:schemeClr val="bg1"/>
                </a:solidFill>
              </a:rPr>
              <a:t>. </a:t>
            </a:r>
            <a:r>
              <a:rPr lang="en-US" sz="1500" dirty="0" err="1">
                <a:solidFill>
                  <a:schemeClr val="bg1"/>
                </a:solidFill>
              </a:rPr>
              <a:t>Ponekad</a:t>
            </a:r>
            <a:r>
              <a:rPr lang="en-US" sz="1500" dirty="0">
                <a:solidFill>
                  <a:schemeClr val="bg1"/>
                </a:solidFill>
              </a:rPr>
              <a:t> se </a:t>
            </a:r>
            <a:r>
              <a:rPr lang="en-US" sz="1500" dirty="0" err="1">
                <a:solidFill>
                  <a:schemeClr val="bg1"/>
                </a:solidFill>
              </a:rPr>
              <a:t>neke</a:t>
            </a:r>
            <a:r>
              <a:rPr lang="en-US" sz="1500" dirty="0">
                <a:solidFill>
                  <a:schemeClr val="bg1"/>
                </a:solidFill>
              </a:rPr>
              <a:t> od </a:t>
            </a:r>
            <a:r>
              <a:rPr lang="en-US" sz="1500" dirty="0" err="1">
                <a:solidFill>
                  <a:schemeClr val="bg1"/>
                </a:solidFill>
              </a:rPr>
              <a:t>metoda</a:t>
            </a:r>
            <a:r>
              <a:rPr lang="en-US" sz="1500" dirty="0">
                <a:solidFill>
                  <a:schemeClr val="bg1"/>
                </a:solidFill>
              </a:rPr>
              <a:t> </a:t>
            </a:r>
            <a:r>
              <a:rPr lang="en-US" sz="1500" dirty="0" err="1">
                <a:solidFill>
                  <a:schemeClr val="bg1"/>
                </a:solidFill>
              </a:rPr>
              <a:t>poboljšanja</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što</a:t>
            </a:r>
            <a:r>
              <a:rPr lang="en-US" sz="1500" dirty="0">
                <a:solidFill>
                  <a:schemeClr val="bg1"/>
                </a:solidFill>
              </a:rPr>
              <a:t> je </a:t>
            </a:r>
            <a:r>
              <a:rPr lang="en-US" sz="1500" dirty="0" err="1">
                <a:solidFill>
                  <a:schemeClr val="bg1"/>
                </a:solidFill>
              </a:rPr>
              <a:t>dinamičko</a:t>
            </a:r>
            <a:r>
              <a:rPr lang="en-US" sz="1500" dirty="0">
                <a:solidFill>
                  <a:schemeClr val="bg1"/>
                </a:solidFill>
              </a:rPr>
              <a:t> </a:t>
            </a:r>
            <a:r>
              <a:rPr lang="en-US" sz="1500" dirty="0" err="1">
                <a:solidFill>
                  <a:schemeClr val="bg1"/>
                </a:solidFill>
              </a:rPr>
              <a:t>zbijanje</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smtClean="0">
                <a:solidFill>
                  <a:schemeClr val="bg1"/>
                </a:solidFill>
              </a:rPr>
              <a:t>primjenjuje</a:t>
            </a:r>
            <a:r>
              <a:rPr lang="en-US" sz="1500" dirty="0" smtClean="0">
                <a:solidFill>
                  <a:schemeClr val="bg1"/>
                </a:solidFill>
              </a:rPr>
              <a:t> </a:t>
            </a:r>
            <a:r>
              <a:rPr lang="en-US" sz="1500" dirty="0">
                <a:solidFill>
                  <a:schemeClr val="bg1"/>
                </a:solidFill>
              </a:rPr>
              <a:t>ne u </a:t>
            </a:r>
            <a:r>
              <a:rPr lang="en-US" sz="1500" dirty="0" err="1">
                <a:solidFill>
                  <a:schemeClr val="bg1"/>
                </a:solidFill>
              </a:rPr>
              <a:t>toku</a:t>
            </a:r>
            <a:r>
              <a:rPr lang="en-US" sz="1500" dirty="0">
                <a:solidFill>
                  <a:schemeClr val="bg1"/>
                </a:solidFill>
              </a:rPr>
              <a:t> </a:t>
            </a:r>
            <a:r>
              <a:rPr lang="en-US" sz="1500" dirty="0" err="1">
                <a:solidFill>
                  <a:schemeClr val="bg1"/>
                </a:solidFill>
              </a:rPr>
              <a:t>već</a:t>
            </a:r>
            <a:r>
              <a:rPr lang="en-US" sz="1500" dirty="0">
                <a:solidFill>
                  <a:schemeClr val="bg1"/>
                </a:solidFill>
              </a:rPr>
              <a:t> </a:t>
            </a:r>
            <a:r>
              <a:rPr lang="en-US" sz="1500" dirty="0" err="1">
                <a:solidFill>
                  <a:schemeClr val="bg1"/>
                </a:solidFill>
              </a:rPr>
              <a:t>nakon</a:t>
            </a:r>
            <a:r>
              <a:rPr lang="en-US" sz="1500" dirty="0">
                <a:solidFill>
                  <a:schemeClr val="bg1"/>
                </a:solidFill>
              </a:rPr>
              <a:t> </a:t>
            </a:r>
            <a:r>
              <a:rPr lang="en-US" sz="1500" dirty="0" err="1">
                <a:solidFill>
                  <a:schemeClr val="bg1"/>
                </a:solidFill>
              </a:rPr>
              <a:t>izvođenja</a:t>
            </a:r>
            <a:r>
              <a:rPr lang="en-US" sz="1500" dirty="0">
                <a:solidFill>
                  <a:schemeClr val="bg1"/>
                </a:solidFill>
              </a:rPr>
              <a:t> </a:t>
            </a:r>
            <a:r>
              <a:rPr lang="en-US" sz="1500" dirty="0" err="1">
                <a:solidFill>
                  <a:schemeClr val="bg1"/>
                </a:solidFill>
              </a:rPr>
              <a:t>samog</a:t>
            </a:r>
            <a:r>
              <a:rPr lang="en-US" sz="1500" dirty="0">
                <a:solidFill>
                  <a:schemeClr val="bg1"/>
                </a:solidFill>
              </a:rPr>
              <a:t> </a:t>
            </a:r>
            <a:r>
              <a:rPr lang="en-US" sz="1500" dirty="0" err="1">
                <a:solidFill>
                  <a:schemeClr val="bg1"/>
                </a:solidFill>
              </a:rPr>
              <a:t>nasipa</a:t>
            </a:r>
            <a:r>
              <a:rPr lang="en-US" sz="1500" dirty="0">
                <a:solidFill>
                  <a:schemeClr val="bg1"/>
                </a:solidFill>
              </a:rPr>
              <a:t> </a:t>
            </a:r>
            <a:r>
              <a:rPr lang="en-US" sz="1500" dirty="0" err="1">
                <a:solidFill>
                  <a:schemeClr val="bg1"/>
                </a:solidFill>
              </a:rPr>
              <a:t>kada</a:t>
            </a:r>
            <a:r>
              <a:rPr lang="en-US" sz="1500" dirty="0">
                <a:solidFill>
                  <a:schemeClr val="bg1"/>
                </a:solidFill>
              </a:rPr>
              <a:t> se </a:t>
            </a:r>
            <a:r>
              <a:rPr lang="en-US" sz="1500" dirty="0" err="1">
                <a:solidFill>
                  <a:schemeClr val="bg1"/>
                </a:solidFill>
              </a:rPr>
              <a:t>taj</a:t>
            </a:r>
            <a:r>
              <a:rPr lang="en-US" sz="1500" dirty="0">
                <a:solidFill>
                  <a:schemeClr val="bg1"/>
                </a:solidFill>
              </a:rPr>
              <a:t> </a:t>
            </a:r>
            <a:r>
              <a:rPr lang="en-US" sz="1500" dirty="0" err="1">
                <a:solidFill>
                  <a:schemeClr val="bg1"/>
                </a:solidFill>
              </a:rPr>
              <a:t>nasip</a:t>
            </a:r>
            <a:r>
              <a:rPr lang="en-US" sz="1500" dirty="0">
                <a:solidFill>
                  <a:schemeClr val="bg1"/>
                </a:solidFill>
              </a:rPr>
              <a:t> </a:t>
            </a:r>
            <a:r>
              <a:rPr lang="en-US" sz="1500" dirty="0" err="1">
                <a:solidFill>
                  <a:schemeClr val="bg1"/>
                </a:solidFill>
              </a:rPr>
              <a:t>koristi</a:t>
            </a:r>
            <a:r>
              <a:rPr lang="en-US" sz="1500" dirty="0">
                <a:solidFill>
                  <a:schemeClr val="bg1"/>
                </a:solidFill>
              </a:rPr>
              <a:t> </a:t>
            </a:r>
            <a:r>
              <a:rPr lang="en-US" sz="1500" dirty="0" err="1">
                <a:solidFill>
                  <a:schemeClr val="bg1"/>
                </a:solidFill>
              </a:rPr>
              <a:t>kao</a:t>
            </a:r>
            <a:r>
              <a:rPr lang="en-US" sz="1500" dirty="0">
                <a:solidFill>
                  <a:schemeClr val="bg1"/>
                </a:solidFill>
              </a:rPr>
              <a:t> </a:t>
            </a:r>
            <a:r>
              <a:rPr lang="en-US" sz="1500" dirty="0" err="1">
                <a:solidFill>
                  <a:schemeClr val="bg1"/>
                </a:solidFill>
              </a:rPr>
              <a:t>podloga</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kojem</a:t>
            </a:r>
            <a:r>
              <a:rPr lang="en-US" sz="1500" dirty="0">
                <a:solidFill>
                  <a:schemeClr val="bg1"/>
                </a:solidFill>
              </a:rPr>
              <a:t> </a:t>
            </a:r>
            <a:r>
              <a:rPr lang="en-US" sz="1500" dirty="0" err="1">
                <a:solidFill>
                  <a:schemeClr val="bg1"/>
                </a:solidFill>
              </a:rPr>
              <a:t>će</a:t>
            </a:r>
            <a:r>
              <a:rPr lang="en-US" sz="1500" dirty="0">
                <a:solidFill>
                  <a:schemeClr val="bg1"/>
                </a:solidFill>
              </a:rPr>
              <a:t> se </a:t>
            </a:r>
            <a:r>
              <a:rPr lang="en-US" sz="1500" dirty="0" err="1">
                <a:solidFill>
                  <a:schemeClr val="bg1"/>
                </a:solidFill>
              </a:rPr>
              <a:t>graditi</a:t>
            </a:r>
            <a:r>
              <a:rPr lang="en-US" sz="1500" dirty="0">
                <a:solidFill>
                  <a:schemeClr val="bg1"/>
                </a:solidFill>
              </a:rPr>
              <a:t> </a:t>
            </a:r>
            <a:r>
              <a:rPr lang="en-US" sz="1500" dirty="0" err="1">
                <a:solidFill>
                  <a:schemeClr val="bg1"/>
                </a:solidFill>
              </a:rPr>
              <a:t>buduće</a:t>
            </a:r>
            <a:r>
              <a:rPr lang="en-US" sz="1500" dirty="0">
                <a:solidFill>
                  <a:schemeClr val="bg1"/>
                </a:solidFill>
              </a:rPr>
              <a:t> </a:t>
            </a:r>
            <a:r>
              <a:rPr lang="en-US" sz="1500" dirty="0" err="1">
                <a:solidFill>
                  <a:schemeClr val="bg1"/>
                </a:solidFill>
              </a:rPr>
              <a:t>naselje</a:t>
            </a:r>
            <a:r>
              <a:rPr lang="en-US" sz="1500" dirty="0">
                <a:solidFill>
                  <a:schemeClr val="bg1"/>
                </a:solidFill>
              </a:rPr>
              <a:t>. </a:t>
            </a:r>
            <a:r>
              <a:rPr lang="en-US" sz="1500" dirty="0" err="1">
                <a:solidFill>
                  <a:schemeClr val="bg1"/>
                </a:solidFill>
              </a:rPr>
              <a:t>Cilj</a:t>
            </a:r>
            <a:r>
              <a:rPr lang="en-US" sz="1500" dirty="0">
                <a:solidFill>
                  <a:schemeClr val="bg1"/>
                </a:solidFill>
              </a:rPr>
              <a:t>, u </a:t>
            </a:r>
            <a:r>
              <a:rPr lang="en-US" sz="1500" dirty="0" err="1">
                <a:solidFill>
                  <a:schemeClr val="bg1"/>
                </a:solidFill>
              </a:rPr>
              <a:t>ovom</a:t>
            </a:r>
            <a:r>
              <a:rPr lang="en-US" sz="1500" dirty="0">
                <a:solidFill>
                  <a:schemeClr val="bg1"/>
                </a:solidFill>
              </a:rPr>
              <a:t> </a:t>
            </a:r>
            <a:r>
              <a:rPr lang="en-US" sz="1500" dirty="0" err="1">
                <a:solidFill>
                  <a:schemeClr val="bg1"/>
                </a:solidFill>
              </a:rPr>
              <a:t>slučaju</a:t>
            </a:r>
            <a:r>
              <a:rPr lang="en-US" sz="1500" dirty="0">
                <a:solidFill>
                  <a:schemeClr val="bg1"/>
                </a:solidFill>
              </a:rPr>
              <a:t>, je </a:t>
            </a:r>
            <a:r>
              <a:rPr lang="en-US" sz="1500" dirty="0" smtClean="0">
                <a:solidFill>
                  <a:schemeClr val="bg1"/>
                </a:solidFill>
              </a:rPr>
              <a:t>da</a:t>
            </a:r>
            <a:r>
              <a:rPr lang="sr-Latn-ME" sz="1500" dirty="0" smtClean="0">
                <a:solidFill>
                  <a:schemeClr val="bg1"/>
                </a:solidFill>
              </a:rPr>
              <a:t> </a:t>
            </a:r>
            <a:r>
              <a:rPr lang="en-US" sz="1500" dirty="0" smtClean="0">
                <a:solidFill>
                  <a:schemeClr val="bg1"/>
                </a:solidFill>
              </a:rPr>
              <a:t>se </a:t>
            </a:r>
            <a:r>
              <a:rPr lang="en-US" sz="1500" dirty="0" err="1">
                <a:solidFill>
                  <a:schemeClr val="bg1"/>
                </a:solidFill>
              </a:rPr>
              <a:t>karakteristike</a:t>
            </a:r>
            <a:r>
              <a:rPr lang="en-US" sz="1500" dirty="0">
                <a:solidFill>
                  <a:schemeClr val="bg1"/>
                </a:solidFill>
              </a:rPr>
              <a:t> </a:t>
            </a:r>
            <a:r>
              <a:rPr lang="en-US" sz="1500" dirty="0" err="1">
                <a:solidFill>
                  <a:schemeClr val="bg1"/>
                </a:solidFill>
              </a:rPr>
              <a:t>tla</a:t>
            </a:r>
            <a:r>
              <a:rPr lang="en-US" sz="1500" dirty="0">
                <a:solidFill>
                  <a:schemeClr val="bg1"/>
                </a:solidFill>
              </a:rPr>
              <a:t>, u </a:t>
            </a:r>
            <a:r>
              <a:rPr lang="en-US" sz="1500" dirty="0" err="1">
                <a:solidFill>
                  <a:schemeClr val="bg1"/>
                </a:solidFill>
              </a:rPr>
              <a:t>dovoljnoj</a:t>
            </a:r>
            <a:r>
              <a:rPr lang="en-US" sz="1500" dirty="0">
                <a:solidFill>
                  <a:schemeClr val="bg1"/>
                </a:solidFill>
              </a:rPr>
              <a:t> </a:t>
            </a:r>
            <a:r>
              <a:rPr lang="en-US" sz="1500" dirty="0" err="1">
                <a:solidFill>
                  <a:schemeClr val="bg1"/>
                </a:solidFill>
              </a:rPr>
              <a:t>mjeri</a:t>
            </a:r>
            <a:r>
              <a:rPr lang="en-US" sz="1500" dirty="0">
                <a:solidFill>
                  <a:schemeClr val="bg1"/>
                </a:solidFill>
              </a:rPr>
              <a:t>, </a:t>
            </a:r>
            <a:r>
              <a:rPr lang="en-US" sz="1500" dirty="0" err="1">
                <a:solidFill>
                  <a:schemeClr val="bg1"/>
                </a:solidFill>
              </a:rPr>
              <a:t>poboljšaju</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omogući</a:t>
            </a:r>
            <a:r>
              <a:rPr lang="en-US" sz="1500" dirty="0">
                <a:solidFill>
                  <a:schemeClr val="bg1"/>
                </a:solidFill>
              </a:rPr>
              <a:t> </a:t>
            </a:r>
            <a:r>
              <a:rPr lang="en-US" sz="1500" dirty="0" err="1">
                <a:solidFill>
                  <a:schemeClr val="bg1"/>
                </a:solidFill>
              </a:rPr>
              <a:t>izvođenje</a:t>
            </a:r>
            <a:r>
              <a:rPr lang="en-US" sz="1500" dirty="0">
                <a:solidFill>
                  <a:schemeClr val="bg1"/>
                </a:solidFill>
              </a:rPr>
              <a:t> </a:t>
            </a:r>
            <a:r>
              <a:rPr lang="en-US" sz="1500" dirty="0" err="1">
                <a:solidFill>
                  <a:schemeClr val="bg1"/>
                </a:solidFill>
              </a:rPr>
              <a:t>plitkog</a:t>
            </a:r>
            <a:r>
              <a:rPr lang="en-US" sz="1500" dirty="0">
                <a:solidFill>
                  <a:schemeClr val="bg1"/>
                </a:solidFill>
              </a:rPr>
              <a:t> </a:t>
            </a:r>
            <a:r>
              <a:rPr lang="en-US" sz="1500" dirty="0" err="1">
                <a:solidFill>
                  <a:schemeClr val="bg1"/>
                </a:solidFill>
              </a:rPr>
              <a:t>fundiranja</a:t>
            </a:r>
            <a:r>
              <a:rPr lang="en-US" sz="1500" dirty="0">
                <a:solidFill>
                  <a:schemeClr val="bg1"/>
                </a:solidFill>
              </a:rPr>
              <a:t> </a:t>
            </a:r>
            <a:r>
              <a:rPr lang="en-US" sz="1500" dirty="0" err="1">
                <a:solidFill>
                  <a:schemeClr val="bg1"/>
                </a:solidFill>
              </a:rPr>
              <a:t>objekta</a:t>
            </a:r>
            <a:r>
              <a:rPr lang="en-US" sz="1500" dirty="0">
                <a:solidFill>
                  <a:schemeClr val="bg1"/>
                </a:solidFill>
              </a:rPr>
              <a:t>.</a:t>
            </a:r>
          </a:p>
          <a:p>
            <a:pPr marL="342900" indent="-342900" algn="just">
              <a:lnSpc>
                <a:spcPct val="100000"/>
              </a:lnSpc>
              <a:buFont typeface="Wingdings" panose="05000000000000000000" pitchFamily="2" charset="2"/>
              <a:buChar char="§"/>
            </a:pPr>
            <a:r>
              <a:rPr lang="en-US" sz="1500" dirty="0" err="1">
                <a:solidFill>
                  <a:schemeClr val="bg1"/>
                </a:solidFill>
              </a:rPr>
              <a:t>Sem</a:t>
            </a:r>
            <a:r>
              <a:rPr lang="en-US" sz="1500" dirty="0">
                <a:solidFill>
                  <a:schemeClr val="bg1"/>
                </a:solidFill>
              </a:rPr>
              <a:t> </a:t>
            </a:r>
            <a:r>
              <a:rPr lang="en-US" sz="1500" dirty="0" err="1">
                <a:solidFill>
                  <a:schemeClr val="bg1"/>
                </a:solidFill>
              </a:rPr>
              <a:t>pomenutog</a:t>
            </a:r>
            <a:r>
              <a:rPr lang="en-US" sz="1500" dirty="0">
                <a:solidFill>
                  <a:schemeClr val="bg1"/>
                </a:solidFill>
              </a:rPr>
              <a:t> </a:t>
            </a:r>
            <a:r>
              <a:rPr lang="en-US" sz="1500" dirty="0" err="1">
                <a:solidFill>
                  <a:schemeClr val="bg1"/>
                </a:solidFill>
              </a:rPr>
              <a:t>dinamičkog</a:t>
            </a:r>
            <a:r>
              <a:rPr lang="en-US" sz="1500" dirty="0">
                <a:solidFill>
                  <a:schemeClr val="bg1"/>
                </a:solidFill>
              </a:rPr>
              <a:t> </a:t>
            </a:r>
            <a:r>
              <a:rPr lang="en-US" sz="1500" dirty="0" err="1">
                <a:solidFill>
                  <a:schemeClr val="bg1"/>
                </a:solidFill>
              </a:rPr>
              <a:t>zbijanja</a:t>
            </a:r>
            <a:r>
              <a:rPr lang="en-US" sz="1500" dirty="0">
                <a:solidFill>
                  <a:schemeClr val="bg1"/>
                </a:solidFill>
              </a:rPr>
              <a:t> </a:t>
            </a:r>
            <a:r>
              <a:rPr lang="en-US" sz="1500" dirty="0" err="1">
                <a:solidFill>
                  <a:schemeClr val="bg1"/>
                </a:solidFill>
              </a:rPr>
              <a:t>tla</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poboljšanje</a:t>
            </a:r>
            <a:r>
              <a:rPr lang="en-US" sz="1500" dirty="0">
                <a:solidFill>
                  <a:schemeClr val="bg1"/>
                </a:solidFill>
              </a:rPr>
              <a:t> </a:t>
            </a:r>
            <a:r>
              <a:rPr lang="en-US" sz="1500" dirty="0" err="1">
                <a:solidFill>
                  <a:schemeClr val="bg1"/>
                </a:solidFill>
              </a:rPr>
              <a:t>tla</a:t>
            </a:r>
            <a:r>
              <a:rPr lang="en-US" sz="1500" dirty="0">
                <a:solidFill>
                  <a:schemeClr val="bg1"/>
                </a:solidFill>
              </a:rPr>
              <a:t> u </a:t>
            </a:r>
            <a:r>
              <a:rPr lang="en-US" sz="1500" dirty="0" err="1">
                <a:solidFill>
                  <a:schemeClr val="bg1"/>
                </a:solidFill>
              </a:rPr>
              <a:t>vidu</a:t>
            </a:r>
            <a:r>
              <a:rPr lang="en-US" sz="1500" dirty="0">
                <a:solidFill>
                  <a:schemeClr val="bg1"/>
                </a:solidFill>
              </a:rPr>
              <a:t> </a:t>
            </a:r>
            <a:r>
              <a:rPr lang="en-US" sz="1500" dirty="0" err="1">
                <a:solidFill>
                  <a:schemeClr val="bg1"/>
                </a:solidFill>
              </a:rPr>
              <a:t>povećanja</a:t>
            </a:r>
            <a:r>
              <a:rPr lang="en-US" sz="1500" dirty="0">
                <a:solidFill>
                  <a:schemeClr val="bg1"/>
                </a:solidFill>
              </a:rPr>
              <a:t> </a:t>
            </a:r>
            <a:r>
              <a:rPr lang="en-US" sz="1500" dirty="0" err="1">
                <a:solidFill>
                  <a:schemeClr val="bg1"/>
                </a:solidFill>
              </a:rPr>
              <a:t>njegove</a:t>
            </a:r>
            <a:r>
              <a:rPr lang="en-US" sz="1500" dirty="0">
                <a:solidFill>
                  <a:schemeClr val="bg1"/>
                </a:solidFill>
              </a:rPr>
              <a:t> </a:t>
            </a:r>
            <a:r>
              <a:rPr lang="en-US" sz="1500" dirty="0" err="1">
                <a:solidFill>
                  <a:schemeClr val="bg1"/>
                </a:solidFill>
              </a:rPr>
              <a:t>zbijenosti</a:t>
            </a:r>
            <a:r>
              <a:rPr lang="en-US" sz="1500" dirty="0">
                <a:solidFill>
                  <a:schemeClr val="bg1"/>
                </a:solidFill>
              </a:rPr>
              <a:t>, </a:t>
            </a:r>
            <a:r>
              <a:rPr lang="en-US" sz="1500" dirty="0" err="1">
                <a:solidFill>
                  <a:schemeClr val="bg1"/>
                </a:solidFill>
              </a:rPr>
              <a:t>koriste</a:t>
            </a:r>
            <a:r>
              <a:rPr lang="en-US" sz="1500" dirty="0">
                <a:solidFill>
                  <a:schemeClr val="bg1"/>
                </a:solidFill>
              </a:rPr>
              <a:t> se  </a:t>
            </a:r>
            <a:r>
              <a:rPr lang="en-US" sz="1500" dirty="0" err="1">
                <a:solidFill>
                  <a:schemeClr val="bg1"/>
                </a:solidFill>
              </a:rPr>
              <a:t>vibroflotacija</a:t>
            </a:r>
            <a:r>
              <a:rPr lang="en-US" sz="1500" dirty="0">
                <a:solidFill>
                  <a:schemeClr val="bg1"/>
                </a:solidFill>
              </a:rPr>
              <a:t>, </a:t>
            </a:r>
            <a:r>
              <a:rPr lang="en-US" sz="1500" dirty="0" err="1">
                <a:solidFill>
                  <a:schemeClr val="bg1"/>
                </a:solidFill>
              </a:rPr>
              <a:t>dubinsko</a:t>
            </a:r>
            <a:r>
              <a:rPr lang="en-US" sz="1500" dirty="0">
                <a:solidFill>
                  <a:schemeClr val="bg1"/>
                </a:solidFill>
              </a:rPr>
              <a:t> </a:t>
            </a:r>
            <a:r>
              <a:rPr lang="en-US" sz="1500" dirty="0" err="1">
                <a:solidFill>
                  <a:schemeClr val="bg1"/>
                </a:solidFill>
              </a:rPr>
              <a:t>dinamičko</a:t>
            </a:r>
            <a:r>
              <a:rPr lang="en-US" sz="1500" dirty="0">
                <a:solidFill>
                  <a:schemeClr val="bg1"/>
                </a:solidFill>
              </a:rPr>
              <a:t> </a:t>
            </a:r>
            <a:r>
              <a:rPr lang="en-US" sz="1500" dirty="0" err="1" smtClean="0">
                <a:solidFill>
                  <a:schemeClr val="bg1"/>
                </a:solidFill>
              </a:rPr>
              <a:t>zbijan</a:t>
            </a:r>
            <a:r>
              <a:rPr lang="sr-Latn-ME" sz="1500" dirty="0" smtClean="0">
                <a:solidFill>
                  <a:schemeClr val="bg1"/>
                </a:solidFill>
              </a:rPr>
              <a:t>je</a:t>
            </a:r>
            <a:r>
              <a:rPr lang="en-US" sz="1500" dirty="0" smtClean="0">
                <a:solidFill>
                  <a:schemeClr val="bg1"/>
                </a:solidFill>
              </a:rPr>
              <a:t>, </a:t>
            </a:r>
            <a:r>
              <a:rPr lang="en-US" sz="1500" dirty="0" err="1">
                <a:solidFill>
                  <a:schemeClr val="bg1"/>
                </a:solidFill>
              </a:rPr>
              <a:t>ubrzana</a:t>
            </a:r>
            <a:r>
              <a:rPr lang="en-US" sz="1500" dirty="0">
                <a:solidFill>
                  <a:schemeClr val="bg1"/>
                </a:solidFill>
              </a:rPr>
              <a:t> </a:t>
            </a:r>
            <a:r>
              <a:rPr lang="en-US" sz="1500" dirty="0" err="1">
                <a:solidFill>
                  <a:schemeClr val="bg1"/>
                </a:solidFill>
              </a:rPr>
              <a:t>konsolidacija</a:t>
            </a:r>
            <a:r>
              <a:rPr lang="en-US" sz="1500" dirty="0">
                <a:solidFill>
                  <a:schemeClr val="bg1"/>
                </a:solidFill>
              </a:rPr>
              <a:t> </a:t>
            </a:r>
            <a:r>
              <a:rPr lang="en-US" sz="1500" dirty="0" err="1">
                <a:solidFill>
                  <a:schemeClr val="bg1"/>
                </a:solidFill>
              </a:rPr>
              <a:t>predopterećenjem</a:t>
            </a:r>
            <a:r>
              <a:rPr lang="en-US" sz="1500" dirty="0">
                <a:solidFill>
                  <a:schemeClr val="bg1"/>
                </a:solidFill>
              </a:rPr>
              <a:t> </a:t>
            </a:r>
            <a:r>
              <a:rPr lang="en-US" sz="1500" dirty="0" err="1">
                <a:solidFill>
                  <a:schemeClr val="bg1"/>
                </a:solidFill>
              </a:rPr>
              <a:t>i</a:t>
            </a:r>
            <a:r>
              <a:rPr lang="en-US" sz="1500" dirty="0">
                <a:solidFill>
                  <a:schemeClr val="bg1"/>
                </a:solidFill>
              </a:rPr>
              <a:t>/</a:t>
            </a:r>
            <a:r>
              <a:rPr lang="en-US" sz="1500" dirty="0" err="1">
                <a:solidFill>
                  <a:schemeClr val="bg1"/>
                </a:solidFill>
              </a:rPr>
              <a:t>ili</a:t>
            </a:r>
            <a:r>
              <a:rPr lang="en-US" sz="1500" dirty="0">
                <a:solidFill>
                  <a:schemeClr val="bg1"/>
                </a:solidFill>
              </a:rPr>
              <a:t> </a:t>
            </a:r>
            <a:r>
              <a:rPr lang="en-US" sz="1500" dirty="0" err="1">
                <a:solidFill>
                  <a:schemeClr val="bg1"/>
                </a:solidFill>
              </a:rPr>
              <a:t>vertikalni</a:t>
            </a:r>
            <a:r>
              <a:rPr lang="en-US" sz="1500" dirty="0">
                <a:solidFill>
                  <a:schemeClr val="bg1"/>
                </a:solidFill>
              </a:rPr>
              <a:t> </a:t>
            </a:r>
            <a:r>
              <a:rPr lang="en-US" sz="1500" dirty="0" err="1" smtClean="0">
                <a:solidFill>
                  <a:schemeClr val="bg1"/>
                </a:solidFill>
              </a:rPr>
              <a:t>drenovi</a:t>
            </a:r>
            <a:r>
              <a:rPr lang="en-US" sz="1500" dirty="0" smtClean="0">
                <a:solidFill>
                  <a:schemeClr val="bg1"/>
                </a:solidFill>
              </a:rPr>
              <a:t>), </a:t>
            </a:r>
            <a:r>
              <a:rPr lang="en-US" sz="1500" dirty="0" err="1">
                <a:solidFill>
                  <a:schemeClr val="bg1"/>
                </a:solidFill>
              </a:rPr>
              <a:t>vibroflotacija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zbijanje</a:t>
            </a:r>
            <a:r>
              <a:rPr lang="en-US" sz="1500" dirty="0">
                <a:solidFill>
                  <a:schemeClr val="bg1"/>
                </a:solidFill>
              </a:rPr>
              <a:t> </a:t>
            </a:r>
            <a:r>
              <a:rPr lang="en-US" sz="1500" dirty="0" err="1">
                <a:solidFill>
                  <a:schemeClr val="bg1"/>
                </a:solidFill>
              </a:rPr>
              <a:t>površinskih</a:t>
            </a:r>
            <a:r>
              <a:rPr lang="en-US" sz="1500" dirty="0">
                <a:solidFill>
                  <a:schemeClr val="bg1"/>
                </a:solidFill>
              </a:rPr>
              <a:t> </a:t>
            </a:r>
            <a:r>
              <a:rPr lang="en-US" sz="1500" dirty="0" err="1">
                <a:solidFill>
                  <a:schemeClr val="bg1"/>
                </a:solidFill>
              </a:rPr>
              <a:t>slojeva</a:t>
            </a:r>
            <a:r>
              <a:rPr lang="en-US" sz="1500" dirty="0">
                <a:solidFill>
                  <a:schemeClr val="bg1"/>
                </a:solidFill>
              </a:rPr>
              <a:t> </a:t>
            </a:r>
            <a:r>
              <a:rPr lang="en-US" sz="1500" dirty="0" err="1">
                <a:solidFill>
                  <a:schemeClr val="bg1"/>
                </a:solidFill>
              </a:rPr>
              <a:t>mašinama</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zbijanje</a:t>
            </a:r>
            <a:r>
              <a:rPr lang="en-US" sz="1500" dirty="0">
                <a:solidFill>
                  <a:schemeClr val="bg1"/>
                </a:solidFill>
              </a:rPr>
              <a:t>.</a:t>
            </a:r>
          </a:p>
        </p:txBody>
      </p:sp>
      <p:sp>
        <p:nvSpPr>
          <p:cNvPr id="2" name="Title 1"/>
          <p:cNvSpPr>
            <a:spLocks noGrp="1"/>
          </p:cNvSpPr>
          <p:nvPr>
            <p:ph type="title"/>
          </p:nvPr>
        </p:nvSpPr>
        <p:spPr>
          <a:xfrm>
            <a:off x="0" y="-604434"/>
            <a:ext cx="11846560" cy="1208868"/>
          </a:xfrm>
        </p:spPr>
        <p:txBody>
          <a:bodyPr>
            <a:normAutofit/>
          </a:bodyPr>
          <a:lstStyle/>
          <a:p>
            <a:r>
              <a:rPr lang="nn-NO" sz="2500" dirty="0" smtClean="0"/>
              <a:t>Karakteristike </a:t>
            </a:r>
            <a:r>
              <a:rPr lang="nn-NO" sz="2500" dirty="0" smtClean="0"/>
              <a:t>nasutog materijala</a:t>
            </a:r>
            <a:endParaRPr lang="en-US" sz="2500" dirty="0"/>
          </a:p>
        </p:txBody>
      </p:sp>
      <p:sp>
        <p:nvSpPr>
          <p:cNvPr id="9" name="Text Placeholder 2"/>
          <p:cNvSpPr txBox="1">
            <a:spLocks/>
          </p:cNvSpPr>
          <p:nvPr/>
        </p:nvSpPr>
        <p:spPr>
          <a:xfrm>
            <a:off x="3469342" y="3271960"/>
            <a:ext cx="5056094" cy="3236418"/>
          </a:xfrm>
          <a:prstGeom prst="rect">
            <a:avLst/>
          </a:prstGeom>
          <a:solidFill>
            <a:srgbClr val="0070C0"/>
          </a:solidFill>
          <a:ln w="50800">
            <a:solidFill>
              <a:schemeClr val="bg1"/>
            </a:solidFill>
          </a:ln>
          <a:effectLst>
            <a:outerShdw blurRad="50800" dist="38100" dir="18900000" sx="103000" sy="103000" algn="bl"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500" b="1" dirty="0" err="1" smtClean="0">
                <a:solidFill>
                  <a:schemeClr val="bg1"/>
                </a:solidFill>
              </a:rPr>
              <a:t>Istorija</a:t>
            </a:r>
            <a:r>
              <a:rPr lang="en-US" sz="1500" b="1" dirty="0" smtClean="0">
                <a:solidFill>
                  <a:schemeClr val="bg1"/>
                </a:solidFill>
              </a:rPr>
              <a:t> </a:t>
            </a:r>
            <a:r>
              <a:rPr lang="en-US" sz="1500" b="1" dirty="0" err="1">
                <a:solidFill>
                  <a:schemeClr val="bg1"/>
                </a:solidFill>
              </a:rPr>
              <a:t>opterećenja</a:t>
            </a:r>
            <a:r>
              <a:rPr lang="en-US" sz="1500" b="1" dirty="0">
                <a:solidFill>
                  <a:schemeClr val="bg1"/>
                </a:solidFill>
              </a:rPr>
              <a:t> </a:t>
            </a:r>
            <a:r>
              <a:rPr lang="en-US" sz="1500" b="1" dirty="0" err="1">
                <a:solidFill>
                  <a:schemeClr val="bg1"/>
                </a:solidFill>
              </a:rPr>
              <a:t>nasutog</a:t>
            </a:r>
            <a:r>
              <a:rPr lang="en-US" sz="1500" b="1" dirty="0">
                <a:solidFill>
                  <a:schemeClr val="bg1"/>
                </a:solidFill>
              </a:rPr>
              <a:t> </a:t>
            </a:r>
            <a:r>
              <a:rPr lang="en-US" sz="1500" b="1" dirty="0" err="1">
                <a:solidFill>
                  <a:schemeClr val="bg1"/>
                </a:solidFill>
              </a:rPr>
              <a:t>tla</a:t>
            </a:r>
            <a:r>
              <a:rPr lang="en-US" sz="1500" b="1" dirty="0">
                <a:solidFill>
                  <a:schemeClr val="bg1"/>
                </a:solidFill>
              </a:rPr>
              <a:t> </a:t>
            </a:r>
            <a:r>
              <a:rPr lang="en-US" sz="1500" dirty="0" err="1">
                <a:solidFill>
                  <a:schemeClr val="bg1"/>
                </a:solidFill>
              </a:rPr>
              <a:t>obično</a:t>
            </a:r>
            <a:r>
              <a:rPr lang="en-US" sz="1500" dirty="0">
                <a:solidFill>
                  <a:schemeClr val="bg1"/>
                </a:solidFill>
              </a:rPr>
              <a:t> </a:t>
            </a:r>
            <a:r>
              <a:rPr lang="en-US" sz="1500" dirty="0" err="1">
                <a:solidFill>
                  <a:schemeClr val="bg1"/>
                </a:solidFill>
              </a:rPr>
              <a:t>nije</a:t>
            </a:r>
            <a:r>
              <a:rPr lang="en-US" sz="1500" dirty="0">
                <a:solidFill>
                  <a:schemeClr val="bg1"/>
                </a:solidFill>
              </a:rPr>
              <a:t> </a:t>
            </a:r>
            <a:r>
              <a:rPr lang="en-US" sz="1500" dirty="0" err="1">
                <a:solidFill>
                  <a:schemeClr val="bg1"/>
                </a:solidFill>
              </a:rPr>
              <a:t>komplikovana</a:t>
            </a:r>
            <a:r>
              <a:rPr lang="en-US" sz="1500" dirty="0">
                <a:solidFill>
                  <a:schemeClr val="bg1"/>
                </a:solidFill>
              </a:rPr>
              <a:t> </a:t>
            </a:r>
            <a:r>
              <a:rPr lang="en-US" sz="1500" dirty="0" err="1">
                <a:solidFill>
                  <a:schemeClr val="bg1"/>
                </a:solidFill>
              </a:rPr>
              <a:t>i</a:t>
            </a:r>
            <a:r>
              <a:rPr lang="en-US" sz="1500" dirty="0">
                <a:solidFill>
                  <a:schemeClr val="bg1"/>
                </a:solidFill>
              </a:rPr>
              <a:t> u </a:t>
            </a:r>
            <a:r>
              <a:rPr lang="en-US" sz="1500" dirty="0" err="1">
                <a:solidFill>
                  <a:schemeClr val="bg1"/>
                </a:solidFill>
              </a:rPr>
              <a:t>velikoj</a:t>
            </a:r>
            <a:r>
              <a:rPr lang="en-US" sz="1500" dirty="0">
                <a:solidFill>
                  <a:schemeClr val="bg1"/>
                </a:solidFill>
              </a:rPr>
              <a:t> </a:t>
            </a:r>
            <a:r>
              <a:rPr lang="en-US" sz="1500" dirty="0" err="1">
                <a:solidFill>
                  <a:schemeClr val="bg1"/>
                </a:solidFill>
              </a:rPr>
              <a:t>mjeri</a:t>
            </a:r>
            <a:r>
              <a:rPr lang="en-US" sz="1500" dirty="0">
                <a:solidFill>
                  <a:schemeClr val="bg1"/>
                </a:solidFill>
              </a:rPr>
              <a:t> </a:t>
            </a:r>
            <a:r>
              <a:rPr lang="en-US" sz="1500" dirty="0" err="1">
                <a:solidFill>
                  <a:schemeClr val="bg1"/>
                </a:solidFill>
              </a:rPr>
              <a:t>zavisi</a:t>
            </a:r>
            <a:r>
              <a:rPr lang="en-US" sz="1500" dirty="0">
                <a:solidFill>
                  <a:schemeClr val="bg1"/>
                </a:solidFill>
              </a:rPr>
              <a:t> od </a:t>
            </a:r>
            <a:r>
              <a:rPr lang="en-US" sz="1500" dirty="0" err="1">
                <a:solidFill>
                  <a:schemeClr val="bg1"/>
                </a:solidFill>
              </a:rPr>
              <a:t>sledećih</a:t>
            </a:r>
            <a:r>
              <a:rPr lang="en-US" sz="1500" dirty="0">
                <a:solidFill>
                  <a:schemeClr val="bg1"/>
                </a:solidFill>
              </a:rPr>
              <a:t> </a:t>
            </a:r>
            <a:r>
              <a:rPr lang="en-US" sz="1500" dirty="0" err="1">
                <a:solidFill>
                  <a:schemeClr val="bg1"/>
                </a:solidFill>
              </a:rPr>
              <a:t>faktora</a:t>
            </a:r>
            <a:r>
              <a:rPr lang="en-US" sz="1500" dirty="0">
                <a:solidFill>
                  <a:schemeClr val="bg1"/>
                </a:solidFill>
              </a:rPr>
              <a:t>:</a:t>
            </a:r>
          </a:p>
          <a:p>
            <a:pPr marL="285750" indent="-285750">
              <a:lnSpc>
                <a:spcPct val="100000"/>
              </a:lnSpc>
              <a:buFont typeface="Wingdings" panose="05000000000000000000" pitchFamily="2" charset="2"/>
              <a:buChar char="Ø"/>
            </a:pPr>
            <a:r>
              <a:rPr lang="en-US" sz="1500" dirty="0" err="1" smtClean="0">
                <a:solidFill>
                  <a:schemeClr val="bg1"/>
                </a:solidFill>
              </a:rPr>
              <a:t>Uslovi</a:t>
            </a:r>
            <a:r>
              <a:rPr lang="en-US" sz="1500" dirty="0" smtClean="0">
                <a:solidFill>
                  <a:schemeClr val="bg1"/>
                </a:solidFill>
              </a:rPr>
              <a:t> </a:t>
            </a:r>
            <a:r>
              <a:rPr lang="en-US" sz="1500" dirty="0" err="1">
                <a:solidFill>
                  <a:schemeClr val="bg1"/>
                </a:solidFill>
              </a:rPr>
              <a:t>postavljanja</a:t>
            </a:r>
            <a:r>
              <a:rPr lang="en-US" sz="1500" dirty="0">
                <a:solidFill>
                  <a:schemeClr val="bg1"/>
                </a:solidFill>
              </a:rPr>
              <a:t> </a:t>
            </a:r>
            <a:r>
              <a:rPr lang="en-US" sz="1500" dirty="0" err="1">
                <a:solidFill>
                  <a:schemeClr val="bg1"/>
                </a:solidFill>
              </a:rPr>
              <a:t>slojeva</a:t>
            </a:r>
            <a:r>
              <a:rPr lang="en-US" sz="1500" dirty="0">
                <a:solidFill>
                  <a:schemeClr val="bg1"/>
                </a:solidFill>
              </a:rPr>
              <a:t> </a:t>
            </a:r>
            <a:r>
              <a:rPr lang="en-US" sz="1500" dirty="0" err="1">
                <a:solidFill>
                  <a:schemeClr val="bg1"/>
                </a:solidFill>
              </a:rPr>
              <a:t>nasipa</a:t>
            </a:r>
            <a:r>
              <a:rPr lang="en-US" sz="1500" dirty="0">
                <a:solidFill>
                  <a:schemeClr val="bg1"/>
                </a:solidFill>
              </a:rPr>
              <a:t>.</a:t>
            </a:r>
          </a:p>
          <a:p>
            <a:pPr marL="285750" indent="-285750">
              <a:lnSpc>
                <a:spcPct val="100000"/>
              </a:lnSpc>
              <a:buFont typeface="Wingdings" panose="05000000000000000000" pitchFamily="2" charset="2"/>
              <a:buChar char="Ø"/>
            </a:pPr>
            <a:r>
              <a:rPr lang="en-US" sz="1500" dirty="0" err="1" smtClean="0">
                <a:solidFill>
                  <a:schemeClr val="bg1"/>
                </a:solidFill>
              </a:rPr>
              <a:t>Intezitet</a:t>
            </a:r>
            <a:r>
              <a:rPr lang="en-US" sz="1500" dirty="0" smtClean="0">
                <a:solidFill>
                  <a:schemeClr val="bg1"/>
                </a:solidFill>
              </a:rPr>
              <a:t> </a:t>
            </a:r>
            <a:r>
              <a:rPr lang="en-US" sz="1500" dirty="0" err="1">
                <a:solidFill>
                  <a:schemeClr val="bg1"/>
                </a:solidFill>
              </a:rPr>
              <a:t>opterećenja</a:t>
            </a:r>
            <a:r>
              <a:rPr lang="en-US" sz="1500" dirty="0">
                <a:solidFill>
                  <a:schemeClr val="bg1"/>
                </a:solidFill>
              </a:rPr>
              <a:t> </a:t>
            </a:r>
            <a:r>
              <a:rPr lang="en-US" sz="1500" dirty="0" err="1">
                <a:solidFill>
                  <a:schemeClr val="bg1"/>
                </a:solidFill>
              </a:rPr>
              <a:t>po</a:t>
            </a:r>
            <a:r>
              <a:rPr lang="en-US" sz="1500" dirty="0">
                <a:solidFill>
                  <a:schemeClr val="bg1"/>
                </a:solidFill>
              </a:rPr>
              <a:t> </a:t>
            </a:r>
            <a:r>
              <a:rPr lang="en-US" sz="1500" dirty="0" err="1">
                <a:solidFill>
                  <a:schemeClr val="bg1"/>
                </a:solidFill>
              </a:rPr>
              <a:t>visini</a:t>
            </a:r>
            <a:r>
              <a:rPr lang="en-US" sz="1500" dirty="0">
                <a:solidFill>
                  <a:schemeClr val="bg1"/>
                </a:solidFill>
              </a:rPr>
              <a:t> </a:t>
            </a:r>
            <a:r>
              <a:rPr lang="en-US" sz="1500" dirty="0" err="1">
                <a:solidFill>
                  <a:schemeClr val="bg1"/>
                </a:solidFill>
              </a:rPr>
              <a:t>nasipa</a:t>
            </a:r>
            <a:r>
              <a:rPr lang="en-US" sz="1500" dirty="0">
                <a:solidFill>
                  <a:schemeClr val="bg1"/>
                </a:solidFill>
              </a:rPr>
              <a:t>.</a:t>
            </a:r>
          </a:p>
          <a:p>
            <a:pPr marL="285750" indent="-285750">
              <a:lnSpc>
                <a:spcPct val="100000"/>
              </a:lnSpc>
              <a:buFont typeface="Wingdings" panose="05000000000000000000" pitchFamily="2" charset="2"/>
              <a:buChar char="Ø"/>
            </a:pPr>
            <a:r>
              <a:rPr lang="en-US" sz="1500" dirty="0" err="1" smtClean="0">
                <a:solidFill>
                  <a:schemeClr val="bg1"/>
                </a:solidFill>
              </a:rPr>
              <a:t>Promjene</a:t>
            </a:r>
            <a:r>
              <a:rPr lang="en-US" sz="1500" dirty="0" smtClean="0">
                <a:solidFill>
                  <a:schemeClr val="bg1"/>
                </a:solidFill>
              </a:rPr>
              <a:t> </a:t>
            </a:r>
            <a:r>
              <a:rPr lang="en-US" sz="1500" dirty="0" err="1">
                <a:solidFill>
                  <a:schemeClr val="bg1"/>
                </a:solidFill>
              </a:rPr>
              <a:t>opterećenja</a:t>
            </a:r>
            <a:r>
              <a:rPr lang="en-US" sz="1500" dirty="0">
                <a:solidFill>
                  <a:schemeClr val="bg1"/>
                </a:solidFill>
              </a:rPr>
              <a:t> </a:t>
            </a:r>
            <a:r>
              <a:rPr lang="en-US" sz="1500" dirty="0" err="1">
                <a:solidFill>
                  <a:schemeClr val="bg1"/>
                </a:solidFill>
              </a:rPr>
              <a:t>po</a:t>
            </a:r>
            <a:r>
              <a:rPr lang="en-US" sz="1500" dirty="0">
                <a:solidFill>
                  <a:schemeClr val="bg1"/>
                </a:solidFill>
              </a:rPr>
              <a:t> </a:t>
            </a:r>
            <a:r>
              <a:rPr lang="en-US" sz="1500" dirty="0" err="1">
                <a:solidFill>
                  <a:schemeClr val="bg1"/>
                </a:solidFill>
              </a:rPr>
              <a:t>visini</a:t>
            </a:r>
            <a:r>
              <a:rPr lang="en-US" sz="1500" dirty="0">
                <a:solidFill>
                  <a:schemeClr val="bg1"/>
                </a:solidFill>
              </a:rPr>
              <a:t> </a:t>
            </a:r>
            <a:r>
              <a:rPr lang="en-US" sz="1500" dirty="0" err="1">
                <a:solidFill>
                  <a:schemeClr val="bg1"/>
                </a:solidFill>
              </a:rPr>
              <a:t>nasipa</a:t>
            </a:r>
            <a:r>
              <a:rPr lang="en-US" sz="1500" dirty="0">
                <a:solidFill>
                  <a:schemeClr val="bg1"/>
                </a:solidFill>
              </a:rPr>
              <a:t>.</a:t>
            </a:r>
          </a:p>
          <a:p>
            <a:pPr marL="285750" indent="-285750">
              <a:lnSpc>
                <a:spcPct val="100000"/>
              </a:lnSpc>
              <a:buFont typeface="Wingdings" panose="05000000000000000000" pitchFamily="2" charset="2"/>
              <a:buChar char="Ø"/>
            </a:pPr>
            <a:r>
              <a:rPr lang="en-US" sz="1500" dirty="0" err="1" smtClean="0">
                <a:solidFill>
                  <a:schemeClr val="bg1"/>
                </a:solidFill>
              </a:rPr>
              <a:t>Kolebanje</a:t>
            </a:r>
            <a:r>
              <a:rPr lang="en-US" sz="1500" dirty="0" smtClean="0">
                <a:solidFill>
                  <a:schemeClr val="bg1"/>
                </a:solidFill>
              </a:rPr>
              <a:t> </a:t>
            </a:r>
            <a:r>
              <a:rPr lang="en-US" sz="1500" dirty="0" err="1">
                <a:solidFill>
                  <a:schemeClr val="bg1"/>
                </a:solidFill>
              </a:rPr>
              <a:t>podzemne</a:t>
            </a:r>
            <a:r>
              <a:rPr lang="en-US" sz="1500" dirty="0">
                <a:solidFill>
                  <a:schemeClr val="bg1"/>
                </a:solidFill>
              </a:rPr>
              <a:t> </a:t>
            </a:r>
            <a:r>
              <a:rPr lang="en-US" sz="1500" dirty="0" err="1">
                <a:solidFill>
                  <a:schemeClr val="bg1"/>
                </a:solidFill>
              </a:rPr>
              <a:t>vode</a:t>
            </a:r>
            <a:r>
              <a:rPr lang="en-US" sz="1500" dirty="0">
                <a:solidFill>
                  <a:schemeClr val="bg1"/>
                </a:solidFill>
              </a:rPr>
              <a:t>.</a:t>
            </a:r>
          </a:p>
          <a:p>
            <a:pPr marL="285750" indent="-285750">
              <a:lnSpc>
                <a:spcPct val="100000"/>
              </a:lnSpc>
              <a:buFont typeface="Wingdings" panose="05000000000000000000" pitchFamily="2" charset="2"/>
              <a:buChar char="Ø"/>
            </a:pPr>
            <a:r>
              <a:rPr lang="en-US" sz="1500" dirty="0" err="1" smtClean="0">
                <a:solidFill>
                  <a:schemeClr val="bg1"/>
                </a:solidFill>
              </a:rPr>
              <a:t>Sva</a:t>
            </a:r>
            <a:r>
              <a:rPr lang="en-US" sz="1500" dirty="0" smtClean="0">
                <a:solidFill>
                  <a:schemeClr val="bg1"/>
                </a:solidFill>
              </a:rPr>
              <a:t> </a:t>
            </a:r>
            <a:r>
              <a:rPr lang="en-US" sz="1500" dirty="0" err="1">
                <a:solidFill>
                  <a:schemeClr val="bg1"/>
                </a:solidFill>
              </a:rPr>
              <a:t>ona</a:t>
            </a:r>
            <a:r>
              <a:rPr lang="en-US" sz="1500" dirty="0">
                <a:solidFill>
                  <a:schemeClr val="bg1"/>
                </a:solidFill>
              </a:rPr>
              <a:t> </a:t>
            </a:r>
            <a:r>
              <a:rPr lang="en-US" sz="1500" dirty="0" err="1">
                <a:solidFill>
                  <a:schemeClr val="bg1"/>
                </a:solidFill>
              </a:rPr>
              <a:t>opterećenja</a:t>
            </a:r>
            <a:r>
              <a:rPr lang="en-US" sz="1500" dirty="0">
                <a:solidFill>
                  <a:schemeClr val="bg1"/>
                </a:solidFill>
              </a:rPr>
              <a:t> </a:t>
            </a:r>
            <a:r>
              <a:rPr lang="en-US" sz="1500" dirty="0" err="1">
                <a:solidFill>
                  <a:schemeClr val="bg1"/>
                </a:solidFill>
              </a:rPr>
              <a:t>koja</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postojala</a:t>
            </a:r>
            <a:r>
              <a:rPr lang="en-US" sz="1500" dirty="0">
                <a:solidFill>
                  <a:schemeClr val="bg1"/>
                </a:solidFill>
              </a:rPr>
              <a:t> </a:t>
            </a:r>
            <a:r>
              <a:rPr lang="en-US" sz="1500" dirty="0" err="1">
                <a:solidFill>
                  <a:schemeClr val="bg1"/>
                </a:solidFill>
              </a:rPr>
              <a:t>prije</a:t>
            </a:r>
            <a:r>
              <a:rPr lang="en-US" sz="1500" dirty="0">
                <a:solidFill>
                  <a:schemeClr val="bg1"/>
                </a:solidFill>
              </a:rPr>
              <a:t> </a:t>
            </a:r>
            <a:r>
              <a:rPr lang="en-US" sz="1500" dirty="0" err="1">
                <a:solidFill>
                  <a:schemeClr val="bg1"/>
                </a:solidFill>
              </a:rPr>
              <a:t>formiranja</a:t>
            </a:r>
            <a:r>
              <a:rPr lang="en-US" sz="1500" dirty="0">
                <a:solidFill>
                  <a:schemeClr val="bg1"/>
                </a:solidFill>
              </a:rPr>
              <a:t> </a:t>
            </a:r>
            <a:r>
              <a:rPr lang="en-US" sz="1500" dirty="0" err="1">
                <a:solidFill>
                  <a:schemeClr val="bg1"/>
                </a:solidFill>
              </a:rPr>
              <a:t>krune</a:t>
            </a:r>
            <a:r>
              <a:rPr lang="en-US" sz="1500" dirty="0">
                <a:solidFill>
                  <a:schemeClr val="bg1"/>
                </a:solidFill>
              </a:rPr>
              <a:t> </a:t>
            </a:r>
            <a:r>
              <a:rPr lang="en-US" sz="1500" dirty="0" err="1">
                <a:solidFill>
                  <a:schemeClr val="bg1"/>
                </a:solidFill>
              </a:rPr>
              <a:t>nasipa</a:t>
            </a:r>
            <a:endParaRPr lang="en-US" sz="1500" dirty="0" smtClean="0">
              <a:solidFill>
                <a:schemeClr val="bg1"/>
              </a:solidFill>
            </a:endParaRPr>
          </a:p>
        </p:txBody>
      </p:sp>
    </p:spTree>
    <p:extLst>
      <p:ext uri="{BB962C8B-B14F-4D97-AF65-F5344CB8AC3E}">
        <p14:creationId xmlns:p14="http://schemas.microsoft.com/office/powerpoint/2010/main" val="1164378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p:cTn id="7" dur="500" fill="hold"/>
                                        <p:tgtEl>
                                          <p:spTgt spid="5">
                                            <p:bg/>
                                          </p:spTgt>
                                        </p:tgtEl>
                                        <p:attrNameLst>
                                          <p:attrName>ppt_w</p:attrName>
                                        </p:attrNameLst>
                                      </p:cBhvr>
                                      <p:tavLst>
                                        <p:tav tm="0">
                                          <p:val>
                                            <p:fltVal val="0"/>
                                          </p:val>
                                        </p:tav>
                                        <p:tav tm="100000">
                                          <p:val>
                                            <p:strVal val="#ppt_w"/>
                                          </p:val>
                                        </p:tav>
                                      </p:tavLst>
                                    </p:anim>
                                    <p:anim calcmode="lin" valueType="num">
                                      <p:cBhvr>
                                        <p:cTn id="8" dur="500" fill="hold"/>
                                        <p:tgtEl>
                                          <p:spTgt spid="5">
                                            <p:bg/>
                                          </p:spTgt>
                                        </p:tgtEl>
                                        <p:attrNameLst>
                                          <p:attrName>ppt_h</p:attrName>
                                        </p:attrNameLst>
                                      </p:cBhvr>
                                      <p:tavLst>
                                        <p:tav tm="0">
                                          <p:val>
                                            <p:fltVal val="0"/>
                                          </p:val>
                                        </p:tav>
                                        <p:tav tm="100000">
                                          <p:val>
                                            <p:strVal val="#ppt_h"/>
                                          </p:val>
                                        </p:tav>
                                      </p:tavLst>
                                    </p:anim>
                                    <p:animEffect transition="in" filter="fade">
                                      <p:cBhvr>
                                        <p:cTn id="9" dur="500"/>
                                        <p:tgtEl>
                                          <p:spTgt spid="5">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 calcmode="lin" valueType="num">
                                      <p:cBhvr>
                                        <p:cTn id="35"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 calcmode="lin" valueType="num">
                                      <p:cBhvr>
                                        <p:cTn id="42"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43"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44" dur="500"/>
                                        <p:tgtEl>
                                          <p:spTgt spid="5">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
                                            <p:bg/>
                                          </p:spTgt>
                                        </p:tgtEl>
                                        <p:attrNameLst>
                                          <p:attrName>style.visibility</p:attrName>
                                        </p:attrNameLst>
                                      </p:cBhvr>
                                      <p:to>
                                        <p:strVal val="visible"/>
                                      </p:to>
                                    </p:set>
                                    <p:anim calcmode="lin" valueType="num">
                                      <p:cBhvr additive="base">
                                        <p:cTn id="49" dur="500" fill="hold"/>
                                        <p:tgtEl>
                                          <p:spTgt spid="6">
                                            <p:bg/>
                                          </p:spTgt>
                                        </p:tgtEl>
                                        <p:attrNameLst>
                                          <p:attrName>ppt_x</p:attrName>
                                        </p:attrNameLst>
                                      </p:cBhvr>
                                      <p:tavLst>
                                        <p:tav tm="0">
                                          <p:val>
                                            <p:strVal val="0-#ppt_w/2"/>
                                          </p:val>
                                        </p:tav>
                                        <p:tav tm="100000">
                                          <p:val>
                                            <p:strVal val="#ppt_x"/>
                                          </p:val>
                                        </p:tav>
                                      </p:tavLst>
                                    </p:anim>
                                    <p:anim calcmode="lin" valueType="num">
                                      <p:cBhvr additive="base">
                                        <p:cTn id="50" dur="500" fill="hold"/>
                                        <p:tgtEl>
                                          <p:spTgt spid="6">
                                            <p:bg/>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6">
                                            <p:txEl>
                                              <p:pRg st="0" end="0"/>
                                            </p:txEl>
                                          </p:spTgt>
                                        </p:tgtEl>
                                        <p:attrNameLst>
                                          <p:attrName>style.visibility</p:attrName>
                                        </p:attrNameLst>
                                      </p:cBhvr>
                                      <p:to>
                                        <p:strVal val="visible"/>
                                      </p:to>
                                    </p:set>
                                    <p:anim calcmode="lin" valueType="num">
                                      <p:cBhvr additive="base">
                                        <p:cTn id="55"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6">
                                            <p:txEl>
                                              <p:pRg st="1" end="1"/>
                                            </p:txEl>
                                          </p:spTgt>
                                        </p:tgtEl>
                                        <p:attrNameLst>
                                          <p:attrName>style.visibility</p:attrName>
                                        </p:attrNameLst>
                                      </p:cBhvr>
                                      <p:to>
                                        <p:strVal val="visible"/>
                                      </p:to>
                                    </p:set>
                                    <p:anim calcmode="lin" valueType="num">
                                      <p:cBhvr additive="base">
                                        <p:cTn id="61"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6">
                                            <p:txEl>
                                              <p:pRg st="2" end="2"/>
                                            </p:txEl>
                                          </p:spTgt>
                                        </p:tgtEl>
                                        <p:attrNameLst>
                                          <p:attrName>style.visibility</p:attrName>
                                        </p:attrNameLst>
                                      </p:cBhvr>
                                      <p:to>
                                        <p:strVal val="visible"/>
                                      </p:to>
                                    </p:set>
                                    <p:anim calcmode="lin" valueType="num">
                                      <p:cBhvr additive="base">
                                        <p:cTn id="67"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6">
                                            <p:txEl>
                                              <p:pRg st="3" end="3"/>
                                            </p:txEl>
                                          </p:spTgt>
                                        </p:tgtEl>
                                        <p:attrNameLst>
                                          <p:attrName>style.visibility</p:attrName>
                                        </p:attrNameLst>
                                      </p:cBhvr>
                                      <p:to>
                                        <p:strVal val="visible"/>
                                      </p:to>
                                    </p:set>
                                    <p:anim calcmode="lin" valueType="num">
                                      <p:cBhvr additive="base">
                                        <p:cTn id="73"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6">
                                            <p:txEl>
                                              <p:pRg st="4" end="4"/>
                                            </p:txEl>
                                          </p:spTgt>
                                        </p:tgtEl>
                                        <p:attrNameLst>
                                          <p:attrName>style.visibility</p:attrName>
                                        </p:attrNameLst>
                                      </p:cBhvr>
                                      <p:to>
                                        <p:strVal val="visible"/>
                                      </p:to>
                                    </p:set>
                                    <p:anim calcmode="lin" valueType="num">
                                      <p:cBhvr additive="base">
                                        <p:cTn id="79" dur="5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6">
                                            <p:txEl>
                                              <p:pRg st="5" end="5"/>
                                            </p:txEl>
                                          </p:spTgt>
                                        </p:tgtEl>
                                        <p:attrNameLst>
                                          <p:attrName>style.visibility</p:attrName>
                                        </p:attrNameLst>
                                      </p:cBhvr>
                                      <p:to>
                                        <p:strVal val="visible"/>
                                      </p:to>
                                    </p:set>
                                    <p:anim calcmode="lin" valueType="num">
                                      <p:cBhvr additive="base">
                                        <p:cTn id="85" dur="500" fill="hold"/>
                                        <p:tgtEl>
                                          <p:spTgt spid="6">
                                            <p:txEl>
                                              <p:pRg st="5" end="5"/>
                                            </p:txEl>
                                          </p:spTgt>
                                        </p:tgtEl>
                                        <p:attrNameLst>
                                          <p:attrName>ppt_x</p:attrName>
                                        </p:attrNameLst>
                                      </p:cBhvr>
                                      <p:tavLst>
                                        <p:tav tm="0">
                                          <p:val>
                                            <p:strVal val="0-#ppt_w/2"/>
                                          </p:val>
                                        </p:tav>
                                        <p:tav tm="100000">
                                          <p:val>
                                            <p:strVal val="#ppt_x"/>
                                          </p:val>
                                        </p:tav>
                                      </p:tavLst>
                                    </p:anim>
                                    <p:anim calcmode="lin" valueType="num">
                                      <p:cBhvr additive="base">
                                        <p:cTn id="86" dur="500" fill="hold"/>
                                        <p:tgtEl>
                                          <p:spTgt spid="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6">
                                            <p:txEl>
                                              <p:pRg st="6" end="6"/>
                                            </p:txEl>
                                          </p:spTgt>
                                        </p:tgtEl>
                                        <p:attrNameLst>
                                          <p:attrName>style.visibility</p:attrName>
                                        </p:attrNameLst>
                                      </p:cBhvr>
                                      <p:to>
                                        <p:strVal val="visible"/>
                                      </p:to>
                                    </p:set>
                                    <p:anim calcmode="lin" valueType="num">
                                      <p:cBhvr additive="base">
                                        <p:cTn id="91" dur="500" fill="hold"/>
                                        <p:tgtEl>
                                          <p:spTgt spid="6">
                                            <p:txEl>
                                              <p:pRg st="6" end="6"/>
                                            </p:txEl>
                                          </p:spTgt>
                                        </p:tgtEl>
                                        <p:attrNameLst>
                                          <p:attrName>ppt_x</p:attrName>
                                        </p:attrNameLst>
                                      </p:cBhvr>
                                      <p:tavLst>
                                        <p:tav tm="0">
                                          <p:val>
                                            <p:strVal val="0-#ppt_w/2"/>
                                          </p:val>
                                        </p:tav>
                                        <p:tav tm="100000">
                                          <p:val>
                                            <p:strVal val="#ppt_x"/>
                                          </p:val>
                                        </p:tav>
                                      </p:tavLst>
                                    </p:anim>
                                    <p:anim calcmode="lin" valueType="num">
                                      <p:cBhvr additive="base">
                                        <p:cTn id="92" dur="500" fill="hold"/>
                                        <p:tgtEl>
                                          <p:spTgt spid="6">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9">
                                            <p:bg/>
                                          </p:spTgt>
                                        </p:tgtEl>
                                        <p:attrNameLst>
                                          <p:attrName>style.visibility</p:attrName>
                                        </p:attrNameLst>
                                      </p:cBhvr>
                                      <p:to>
                                        <p:strVal val="visible"/>
                                      </p:to>
                                    </p:set>
                                    <p:anim calcmode="lin" valueType="num">
                                      <p:cBhvr additive="base">
                                        <p:cTn id="97" dur="500" fill="hold"/>
                                        <p:tgtEl>
                                          <p:spTgt spid="9">
                                            <p:bg/>
                                          </p:spTgt>
                                        </p:tgtEl>
                                        <p:attrNameLst>
                                          <p:attrName>ppt_x</p:attrName>
                                        </p:attrNameLst>
                                      </p:cBhvr>
                                      <p:tavLst>
                                        <p:tav tm="0">
                                          <p:val>
                                            <p:strVal val="0-#ppt_w/2"/>
                                          </p:val>
                                        </p:tav>
                                        <p:tav tm="100000">
                                          <p:val>
                                            <p:strVal val="#ppt_x"/>
                                          </p:val>
                                        </p:tav>
                                      </p:tavLst>
                                    </p:anim>
                                    <p:anim calcmode="lin" valueType="num">
                                      <p:cBhvr additive="base">
                                        <p:cTn id="98" dur="500" fill="hold"/>
                                        <p:tgtEl>
                                          <p:spTgt spid="9">
                                            <p:bg/>
                                          </p:spTgt>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9">
                                            <p:txEl>
                                              <p:pRg st="0" end="0"/>
                                            </p:txEl>
                                          </p:spTgt>
                                        </p:tgtEl>
                                        <p:attrNameLst>
                                          <p:attrName>style.visibility</p:attrName>
                                        </p:attrNameLst>
                                      </p:cBhvr>
                                      <p:to>
                                        <p:strVal val="visible"/>
                                      </p:to>
                                    </p:set>
                                    <p:anim calcmode="lin" valueType="num">
                                      <p:cBhvr additive="base">
                                        <p:cTn id="103"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104"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9">
                                            <p:txEl>
                                              <p:pRg st="1" end="1"/>
                                            </p:txEl>
                                          </p:spTgt>
                                        </p:tgtEl>
                                        <p:attrNameLst>
                                          <p:attrName>style.visibility</p:attrName>
                                        </p:attrNameLst>
                                      </p:cBhvr>
                                      <p:to>
                                        <p:strVal val="visible"/>
                                      </p:to>
                                    </p:set>
                                    <p:anim calcmode="lin" valueType="num">
                                      <p:cBhvr additive="base">
                                        <p:cTn id="109" dur="500" fill="hold"/>
                                        <p:tgtEl>
                                          <p:spTgt spid="9">
                                            <p:txEl>
                                              <p:pRg st="1" end="1"/>
                                            </p:txEl>
                                          </p:spTgt>
                                        </p:tgtEl>
                                        <p:attrNameLst>
                                          <p:attrName>ppt_x</p:attrName>
                                        </p:attrNameLst>
                                      </p:cBhvr>
                                      <p:tavLst>
                                        <p:tav tm="0">
                                          <p:val>
                                            <p:strVal val="0-#ppt_w/2"/>
                                          </p:val>
                                        </p:tav>
                                        <p:tav tm="100000">
                                          <p:val>
                                            <p:strVal val="#ppt_x"/>
                                          </p:val>
                                        </p:tav>
                                      </p:tavLst>
                                    </p:anim>
                                    <p:anim calcmode="lin" valueType="num">
                                      <p:cBhvr additive="base">
                                        <p:cTn id="110" dur="500" fill="hold"/>
                                        <p:tgtEl>
                                          <p:spTgt spid="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9">
                                            <p:txEl>
                                              <p:pRg st="2" end="2"/>
                                            </p:txEl>
                                          </p:spTgt>
                                        </p:tgtEl>
                                        <p:attrNameLst>
                                          <p:attrName>style.visibility</p:attrName>
                                        </p:attrNameLst>
                                      </p:cBhvr>
                                      <p:to>
                                        <p:strVal val="visible"/>
                                      </p:to>
                                    </p:set>
                                    <p:anim calcmode="lin" valueType="num">
                                      <p:cBhvr additive="base">
                                        <p:cTn id="115" dur="500" fill="hold"/>
                                        <p:tgtEl>
                                          <p:spTgt spid="9">
                                            <p:txEl>
                                              <p:pRg st="2" end="2"/>
                                            </p:txEl>
                                          </p:spTgt>
                                        </p:tgtEl>
                                        <p:attrNameLst>
                                          <p:attrName>ppt_x</p:attrName>
                                        </p:attrNameLst>
                                      </p:cBhvr>
                                      <p:tavLst>
                                        <p:tav tm="0">
                                          <p:val>
                                            <p:strVal val="0-#ppt_w/2"/>
                                          </p:val>
                                        </p:tav>
                                        <p:tav tm="100000">
                                          <p:val>
                                            <p:strVal val="#ppt_x"/>
                                          </p:val>
                                        </p:tav>
                                      </p:tavLst>
                                    </p:anim>
                                    <p:anim calcmode="lin" valueType="num">
                                      <p:cBhvr additive="base">
                                        <p:cTn id="116"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9">
                                            <p:txEl>
                                              <p:pRg st="3" end="3"/>
                                            </p:txEl>
                                          </p:spTgt>
                                        </p:tgtEl>
                                        <p:attrNameLst>
                                          <p:attrName>style.visibility</p:attrName>
                                        </p:attrNameLst>
                                      </p:cBhvr>
                                      <p:to>
                                        <p:strVal val="visible"/>
                                      </p:to>
                                    </p:set>
                                    <p:anim calcmode="lin" valueType="num">
                                      <p:cBhvr additive="base">
                                        <p:cTn id="121" dur="500" fill="hold"/>
                                        <p:tgtEl>
                                          <p:spTgt spid="9">
                                            <p:txEl>
                                              <p:pRg st="3" end="3"/>
                                            </p:txEl>
                                          </p:spTgt>
                                        </p:tgtEl>
                                        <p:attrNameLst>
                                          <p:attrName>ppt_x</p:attrName>
                                        </p:attrNameLst>
                                      </p:cBhvr>
                                      <p:tavLst>
                                        <p:tav tm="0">
                                          <p:val>
                                            <p:strVal val="0-#ppt_w/2"/>
                                          </p:val>
                                        </p:tav>
                                        <p:tav tm="100000">
                                          <p:val>
                                            <p:strVal val="#ppt_x"/>
                                          </p:val>
                                        </p:tav>
                                      </p:tavLst>
                                    </p:anim>
                                    <p:anim calcmode="lin" valueType="num">
                                      <p:cBhvr additive="base">
                                        <p:cTn id="122" dur="500" fill="hold"/>
                                        <p:tgtEl>
                                          <p:spTgt spid="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9">
                                            <p:txEl>
                                              <p:pRg st="4" end="4"/>
                                            </p:txEl>
                                          </p:spTgt>
                                        </p:tgtEl>
                                        <p:attrNameLst>
                                          <p:attrName>style.visibility</p:attrName>
                                        </p:attrNameLst>
                                      </p:cBhvr>
                                      <p:to>
                                        <p:strVal val="visible"/>
                                      </p:to>
                                    </p:set>
                                    <p:anim calcmode="lin" valueType="num">
                                      <p:cBhvr additive="base">
                                        <p:cTn id="127" dur="500" fill="hold"/>
                                        <p:tgtEl>
                                          <p:spTgt spid="9">
                                            <p:txEl>
                                              <p:pRg st="4" end="4"/>
                                            </p:txEl>
                                          </p:spTgt>
                                        </p:tgtEl>
                                        <p:attrNameLst>
                                          <p:attrName>ppt_x</p:attrName>
                                        </p:attrNameLst>
                                      </p:cBhvr>
                                      <p:tavLst>
                                        <p:tav tm="0">
                                          <p:val>
                                            <p:strVal val="0-#ppt_w/2"/>
                                          </p:val>
                                        </p:tav>
                                        <p:tav tm="100000">
                                          <p:val>
                                            <p:strVal val="#ppt_x"/>
                                          </p:val>
                                        </p:tav>
                                      </p:tavLst>
                                    </p:anim>
                                    <p:anim calcmode="lin" valueType="num">
                                      <p:cBhvr additive="base">
                                        <p:cTn id="128" dur="500" fill="hold"/>
                                        <p:tgtEl>
                                          <p:spTgt spid="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9">
                                            <p:txEl>
                                              <p:pRg st="5" end="5"/>
                                            </p:txEl>
                                          </p:spTgt>
                                        </p:tgtEl>
                                        <p:attrNameLst>
                                          <p:attrName>style.visibility</p:attrName>
                                        </p:attrNameLst>
                                      </p:cBhvr>
                                      <p:to>
                                        <p:strVal val="visible"/>
                                      </p:to>
                                    </p:set>
                                    <p:anim calcmode="lin" valueType="num">
                                      <p:cBhvr additive="base">
                                        <p:cTn id="133" dur="500" fill="hold"/>
                                        <p:tgtEl>
                                          <p:spTgt spid="9">
                                            <p:txEl>
                                              <p:pRg st="5" end="5"/>
                                            </p:txEl>
                                          </p:spTgt>
                                        </p:tgtEl>
                                        <p:attrNameLst>
                                          <p:attrName>ppt_x</p:attrName>
                                        </p:attrNameLst>
                                      </p:cBhvr>
                                      <p:tavLst>
                                        <p:tav tm="0">
                                          <p:val>
                                            <p:strVal val="0-#ppt_w/2"/>
                                          </p:val>
                                        </p:tav>
                                        <p:tav tm="100000">
                                          <p:val>
                                            <p:strVal val="#ppt_x"/>
                                          </p:val>
                                        </p:tav>
                                      </p:tavLst>
                                    </p:anim>
                                    <p:anim calcmode="lin" valueType="num">
                                      <p:cBhvr additive="base">
                                        <p:cTn id="134" dur="500" fill="hold"/>
                                        <p:tgtEl>
                                          <p:spTgt spid="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5" grpId="0" build="p" animBg="1"/>
      <p:bldP spid="9"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txBox="1">
            <a:spLocks/>
          </p:cNvSpPr>
          <p:nvPr/>
        </p:nvSpPr>
        <p:spPr>
          <a:xfrm>
            <a:off x="124252" y="3012140"/>
            <a:ext cx="4918395" cy="3671048"/>
          </a:xfrm>
          <a:prstGeom prst="rect">
            <a:avLst/>
          </a:prstGeom>
          <a:solidFill>
            <a:srgbClr val="00B05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00000"/>
              </a:lnSpc>
              <a:buFont typeface="Wingdings" panose="05000000000000000000" pitchFamily="2" charset="2"/>
              <a:buChar char="§"/>
            </a:pPr>
            <a:r>
              <a:rPr lang="en-US" sz="1500" dirty="0" err="1" smtClean="0">
                <a:solidFill>
                  <a:schemeClr val="bg1"/>
                </a:solidFill>
              </a:rPr>
              <a:t>Ukoliko</a:t>
            </a:r>
            <a:r>
              <a:rPr lang="en-US" sz="1500" dirty="0" smtClean="0">
                <a:solidFill>
                  <a:schemeClr val="bg1"/>
                </a:solidFill>
              </a:rPr>
              <a:t> </a:t>
            </a:r>
            <a:r>
              <a:rPr lang="en-US" sz="1500" dirty="0">
                <a:solidFill>
                  <a:schemeClr val="bg1"/>
                </a:solidFill>
              </a:rPr>
              <a:t>se male </a:t>
            </a:r>
            <a:r>
              <a:rPr lang="en-US" sz="1500" dirty="0" err="1">
                <a:solidFill>
                  <a:schemeClr val="bg1"/>
                </a:solidFill>
              </a:rPr>
              <a:t>konstrukcije</a:t>
            </a:r>
            <a:r>
              <a:rPr lang="en-US" sz="1500" dirty="0">
                <a:solidFill>
                  <a:schemeClr val="bg1"/>
                </a:solidFill>
              </a:rPr>
              <a:t> grade </a:t>
            </a:r>
            <a:r>
              <a:rPr lang="en-US" sz="1500" dirty="0" err="1" smtClean="0">
                <a:solidFill>
                  <a:schemeClr val="bg1"/>
                </a:solidFill>
              </a:rPr>
              <a:t>na</a:t>
            </a:r>
            <a:r>
              <a:rPr lang="en-US" sz="1500" dirty="0" smtClean="0">
                <a:solidFill>
                  <a:schemeClr val="bg1"/>
                </a:solidFill>
              </a:rPr>
              <a:t> </a:t>
            </a:r>
            <a:r>
              <a:rPr lang="en-US" sz="1500" dirty="0" err="1" smtClean="0">
                <a:solidFill>
                  <a:schemeClr val="bg1"/>
                </a:solidFill>
              </a:rPr>
              <a:t>tlu</a:t>
            </a:r>
            <a:r>
              <a:rPr lang="en-US" sz="1500" dirty="0" smtClean="0">
                <a:solidFill>
                  <a:schemeClr val="bg1"/>
                </a:solidFill>
              </a:rPr>
              <a:t> </a:t>
            </a:r>
            <a:r>
              <a:rPr lang="en-US" sz="1500" dirty="0" err="1">
                <a:solidFill>
                  <a:schemeClr val="bg1"/>
                </a:solidFill>
              </a:rPr>
              <a:t>slabog</a:t>
            </a:r>
            <a:r>
              <a:rPr lang="en-US" sz="1500" dirty="0">
                <a:solidFill>
                  <a:schemeClr val="bg1"/>
                </a:solidFill>
              </a:rPr>
              <a:t> </a:t>
            </a:r>
            <a:r>
              <a:rPr lang="en-US" sz="1500" dirty="0" err="1">
                <a:solidFill>
                  <a:schemeClr val="bg1"/>
                </a:solidFill>
              </a:rPr>
              <a:t>kvaliteta</a:t>
            </a:r>
            <a:r>
              <a:rPr lang="en-US" sz="1500" dirty="0">
                <a:solidFill>
                  <a:schemeClr val="bg1"/>
                </a:solidFill>
              </a:rPr>
              <a:t>, </a:t>
            </a:r>
            <a:r>
              <a:rPr lang="en-US" sz="1500" dirty="0" err="1">
                <a:solidFill>
                  <a:schemeClr val="bg1"/>
                </a:solidFill>
              </a:rPr>
              <a:t>takve</a:t>
            </a:r>
            <a:r>
              <a:rPr lang="en-US" sz="1500" dirty="0">
                <a:solidFill>
                  <a:schemeClr val="bg1"/>
                </a:solidFill>
              </a:rPr>
              <a:t> </a:t>
            </a:r>
            <a:r>
              <a:rPr lang="en-US" sz="1500" dirty="0" err="1">
                <a:solidFill>
                  <a:schemeClr val="bg1"/>
                </a:solidFill>
              </a:rPr>
              <a:t>zgrade</a:t>
            </a:r>
            <a:r>
              <a:rPr lang="en-US" sz="1500" dirty="0">
                <a:solidFill>
                  <a:schemeClr val="bg1"/>
                </a:solidFill>
              </a:rPr>
              <a:t> </a:t>
            </a:r>
            <a:r>
              <a:rPr lang="en-US" sz="1500" dirty="0" err="1">
                <a:solidFill>
                  <a:schemeClr val="bg1"/>
                </a:solidFill>
              </a:rPr>
              <a:t>će</a:t>
            </a:r>
            <a:r>
              <a:rPr lang="en-US" sz="1500" dirty="0">
                <a:solidFill>
                  <a:schemeClr val="bg1"/>
                </a:solidFill>
              </a:rPr>
              <a:t> </a:t>
            </a:r>
            <a:r>
              <a:rPr lang="en-US" sz="1500" dirty="0" err="1">
                <a:solidFill>
                  <a:schemeClr val="bg1"/>
                </a:solidFill>
              </a:rPr>
              <a:t>najvjerovantije</a:t>
            </a:r>
            <a:r>
              <a:rPr lang="en-US" sz="1500" dirty="0">
                <a:solidFill>
                  <a:schemeClr val="bg1"/>
                </a:solidFill>
              </a:rPr>
              <a:t> </a:t>
            </a:r>
            <a:r>
              <a:rPr lang="en-US" sz="1500" dirty="0" err="1">
                <a:solidFill>
                  <a:schemeClr val="bg1"/>
                </a:solidFill>
              </a:rPr>
              <a:t>imati</a:t>
            </a:r>
            <a:r>
              <a:rPr lang="en-US" sz="1500" dirty="0">
                <a:solidFill>
                  <a:schemeClr val="bg1"/>
                </a:solidFill>
              </a:rPr>
              <a:t> </a:t>
            </a:r>
            <a:r>
              <a:rPr lang="en-US" sz="1500" dirty="0" err="1">
                <a:solidFill>
                  <a:schemeClr val="bg1"/>
                </a:solidFill>
              </a:rPr>
              <a:t>krute</a:t>
            </a:r>
            <a:r>
              <a:rPr lang="en-US" sz="1500" dirty="0">
                <a:solidFill>
                  <a:schemeClr val="bg1"/>
                </a:solidFill>
              </a:rPr>
              <a:t> </a:t>
            </a:r>
            <a:r>
              <a:rPr lang="en-US" sz="1500" dirty="0" err="1">
                <a:solidFill>
                  <a:schemeClr val="bg1"/>
                </a:solidFill>
              </a:rPr>
              <a:t>fundamente</a:t>
            </a:r>
            <a:r>
              <a:rPr lang="en-US" sz="1500" dirty="0">
                <a:solidFill>
                  <a:schemeClr val="bg1"/>
                </a:solidFill>
              </a:rPr>
              <a:t>. </a:t>
            </a:r>
            <a:r>
              <a:rPr lang="en-US" sz="1500" dirty="0" err="1">
                <a:solidFill>
                  <a:schemeClr val="bg1"/>
                </a:solidFill>
              </a:rPr>
              <a:t>Korisno</a:t>
            </a:r>
            <a:r>
              <a:rPr lang="en-US" sz="1500" dirty="0">
                <a:solidFill>
                  <a:schemeClr val="bg1"/>
                </a:solidFill>
              </a:rPr>
              <a:t> je </a:t>
            </a:r>
            <a:r>
              <a:rPr lang="en-US" sz="1500" dirty="0" err="1">
                <a:solidFill>
                  <a:schemeClr val="bg1"/>
                </a:solidFill>
              </a:rPr>
              <a:t>reći</a:t>
            </a:r>
            <a:r>
              <a:rPr lang="en-US" sz="1500" dirty="0">
                <a:solidFill>
                  <a:schemeClr val="bg1"/>
                </a:solidFill>
              </a:rPr>
              <a:t> da se </a:t>
            </a:r>
            <a:r>
              <a:rPr lang="en-US" sz="1500" dirty="0" err="1">
                <a:solidFill>
                  <a:schemeClr val="bg1"/>
                </a:solidFill>
              </a:rPr>
              <a:t>takvi</a:t>
            </a:r>
            <a:r>
              <a:rPr lang="en-US" sz="1500" dirty="0">
                <a:solidFill>
                  <a:schemeClr val="bg1"/>
                </a:solidFill>
              </a:rPr>
              <a:t> </a:t>
            </a:r>
            <a:r>
              <a:rPr lang="en-US" sz="1500" dirty="0" err="1">
                <a:solidFill>
                  <a:schemeClr val="bg1"/>
                </a:solidFill>
              </a:rPr>
              <a:t>fundamenti</a:t>
            </a:r>
            <a:r>
              <a:rPr lang="en-US" sz="1500" dirty="0">
                <a:solidFill>
                  <a:schemeClr val="bg1"/>
                </a:solidFill>
              </a:rPr>
              <a:t> </a:t>
            </a:r>
            <a:r>
              <a:rPr lang="en-US" sz="1500" dirty="0" err="1">
                <a:solidFill>
                  <a:schemeClr val="bg1"/>
                </a:solidFill>
              </a:rPr>
              <a:t>mogu</a:t>
            </a:r>
            <a:r>
              <a:rPr lang="en-US" sz="1500" dirty="0">
                <a:solidFill>
                  <a:schemeClr val="bg1"/>
                </a:solidFill>
              </a:rPr>
              <a:t> </a:t>
            </a:r>
            <a:r>
              <a:rPr lang="en-US" sz="1500" dirty="0" err="1">
                <a:solidFill>
                  <a:schemeClr val="bg1"/>
                </a:solidFill>
              </a:rPr>
              <a:t>obezbijediti</a:t>
            </a:r>
            <a:r>
              <a:rPr lang="en-US" sz="1500" dirty="0">
                <a:solidFill>
                  <a:schemeClr val="bg1"/>
                </a:solidFill>
              </a:rPr>
              <a:t> </a:t>
            </a:r>
            <a:r>
              <a:rPr lang="en-US" sz="1500" dirty="0" err="1">
                <a:solidFill>
                  <a:schemeClr val="bg1"/>
                </a:solidFill>
              </a:rPr>
              <a:t>uz</a:t>
            </a:r>
            <a:r>
              <a:rPr lang="en-US" sz="1500" dirty="0">
                <a:solidFill>
                  <a:schemeClr val="bg1"/>
                </a:solidFill>
              </a:rPr>
              <a:t> </a:t>
            </a:r>
            <a:r>
              <a:rPr lang="en-US" sz="1500" dirty="0" err="1">
                <a:solidFill>
                  <a:schemeClr val="bg1"/>
                </a:solidFill>
              </a:rPr>
              <a:t>relativno</a:t>
            </a:r>
            <a:r>
              <a:rPr lang="en-US" sz="1500" dirty="0">
                <a:solidFill>
                  <a:schemeClr val="bg1"/>
                </a:solidFill>
              </a:rPr>
              <a:t> male </a:t>
            </a:r>
            <a:r>
              <a:rPr lang="en-US" sz="1500" dirty="0" err="1">
                <a:solidFill>
                  <a:schemeClr val="bg1"/>
                </a:solidFill>
              </a:rPr>
              <a:t>ekonomske</a:t>
            </a:r>
            <a:r>
              <a:rPr lang="en-US" sz="1500" dirty="0">
                <a:solidFill>
                  <a:schemeClr val="bg1"/>
                </a:solidFill>
              </a:rPr>
              <a:t> </a:t>
            </a:r>
            <a:r>
              <a:rPr lang="en-US" sz="1500" dirty="0" err="1">
                <a:solidFill>
                  <a:schemeClr val="bg1"/>
                </a:solidFill>
              </a:rPr>
              <a:t>troškove</a:t>
            </a:r>
            <a:r>
              <a:rPr lang="en-US" sz="1500" dirty="0">
                <a:solidFill>
                  <a:schemeClr val="bg1"/>
                </a:solidFill>
              </a:rPr>
              <a:t>. </a:t>
            </a:r>
            <a:endParaRPr lang="en-US" sz="1500" dirty="0" smtClean="0">
              <a:solidFill>
                <a:schemeClr val="bg1"/>
              </a:solidFill>
            </a:endParaRPr>
          </a:p>
          <a:p>
            <a:pPr marL="285750" indent="-285750" algn="just">
              <a:lnSpc>
                <a:spcPct val="100000"/>
              </a:lnSpc>
              <a:buFont typeface="Wingdings" panose="05000000000000000000" pitchFamily="2" charset="2"/>
              <a:buChar char="§"/>
            </a:pPr>
            <a:r>
              <a:rPr lang="en-US" sz="1500" dirty="0" smtClean="0">
                <a:solidFill>
                  <a:schemeClr val="bg1"/>
                </a:solidFill>
              </a:rPr>
              <a:t>U </a:t>
            </a:r>
            <a:r>
              <a:rPr lang="en-US" sz="1500" dirty="0" err="1">
                <a:solidFill>
                  <a:schemeClr val="bg1"/>
                </a:solidFill>
              </a:rPr>
              <a:t>ovoj</a:t>
            </a:r>
            <a:r>
              <a:rPr lang="en-US" sz="1500" dirty="0">
                <a:solidFill>
                  <a:schemeClr val="bg1"/>
                </a:solidFill>
              </a:rPr>
              <a:t> </a:t>
            </a:r>
            <a:r>
              <a:rPr lang="en-US" sz="1500" dirty="0" err="1">
                <a:solidFill>
                  <a:schemeClr val="bg1"/>
                </a:solidFill>
              </a:rPr>
              <a:t>situaciji</a:t>
            </a:r>
            <a:r>
              <a:rPr lang="en-US" sz="1500" dirty="0">
                <a:solidFill>
                  <a:schemeClr val="bg1"/>
                </a:solidFill>
              </a:rPr>
              <a:t>, </a:t>
            </a:r>
            <a:r>
              <a:rPr lang="en-US" sz="1500" dirty="0" err="1">
                <a:solidFill>
                  <a:schemeClr val="bg1"/>
                </a:solidFill>
              </a:rPr>
              <a:t>može</a:t>
            </a:r>
            <a:r>
              <a:rPr lang="en-US" sz="1500" dirty="0">
                <a:solidFill>
                  <a:schemeClr val="bg1"/>
                </a:solidFill>
              </a:rPr>
              <a:t> se </a:t>
            </a:r>
            <a:r>
              <a:rPr lang="en-US" sz="1500" dirty="0" err="1">
                <a:solidFill>
                  <a:schemeClr val="bg1"/>
                </a:solidFill>
              </a:rPr>
              <a:t>pretpostaviti</a:t>
            </a:r>
            <a:r>
              <a:rPr lang="en-US" sz="1500" dirty="0">
                <a:solidFill>
                  <a:schemeClr val="bg1"/>
                </a:solidFill>
              </a:rPr>
              <a:t> da </a:t>
            </a:r>
            <a:r>
              <a:rPr lang="en-US" sz="1500" dirty="0" err="1">
                <a:solidFill>
                  <a:schemeClr val="bg1"/>
                </a:solidFill>
              </a:rPr>
              <a:t>su</a:t>
            </a:r>
            <a:r>
              <a:rPr lang="en-US" sz="1500" dirty="0">
                <a:solidFill>
                  <a:schemeClr val="bg1"/>
                </a:solidFill>
              </a:rPr>
              <a:t> </a:t>
            </a:r>
            <a:r>
              <a:rPr lang="en-US" sz="1500" dirty="0" err="1">
                <a:solidFill>
                  <a:schemeClr val="bg1"/>
                </a:solidFill>
              </a:rPr>
              <a:t>temelji</a:t>
            </a:r>
            <a:r>
              <a:rPr lang="en-US" sz="1500" dirty="0">
                <a:solidFill>
                  <a:schemeClr val="bg1"/>
                </a:solidFill>
              </a:rPr>
              <a:t> </a:t>
            </a:r>
            <a:r>
              <a:rPr lang="en-US" sz="1500" dirty="0" err="1">
                <a:solidFill>
                  <a:schemeClr val="bg1"/>
                </a:solidFill>
              </a:rPr>
              <a:t>dovoljno</a:t>
            </a:r>
            <a:r>
              <a:rPr lang="en-US" sz="1500" dirty="0">
                <a:solidFill>
                  <a:schemeClr val="bg1"/>
                </a:solidFill>
              </a:rPr>
              <a:t> </a:t>
            </a:r>
            <a:r>
              <a:rPr lang="en-US" sz="1500" dirty="0" err="1">
                <a:solidFill>
                  <a:schemeClr val="bg1"/>
                </a:solidFill>
              </a:rPr>
              <a:t>kruti</a:t>
            </a:r>
            <a:r>
              <a:rPr lang="en-US" sz="1500" dirty="0">
                <a:solidFill>
                  <a:schemeClr val="bg1"/>
                </a:solidFill>
              </a:rPr>
              <a:t> </a:t>
            </a:r>
            <a:r>
              <a:rPr lang="en-US" sz="1500" dirty="0" err="1">
                <a:solidFill>
                  <a:schemeClr val="bg1"/>
                </a:solidFill>
              </a:rPr>
              <a:t>tako</a:t>
            </a:r>
            <a:r>
              <a:rPr lang="en-US" sz="1500" dirty="0">
                <a:solidFill>
                  <a:schemeClr val="bg1"/>
                </a:solidFill>
              </a:rPr>
              <a:t> da se ne </a:t>
            </a:r>
            <a:r>
              <a:rPr lang="en-US" sz="1500" dirty="0" err="1">
                <a:solidFill>
                  <a:schemeClr val="bg1"/>
                </a:solidFill>
              </a:rPr>
              <a:t>dozvoli</a:t>
            </a:r>
            <a:r>
              <a:rPr lang="en-US" sz="1500" dirty="0">
                <a:solidFill>
                  <a:schemeClr val="bg1"/>
                </a:solidFill>
              </a:rPr>
              <a:t> </a:t>
            </a:r>
            <a:r>
              <a:rPr lang="en-US" sz="1500" dirty="0" err="1">
                <a:solidFill>
                  <a:schemeClr val="bg1"/>
                </a:solidFill>
              </a:rPr>
              <a:t>deformisanje</a:t>
            </a:r>
            <a:r>
              <a:rPr lang="en-US" sz="1500" dirty="0">
                <a:solidFill>
                  <a:schemeClr val="bg1"/>
                </a:solidFill>
              </a:rPr>
              <a:t> </a:t>
            </a:r>
            <a:r>
              <a:rPr lang="en-US" sz="1500" dirty="0" err="1">
                <a:solidFill>
                  <a:schemeClr val="bg1"/>
                </a:solidFill>
              </a:rPr>
              <a:t>izvan</a:t>
            </a:r>
            <a:r>
              <a:rPr lang="en-US" sz="1500" dirty="0">
                <a:solidFill>
                  <a:schemeClr val="bg1"/>
                </a:solidFill>
              </a:rPr>
              <a:t> </a:t>
            </a:r>
            <a:r>
              <a:rPr lang="en-US" sz="1500" dirty="0" err="1">
                <a:solidFill>
                  <a:schemeClr val="bg1"/>
                </a:solidFill>
              </a:rPr>
              <a:t>dozvoljenih</a:t>
            </a:r>
            <a:r>
              <a:rPr lang="en-US" sz="1500" dirty="0">
                <a:solidFill>
                  <a:schemeClr val="bg1"/>
                </a:solidFill>
              </a:rPr>
              <a:t> </a:t>
            </a:r>
            <a:r>
              <a:rPr lang="en-US" sz="1500" dirty="0" err="1">
                <a:solidFill>
                  <a:schemeClr val="bg1"/>
                </a:solidFill>
              </a:rPr>
              <a:t>granica</a:t>
            </a:r>
            <a:r>
              <a:rPr lang="en-US" sz="1500" dirty="0">
                <a:solidFill>
                  <a:schemeClr val="bg1"/>
                </a:solidFill>
              </a:rPr>
              <a:t> </a:t>
            </a:r>
            <a:r>
              <a:rPr lang="en-US" sz="1500" dirty="0" err="1">
                <a:solidFill>
                  <a:schemeClr val="bg1"/>
                </a:solidFill>
              </a:rPr>
              <a:t>ali</a:t>
            </a:r>
            <a:r>
              <a:rPr lang="en-US" sz="1500" dirty="0">
                <a:solidFill>
                  <a:schemeClr val="bg1"/>
                </a:solidFill>
              </a:rPr>
              <a:t> se </a:t>
            </a:r>
            <a:r>
              <a:rPr lang="en-US" sz="1500" dirty="0" err="1">
                <a:solidFill>
                  <a:schemeClr val="bg1"/>
                </a:solidFill>
              </a:rPr>
              <a:t>može</a:t>
            </a:r>
            <a:r>
              <a:rPr lang="en-US" sz="1500" dirty="0">
                <a:solidFill>
                  <a:schemeClr val="bg1"/>
                </a:solidFill>
              </a:rPr>
              <a:t> </a:t>
            </a:r>
            <a:r>
              <a:rPr lang="en-US" sz="1500" dirty="0" err="1" smtClean="0">
                <a:solidFill>
                  <a:schemeClr val="bg1"/>
                </a:solidFill>
              </a:rPr>
              <a:t>desiti</a:t>
            </a:r>
            <a:r>
              <a:rPr lang="en-US" sz="1500" dirty="0" smtClean="0">
                <a:solidFill>
                  <a:schemeClr val="bg1"/>
                </a:solidFill>
              </a:rPr>
              <a:t> </a:t>
            </a:r>
            <a:r>
              <a:rPr lang="en-US" sz="1500" dirty="0" err="1" smtClean="0">
                <a:solidFill>
                  <a:schemeClr val="bg1"/>
                </a:solidFill>
              </a:rPr>
              <a:t>eventualno</a:t>
            </a:r>
            <a:r>
              <a:rPr lang="en-US" sz="1500" dirty="0" smtClean="0">
                <a:solidFill>
                  <a:schemeClr val="bg1"/>
                </a:solidFill>
              </a:rPr>
              <a:t> </a:t>
            </a:r>
            <a:r>
              <a:rPr lang="en-US" sz="1500" dirty="0" err="1" smtClean="0">
                <a:solidFill>
                  <a:schemeClr val="bg1"/>
                </a:solidFill>
              </a:rPr>
              <a:t>naginjanje</a:t>
            </a:r>
            <a:r>
              <a:rPr lang="en-US" sz="1500" dirty="0" smtClean="0">
                <a:solidFill>
                  <a:schemeClr val="bg1"/>
                </a:solidFill>
              </a:rPr>
              <a:t> </a:t>
            </a:r>
            <a:r>
              <a:rPr lang="en-US" sz="1500" dirty="0" err="1">
                <a:solidFill>
                  <a:schemeClr val="bg1"/>
                </a:solidFill>
              </a:rPr>
              <a:t>konstrukcije</a:t>
            </a:r>
            <a:r>
              <a:rPr lang="en-US" sz="1500" dirty="0">
                <a:solidFill>
                  <a:schemeClr val="bg1"/>
                </a:solidFill>
              </a:rPr>
              <a:t>. </a:t>
            </a:r>
            <a:endParaRPr lang="en-US" sz="1500" dirty="0" smtClean="0">
              <a:solidFill>
                <a:schemeClr val="bg1"/>
              </a:solidFill>
            </a:endParaRPr>
          </a:p>
          <a:p>
            <a:pPr marL="285750" indent="-285750" algn="just">
              <a:lnSpc>
                <a:spcPct val="100000"/>
              </a:lnSpc>
              <a:buFont typeface="Wingdings" panose="05000000000000000000" pitchFamily="2" charset="2"/>
              <a:buChar char="§"/>
            </a:pPr>
            <a:r>
              <a:rPr lang="en-US" sz="1500" dirty="0" smtClean="0">
                <a:solidFill>
                  <a:schemeClr val="bg1"/>
                </a:solidFill>
              </a:rPr>
              <a:t>Kao </a:t>
            </a:r>
            <a:r>
              <a:rPr lang="en-US" sz="1500" dirty="0" err="1">
                <a:solidFill>
                  <a:schemeClr val="bg1"/>
                </a:solidFill>
              </a:rPr>
              <a:t>posledica</a:t>
            </a:r>
            <a:r>
              <a:rPr lang="en-US" sz="1500" dirty="0">
                <a:solidFill>
                  <a:schemeClr val="bg1"/>
                </a:solidFill>
              </a:rPr>
              <a:t> </a:t>
            </a:r>
            <a:r>
              <a:rPr lang="en-US" sz="1500" dirty="0" err="1">
                <a:solidFill>
                  <a:schemeClr val="bg1"/>
                </a:solidFill>
              </a:rPr>
              <a:t>navedenog</a:t>
            </a:r>
            <a:r>
              <a:rPr lang="en-US" sz="1500" dirty="0">
                <a:solidFill>
                  <a:schemeClr val="bg1"/>
                </a:solidFill>
              </a:rPr>
              <a:t>, </a:t>
            </a:r>
            <a:r>
              <a:rPr lang="en-US" sz="1500" dirty="0" err="1">
                <a:solidFill>
                  <a:schemeClr val="bg1"/>
                </a:solidFill>
              </a:rPr>
              <a:t>odgovarajuća</a:t>
            </a:r>
            <a:r>
              <a:rPr lang="en-US" sz="1500" dirty="0">
                <a:solidFill>
                  <a:schemeClr val="bg1"/>
                </a:solidFill>
              </a:rPr>
              <a:t> </a:t>
            </a:r>
            <a:r>
              <a:rPr lang="en-US" sz="1500" dirty="0" err="1">
                <a:solidFill>
                  <a:schemeClr val="bg1"/>
                </a:solidFill>
              </a:rPr>
              <a:t>mjera</a:t>
            </a:r>
            <a:r>
              <a:rPr lang="en-US" sz="1500" dirty="0">
                <a:solidFill>
                  <a:schemeClr val="bg1"/>
                </a:solidFill>
              </a:rPr>
              <a:t> </a:t>
            </a:r>
            <a:r>
              <a:rPr lang="en-US" sz="1500" dirty="0" err="1">
                <a:solidFill>
                  <a:schemeClr val="bg1"/>
                </a:solidFill>
              </a:rPr>
              <a:t>deformacije</a:t>
            </a:r>
            <a:r>
              <a:rPr lang="en-US" sz="1500" dirty="0">
                <a:solidFill>
                  <a:schemeClr val="bg1"/>
                </a:solidFill>
              </a:rPr>
              <a:t> </a:t>
            </a:r>
            <a:r>
              <a:rPr lang="en-US" sz="1500" dirty="0" err="1">
                <a:solidFill>
                  <a:schemeClr val="bg1"/>
                </a:solidFill>
              </a:rPr>
              <a:t>kod</a:t>
            </a:r>
            <a:r>
              <a:rPr lang="en-US" sz="1500" dirty="0">
                <a:solidFill>
                  <a:schemeClr val="bg1"/>
                </a:solidFill>
              </a:rPr>
              <a:t> </a:t>
            </a:r>
            <a:r>
              <a:rPr lang="en-US" sz="1500" dirty="0" err="1">
                <a:solidFill>
                  <a:schemeClr val="bg1"/>
                </a:solidFill>
              </a:rPr>
              <a:t>ovih</a:t>
            </a:r>
            <a:r>
              <a:rPr lang="en-US" sz="1500" dirty="0">
                <a:solidFill>
                  <a:schemeClr val="bg1"/>
                </a:solidFill>
              </a:rPr>
              <a:t> </a:t>
            </a:r>
            <a:r>
              <a:rPr lang="en-US" sz="1500" dirty="0" err="1">
                <a:solidFill>
                  <a:schemeClr val="bg1"/>
                </a:solidFill>
              </a:rPr>
              <a:t>objekata</a:t>
            </a:r>
            <a:r>
              <a:rPr lang="en-US" sz="1500" dirty="0">
                <a:solidFill>
                  <a:schemeClr val="bg1"/>
                </a:solidFill>
              </a:rPr>
              <a:t> je </a:t>
            </a:r>
            <a:r>
              <a:rPr lang="en-US" sz="1500" dirty="0" err="1">
                <a:solidFill>
                  <a:schemeClr val="bg1"/>
                </a:solidFill>
              </a:rPr>
              <a:t>dopušteni</a:t>
            </a:r>
            <a:r>
              <a:rPr lang="en-US" sz="1500" dirty="0">
                <a:solidFill>
                  <a:schemeClr val="bg1"/>
                </a:solidFill>
              </a:rPr>
              <a:t> </a:t>
            </a:r>
            <a:r>
              <a:rPr lang="en-US" sz="1500" dirty="0" err="1">
                <a:solidFill>
                  <a:schemeClr val="bg1"/>
                </a:solidFill>
              </a:rPr>
              <a:t>nagib</a:t>
            </a:r>
            <a:r>
              <a:rPr lang="en-US" sz="1500" dirty="0">
                <a:solidFill>
                  <a:schemeClr val="bg1"/>
                </a:solidFill>
              </a:rPr>
              <a:t> </a:t>
            </a:r>
            <a:r>
              <a:rPr lang="el-GR" sz="1500" dirty="0" smtClean="0">
                <a:solidFill>
                  <a:schemeClr val="bg1"/>
                </a:solidFill>
              </a:rPr>
              <a:t>α</a:t>
            </a:r>
            <a:r>
              <a:rPr lang="en-US" sz="1500" baseline="-25000" dirty="0" smtClean="0">
                <a:solidFill>
                  <a:schemeClr val="bg1"/>
                </a:solidFill>
              </a:rPr>
              <a:t>T</a:t>
            </a:r>
            <a:r>
              <a:rPr lang="en-US" sz="1500" dirty="0" smtClean="0">
                <a:solidFill>
                  <a:schemeClr val="bg1"/>
                </a:solidFill>
              </a:rPr>
              <a:t> </a:t>
            </a:r>
            <a:r>
              <a:rPr lang="en-US" sz="1500" dirty="0">
                <a:solidFill>
                  <a:schemeClr val="bg1"/>
                </a:solidFill>
              </a:rPr>
              <a:t>(</a:t>
            </a:r>
            <a:r>
              <a:rPr lang="en-US" sz="1500" dirty="0" err="1">
                <a:solidFill>
                  <a:schemeClr val="bg1"/>
                </a:solidFill>
              </a:rPr>
              <a:t>engl.</a:t>
            </a:r>
            <a:r>
              <a:rPr lang="en-US" sz="1500" dirty="0">
                <a:solidFill>
                  <a:schemeClr val="bg1"/>
                </a:solidFill>
              </a:rPr>
              <a:t> tolerable tilt) </a:t>
            </a:r>
            <a:r>
              <a:rPr lang="en-US" sz="1500" dirty="0" smtClean="0">
                <a:solidFill>
                  <a:schemeClr val="bg1"/>
                </a:solidFill>
              </a:rPr>
              <a:t>To </a:t>
            </a:r>
            <a:r>
              <a:rPr lang="en-US" sz="1500" dirty="0">
                <a:solidFill>
                  <a:schemeClr val="bg1"/>
                </a:solidFill>
              </a:rPr>
              <a:t>je </a:t>
            </a:r>
            <a:r>
              <a:rPr lang="en-US" sz="1500" dirty="0" err="1">
                <a:solidFill>
                  <a:schemeClr val="bg1"/>
                </a:solidFill>
              </a:rPr>
              <a:t>vrijednost</a:t>
            </a:r>
            <a:r>
              <a:rPr lang="en-US" sz="1500" dirty="0">
                <a:solidFill>
                  <a:schemeClr val="bg1"/>
                </a:solidFill>
              </a:rPr>
              <a:t> </a:t>
            </a:r>
            <a:r>
              <a:rPr lang="en-US" sz="1500" dirty="0" err="1">
                <a:solidFill>
                  <a:schemeClr val="bg1"/>
                </a:solidFill>
              </a:rPr>
              <a:t>ugla</a:t>
            </a:r>
            <a:r>
              <a:rPr lang="en-US" sz="1500" dirty="0">
                <a:solidFill>
                  <a:schemeClr val="bg1"/>
                </a:solidFill>
              </a:rPr>
              <a:t> </a:t>
            </a:r>
            <a:r>
              <a:rPr lang="en-US" sz="1500" dirty="0" err="1">
                <a:solidFill>
                  <a:schemeClr val="bg1"/>
                </a:solidFill>
              </a:rPr>
              <a:t>naginjanja</a:t>
            </a:r>
            <a:r>
              <a:rPr lang="en-US" sz="1500" dirty="0">
                <a:solidFill>
                  <a:schemeClr val="bg1"/>
                </a:solidFill>
              </a:rPr>
              <a:t> </a:t>
            </a:r>
            <a:r>
              <a:rPr lang="en-US" sz="1500" dirty="0" err="1">
                <a:solidFill>
                  <a:schemeClr val="bg1"/>
                </a:solidFill>
              </a:rPr>
              <a:t>konstrukcije</a:t>
            </a:r>
            <a:r>
              <a:rPr lang="en-US" sz="1500" dirty="0">
                <a:solidFill>
                  <a:schemeClr val="bg1"/>
                </a:solidFill>
              </a:rPr>
              <a:t> u </a:t>
            </a:r>
            <a:r>
              <a:rPr lang="en-US" sz="1500" dirty="0" err="1">
                <a:solidFill>
                  <a:schemeClr val="bg1"/>
                </a:solidFill>
              </a:rPr>
              <a:t>odnosu</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smtClean="0">
                <a:solidFill>
                  <a:schemeClr val="bg1"/>
                </a:solidFill>
              </a:rPr>
              <a:t>horizontalu</a:t>
            </a:r>
            <a:r>
              <a:rPr lang="en-US" sz="1500" dirty="0" smtClean="0">
                <a:solidFill>
                  <a:schemeClr val="bg1"/>
                </a:solidFill>
              </a:rPr>
              <a:t>.</a:t>
            </a:r>
          </a:p>
        </p:txBody>
      </p:sp>
      <p:sp>
        <p:nvSpPr>
          <p:cNvPr id="5" name="Text Placeholder 2"/>
          <p:cNvSpPr txBox="1">
            <a:spLocks/>
          </p:cNvSpPr>
          <p:nvPr/>
        </p:nvSpPr>
        <p:spPr>
          <a:xfrm>
            <a:off x="134472" y="648952"/>
            <a:ext cx="4894729" cy="2242166"/>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0000"/>
              </a:lnSpc>
              <a:buFont typeface="Wingdings" panose="05000000000000000000" pitchFamily="2" charset="2"/>
              <a:buChar char="§"/>
            </a:pPr>
            <a:r>
              <a:rPr lang="en-US" sz="1500" dirty="0" err="1" smtClean="0">
                <a:solidFill>
                  <a:schemeClr val="bg1"/>
                </a:solidFill>
              </a:rPr>
              <a:t>Diferencijalna</a:t>
            </a:r>
            <a:r>
              <a:rPr lang="en-US" sz="1500" dirty="0" smtClean="0">
                <a:solidFill>
                  <a:schemeClr val="bg1"/>
                </a:solidFill>
              </a:rPr>
              <a:t> </a:t>
            </a:r>
            <a:r>
              <a:rPr lang="en-US" sz="1500" dirty="0" err="1">
                <a:solidFill>
                  <a:schemeClr val="bg1"/>
                </a:solidFill>
              </a:rPr>
              <a:t>slijeganja</a:t>
            </a:r>
            <a:endParaRPr lang="en-US" sz="1500" dirty="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Rotacija</a:t>
            </a:r>
            <a:endParaRPr lang="en-US" sz="1500" dirty="0">
              <a:solidFill>
                <a:schemeClr val="bg1"/>
              </a:solidFill>
            </a:endParaRPr>
          </a:p>
          <a:p>
            <a:pPr marL="342900" indent="-342900" algn="just">
              <a:lnSpc>
                <a:spcPct val="100000"/>
              </a:lnSpc>
              <a:buFont typeface="Wingdings" panose="05000000000000000000" pitchFamily="2" charset="2"/>
              <a:buChar char="§"/>
            </a:pPr>
            <a:r>
              <a:rPr lang="en-US" sz="1500" dirty="0" err="1" smtClean="0">
                <a:solidFill>
                  <a:schemeClr val="bg1"/>
                </a:solidFill>
              </a:rPr>
              <a:t>Nagib</a:t>
            </a:r>
            <a:r>
              <a:rPr lang="en-US" sz="1500" dirty="0" smtClean="0">
                <a:solidFill>
                  <a:schemeClr val="bg1"/>
                </a:solidFill>
              </a:rPr>
              <a:t> </a:t>
            </a:r>
            <a:r>
              <a:rPr lang="en-US" sz="1500" dirty="0">
                <a:solidFill>
                  <a:schemeClr val="bg1"/>
                </a:solidFill>
              </a:rPr>
              <a:t>(</a:t>
            </a:r>
            <a:r>
              <a:rPr lang="en-US" sz="1500" dirty="0" err="1">
                <a:solidFill>
                  <a:schemeClr val="bg1"/>
                </a:solidFill>
              </a:rPr>
              <a:t>engl.</a:t>
            </a:r>
            <a:r>
              <a:rPr lang="en-US" sz="1500" dirty="0">
                <a:solidFill>
                  <a:schemeClr val="bg1"/>
                </a:solidFill>
              </a:rPr>
              <a:t> tilt)</a:t>
            </a:r>
          </a:p>
          <a:p>
            <a:pPr marL="342900" indent="-342900" algn="just">
              <a:lnSpc>
                <a:spcPct val="100000"/>
              </a:lnSpc>
              <a:buFont typeface="Wingdings" panose="05000000000000000000" pitchFamily="2" charset="2"/>
              <a:buChar char="§"/>
            </a:pPr>
            <a:r>
              <a:rPr lang="en-US" sz="1500" dirty="0" err="1" smtClean="0">
                <a:solidFill>
                  <a:schemeClr val="bg1"/>
                </a:solidFill>
              </a:rPr>
              <a:t>Relativno</a:t>
            </a:r>
            <a:r>
              <a:rPr lang="en-US" sz="1500" dirty="0" smtClean="0">
                <a:solidFill>
                  <a:schemeClr val="bg1"/>
                </a:solidFill>
              </a:rPr>
              <a:t> </a:t>
            </a:r>
            <a:r>
              <a:rPr lang="en-US" sz="1500" dirty="0" err="1">
                <a:solidFill>
                  <a:schemeClr val="bg1"/>
                </a:solidFill>
              </a:rPr>
              <a:t>izvijanje</a:t>
            </a:r>
            <a:r>
              <a:rPr lang="en-US" sz="1500" dirty="0">
                <a:solidFill>
                  <a:schemeClr val="bg1"/>
                </a:solidFill>
              </a:rPr>
              <a:t> (</a:t>
            </a:r>
            <a:r>
              <a:rPr lang="en-US" sz="1500" dirty="0" err="1">
                <a:solidFill>
                  <a:schemeClr val="bg1"/>
                </a:solidFill>
              </a:rPr>
              <a:t>engl.</a:t>
            </a:r>
            <a:r>
              <a:rPr lang="en-US" sz="1500" dirty="0">
                <a:solidFill>
                  <a:schemeClr val="bg1"/>
                </a:solidFill>
              </a:rPr>
              <a:t> Relative deflection)</a:t>
            </a:r>
          </a:p>
          <a:p>
            <a:pPr marL="342900" indent="-342900" algn="just">
              <a:lnSpc>
                <a:spcPct val="100000"/>
              </a:lnSpc>
              <a:buFont typeface="Wingdings" panose="05000000000000000000" pitchFamily="2" charset="2"/>
              <a:buChar char="§"/>
            </a:pPr>
            <a:r>
              <a:rPr lang="en-US" sz="1500" dirty="0" err="1" smtClean="0">
                <a:solidFill>
                  <a:schemeClr val="bg1"/>
                </a:solidFill>
              </a:rPr>
              <a:t>Distorzija</a:t>
            </a:r>
            <a:r>
              <a:rPr lang="en-US" sz="1500" dirty="0" smtClean="0">
                <a:solidFill>
                  <a:schemeClr val="bg1"/>
                </a:solidFill>
              </a:rPr>
              <a:t> </a:t>
            </a:r>
            <a:r>
              <a:rPr lang="en-US" sz="1500" dirty="0" err="1">
                <a:solidFill>
                  <a:schemeClr val="bg1"/>
                </a:solidFill>
              </a:rPr>
              <a:t>zida</a:t>
            </a:r>
            <a:r>
              <a:rPr lang="en-US" sz="1500" dirty="0">
                <a:solidFill>
                  <a:schemeClr val="bg1"/>
                </a:solidFill>
              </a:rPr>
              <a:t> ( </a:t>
            </a:r>
            <a:r>
              <a:rPr lang="en-US" sz="1500" dirty="0" err="1">
                <a:solidFill>
                  <a:schemeClr val="bg1"/>
                </a:solidFill>
              </a:rPr>
              <a:t>engl.</a:t>
            </a:r>
            <a:r>
              <a:rPr lang="en-US" sz="1500" dirty="0">
                <a:solidFill>
                  <a:schemeClr val="bg1"/>
                </a:solidFill>
              </a:rPr>
              <a:t> deflection ratio of the fall)</a:t>
            </a:r>
          </a:p>
        </p:txBody>
      </p:sp>
      <p:sp>
        <p:nvSpPr>
          <p:cNvPr id="2" name="Title 1"/>
          <p:cNvSpPr>
            <a:spLocks noGrp="1"/>
          </p:cNvSpPr>
          <p:nvPr>
            <p:ph type="title"/>
          </p:nvPr>
        </p:nvSpPr>
        <p:spPr>
          <a:xfrm>
            <a:off x="0" y="-604434"/>
            <a:ext cx="11846560" cy="1208868"/>
          </a:xfrm>
        </p:spPr>
        <p:txBody>
          <a:bodyPr>
            <a:normAutofit/>
          </a:bodyPr>
          <a:lstStyle/>
          <a:p>
            <a:r>
              <a:rPr lang="pt-BR" sz="2500" dirty="0" smtClean="0"/>
              <a:t>Fundiranje </a:t>
            </a:r>
            <a:r>
              <a:rPr lang="pt-BR" sz="2500" dirty="0"/>
              <a:t>na nasutom tlu</a:t>
            </a:r>
            <a:endParaRPr lang="en-US" sz="2500" dirty="0"/>
          </a:p>
        </p:txBody>
      </p:sp>
      <p:pic>
        <p:nvPicPr>
          <p:cNvPr id="3" name="Picture 2"/>
          <p:cNvPicPr>
            <a:picLocks noChangeAspect="1"/>
          </p:cNvPicPr>
          <p:nvPr/>
        </p:nvPicPr>
        <p:blipFill>
          <a:blip r:embed="rId2"/>
          <a:stretch>
            <a:fillRect/>
          </a:stretch>
        </p:blipFill>
        <p:spPr>
          <a:xfrm>
            <a:off x="5129036" y="0"/>
            <a:ext cx="4471779" cy="3585250"/>
          </a:xfrm>
          <a:prstGeom prst="rect">
            <a:avLst/>
          </a:prstGeom>
        </p:spPr>
      </p:pic>
      <p:pic>
        <p:nvPicPr>
          <p:cNvPr id="4" name="Picture 3"/>
          <p:cNvPicPr>
            <a:picLocks noChangeAspect="1"/>
          </p:cNvPicPr>
          <p:nvPr/>
        </p:nvPicPr>
        <p:blipFill>
          <a:blip r:embed="rId3"/>
          <a:stretch>
            <a:fillRect/>
          </a:stretch>
        </p:blipFill>
        <p:spPr>
          <a:xfrm>
            <a:off x="5264888" y="3659187"/>
            <a:ext cx="5729640" cy="1483688"/>
          </a:xfrm>
          <a:prstGeom prst="rect">
            <a:avLst/>
          </a:prstGeom>
        </p:spPr>
      </p:pic>
      <p:sp>
        <p:nvSpPr>
          <p:cNvPr id="8" name="Text Placeholder 2"/>
          <p:cNvSpPr txBox="1">
            <a:spLocks/>
          </p:cNvSpPr>
          <p:nvPr/>
        </p:nvSpPr>
        <p:spPr>
          <a:xfrm>
            <a:off x="4688114" y="3883638"/>
            <a:ext cx="7199085" cy="2705848"/>
          </a:xfrm>
          <a:prstGeom prst="rect">
            <a:avLst/>
          </a:prstGeom>
          <a:solidFill>
            <a:srgbClr val="C0000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sr-Latn-ME" sz="1500" dirty="0" err="1" smtClean="0">
                <a:solidFill>
                  <a:schemeClr val="bg1"/>
                </a:solidFill>
              </a:rPr>
              <a:t>Z</a:t>
            </a:r>
            <a:r>
              <a:rPr lang="en-US" sz="1500" dirty="0" smtClean="0">
                <a:solidFill>
                  <a:schemeClr val="bg1"/>
                </a:solidFill>
              </a:rPr>
              <a:t>a </a:t>
            </a:r>
            <a:r>
              <a:rPr lang="en-US" sz="1500" dirty="0" err="1">
                <a:solidFill>
                  <a:schemeClr val="bg1"/>
                </a:solidFill>
              </a:rPr>
              <a:t>prizemne</a:t>
            </a:r>
            <a:r>
              <a:rPr lang="en-US" sz="1500" dirty="0">
                <a:solidFill>
                  <a:schemeClr val="bg1"/>
                </a:solidFill>
              </a:rPr>
              <a:t> </a:t>
            </a:r>
            <a:r>
              <a:rPr lang="en-US" sz="1500" dirty="0" err="1">
                <a:solidFill>
                  <a:schemeClr val="bg1"/>
                </a:solidFill>
              </a:rPr>
              <a:t>kuće</a:t>
            </a:r>
            <a:r>
              <a:rPr lang="en-US" sz="1500" dirty="0">
                <a:solidFill>
                  <a:schemeClr val="bg1"/>
                </a:solidFill>
              </a:rPr>
              <a:t> </a:t>
            </a:r>
            <a:r>
              <a:rPr lang="en-US" sz="1500" dirty="0" err="1" smtClean="0">
                <a:solidFill>
                  <a:schemeClr val="bg1"/>
                </a:solidFill>
              </a:rPr>
              <a:t>vrijednosti</a:t>
            </a:r>
            <a:r>
              <a:rPr lang="en-US" sz="1500" dirty="0" smtClean="0">
                <a:solidFill>
                  <a:schemeClr val="bg1"/>
                </a:solidFill>
              </a:rPr>
              <a:t> </a:t>
            </a:r>
            <a:r>
              <a:rPr lang="en-US" sz="1500" dirty="0" err="1">
                <a:solidFill>
                  <a:schemeClr val="bg1"/>
                </a:solidFill>
              </a:rPr>
              <a:t>nagiba</a:t>
            </a:r>
            <a:r>
              <a:rPr lang="en-US" sz="1500" dirty="0">
                <a:solidFill>
                  <a:schemeClr val="bg1"/>
                </a:solidFill>
              </a:rPr>
              <a:t> </a:t>
            </a:r>
            <a:r>
              <a:rPr lang="el-GR" sz="1500" dirty="0" smtClean="0">
                <a:solidFill>
                  <a:schemeClr val="bg1"/>
                </a:solidFill>
              </a:rPr>
              <a:t>α</a:t>
            </a:r>
            <a:r>
              <a:rPr lang="en-US" sz="1500" baseline="-25000" dirty="0" smtClean="0">
                <a:solidFill>
                  <a:schemeClr val="bg1"/>
                </a:solidFill>
              </a:rPr>
              <a:t>T</a:t>
            </a:r>
            <a:r>
              <a:rPr lang="sr-Latn-ME" sz="1500" dirty="0" smtClean="0">
                <a:solidFill>
                  <a:schemeClr val="bg1"/>
                </a:solidFill>
              </a:rPr>
              <a:t>:</a:t>
            </a:r>
            <a:endParaRPr lang="pl-PL" sz="1500" dirty="0" smtClean="0">
              <a:solidFill>
                <a:schemeClr val="bg1"/>
              </a:solidFill>
            </a:endParaRPr>
          </a:p>
          <a:p>
            <a:pPr marL="285750" indent="-285750" algn="just">
              <a:lnSpc>
                <a:spcPct val="100000"/>
              </a:lnSpc>
              <a:buFont typeface="Wingdings" panose="05000000000000000000" pitchFamily="2" charset="2"/>
              <a:buChar char="§"/>
            </a:pPr>
            <a:r>
              <a:rPr lang="pl-PL" sz="1500" dirty="0" smtClean="0">
                <a:solidFill>
                  <a:schemeClr val="bg1"/>
                </a:solidFill>
              </a:rPr>
              <a:t>Konstruktivni </a:t>
            </a:r>
            <a:r>
              <a:rPr lang="pl-PL" sz="1500" dirty="0">
                <a:solidFill>
                  <a:schemeClr val="bg1"/>
                </a:solidFill>
              </a:rPr>
              <a:t>kolaps 1/20</a:t>
            </a:r>
          </a:p>
          <a:p>
            <a:pPr marL="285750" indent="-285750" algn="just">
              <a:lnSpc>
                <a:spcPct val="100000"/>
              </a:lnSpc>
              <a:buFont typeface="Wingdings" panose="05000000000000000000" pitchFamily="2" charset="2"/>
              <a:buChar char="§"/>
            </a:pPr>
            <a:r>
              <a:rPr lang="pl-PL" sz="1500" dirty="0" smtClean="0">
                <a:solidFill>
                  <a:schemeClr val="bg1"/>
                </a:solidFill>
              </a:rPr>
              <a:t>Opasno </a:t>
            </a:r>
            <a:r>
              <a:rPr lang="pl-PL" sz="1500" dirty="0">
                <a:solidFill>
                  <a:schemeClr val="bg1"/>
                </a:solidFill>
              </a:rPr>
              <a:t>za bezbjednost konstrukcije 1/50</a:t>
            </a:r>
          </a:p>
          <a:p>
            <a:pPr marL="285750" indent="-285750" algn="just">
              <a:lnSpc>
                <a:spcPct val="100000"/>
              </a:lnSpc>
              <a:buFont typeface="Wingdings" panose="05000000000000000000" pitchFamily="2" charset="2"/>
              <a:buChar char="§"/>
            </a:pPr>
            <a:r>
              <a:rPr lang="pl-PL" sz="1500" dirty="0" smtClean="0">
                <a:solidFill>
                  <a:schemeClr val="bg1"/>
                </a:solidFill>
              </a:rPr>
              <a:t>Primjetan </a:t>
            </a:r>
            <a:r>
              <a:rPr lang="pl-PL" sz="1500" dirty="0">
                <a:solidFill>
                  <a:schemeClr val="bg1"/>
                </a:solidFill>
              </a:rPr>
              <a:t>nagib </a:t>
            </a:r>
            <a:r>
              <a:rPr lang="pl-PL" sz="1500" dirty="0" smtClean="0">
                <a:solidFill>
                  <a:schemeClr val="bg1"/>
                </a:solidFill>
              </a:rPr>
              <a:t>1/200</a:t>
            </a:r>
          </a:p>
          <a:p>
            <a:pPr algn="just">
              <a:lnSpc>
                <a:spcPct val="100000"/>
              </a:lnSpc>
            </a:pPr>
            <a:r>
              <a:rPr lang="pl-PL" sz="1500" dirty="0">
                <a:solidFill>
                  <a:schemeClr val="bg1"/>
                </a:solidFill>
              </a:rPr>
              <a:t>Imajući ovo u vidu, preporučuje se, za potrebe projektovanja, u tipičnim situacijama, da dozvoljeni limit za prihvatljive nagibe konstrukcije bude 1/500. Nagib ove magnitude ne bi trebao da bude uočljiv.</a:t>
            </a:r>
            <a:endParaRPr lang="pl-PL" sz="1500" dirty="0" smtClean="0">
              <a:solidFill>
                <a:schemeClr val="bg1"/>
              </a:solidFill>
            </a:endParaRPr>
          </a:p>
          <a:p>
            <a:pPr algn="just">
              <a:lnSpc>
                <a:spcPct val="100000"/>
              </a:lnSpc>
            </a:pPr>
            <a:endParaRPr lang="pl-PL" sz="1500" dirty="0" smtClean="0">
              <a:solidFill>
                <a:schemeClr val="bg1"/>
              </a:solidFill>
            </a:endParaRPr>
          </a:p>
        </p:txBody>
      </p:sp>
    </p:spTree>
    <p:extLst>
      <p:ext uri="{BB962C8B-B14F-4D97-AF65-F5344CB8AC3E}">
        <p14:creationId xmlns:p14="http://schemas.microsoft.com/office/powerpoint/2010/main" val="970920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p:cTn id="7" dur="500" fill="hold"/>
                                        <p:tgtEl>
                                          <p:spTgt spid="5">
                                            <p:bg/>
                                          </p:spTgt>
                                        </p:tgtEl>
                                        <p:attrNameLst>
                                          <p:attrName>ppt_w</p:attrName>
                                        </p:attrNameLst>
                                      </p:cBhvr>
                                      <p:tavLst>
                                        <p:tav tm="0">
                                          <p:val>
                                            <p:fltVal val="0"/>
                                          </p:val>
                                        </p:tav>
                                        <p:tav tm="100000">
                                          <p:val>
                                            <p:strVal val="#ppt_w"/>
                                          </p:val>
                                        </p:tav>
                                      </p:tavLst>
                                    </p:anim>
                                    <p:anim calcmode="lin" valueType="num">
                                      <p:cBhvr>
                                        <p:cTn id="8" dur="500" fill="hold"/>
                                        <p:tgtEl>
                                          <p:spTgt spid="5">
                                            <p:bg/>
                                          </p:spTgt>
                                        </p:tgtEl>
                                        <p:attrNameLst>
                                          <p:attrName>ppt_h</p:attrName>
                                        </p:attrNameLst>
                                      </p:cBhvr>
                                      <p:tavLst>
                                        <p:tav tm="0">
                                          <p:val>
                                            <p:fltVal val="0"/>
                                          </p:val>
                                        </p:tav>
                                        <p:tav tm="100000">
                                          <p:val>
                                            <p:strVal val="#ppt_h"/>
                                          </p:val>
                                        </p:tav>
                                      </p:tavLst>
                                    </p:anim>
                                    <p:animEffect transition="in" filter="fade">
                                      <p:cBhvr>
                                        <p:cTn id="9" dur="500"/>
                                        <p:tgtEl>
                                          <p:spTgt spid="5">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 calcmode="lin" valueType="num">
                                      <p:cBhvr>
                                        <p:cTn id="35"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 calcmode="lin" valueType="num">
                                      <p:cBhvr>
                                        <p:cTn id="42"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43"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44" dur="500"/>
                                        <p:tgtEl>
                                          <p:spTgt spid="5">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6">
                                            <p:bg/>
                                          </p:spTgt>
                                        </p:tgtEl>
                                        <p:attrNameLst>
                                          <p:attrName>style.visibility</p:attrName>
                                        </p:attrNameLst>
                                      </p:cBhvr>
                                      <p:to>
                                        <p:strVal val="visible"/>
                                      </p:to>
                                    </p:set>
                                    <p:anim calcmode="lin" valueType="num">
                                      <p:cBhvr>
                                        <p:cTn id="49" dur="500" fill="hold"/>
                                        <p:tgtEl>
                                          <p:spTgt spid="6">
                                            <p:bg/>
                                          </p:spTgt>
                                        </p:tgtEl>
                                        <p:attrNameLst>
                                          <p:attrName>ppt_w</p:attrName>
                                        </p:attrNameLst>
                                      </p:cBhvr>
                                      <p:tavLst>
                                        <p:tav tm="0">
                                          <p:val>
                                            <p:fltVal val="0"/>
                                          </p:val>
                                        </p:tav>
                                        <p:tav tm="100000">
                                          <p:val>
                                            <p:strVal val="#ppt_w"/>
                                          </p:val>
                                        </p:tav>
                                      </p:tavLst>
                                    </p:anim>
                                    <p:anim calcmode="lin" valueType="num">
                                      <p:cBhvr>
                                        <p:cTn id="50" dur="500" fill="hold"/>
                                        <p:tgtEl>
                                          <p:spTgt spid="6">
                                            <p:bg/>
                                          </p:spTgt>
                                        </p:tgtEl>
                                        <p:attrNameLst>
                                          <p:attrName>ppt_h</p:attrName>
                                        </p:attrNameLst>
                                      </p:cBhvr>
                                      <p:tavLst>
                                        <p:tav tm="0">
                                          <p:val>
                                            <p:fltVal val="0"/>
                                          </p:val>
                                        </p:tav>
                                        <p:tav tm="100000">
                                          <p:val>
                                            <p:strVal val="#ppt_h"/>
                                          </p:val>
                                        </p:tav>
                                      </p:tavLst>
                                    </p:anim>
                                    <p:animEffect transition="in" filter="fade">
                                      <p:cBhvr>
                                        <p:cTn id="51" dur="500"/>
                                        <p:tgtEl>
                                          <p:spTgt spid="6">
                                            <p:bg/>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6">
                                            <p:txEl>
                                              <p:pRg st="0" end="0"/>
                                            </p:txEl>
                                          </p:spTgt>
                                        </p:tgtEl>
                                        <p:attrNameLst>
                                          <p:attrName>style.visibility</p:attrName>
                                        </p:attrNameLst>
                                      </p:cBhvr>
                                      <p:to>
                                        <p:strVal val="visible"/>
                                      </p:to>
                                    </p:set>
                                    <p:anim calcmode="lin" valueType="num">
                                      <p:cBhvr>
                                        <p:cTn id="56"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6">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6">
                                            <p:txEl>
                                              <p:pRg st="1" end="1"/>
                                            </p:txEl>
                                          </p:spTgt>
                                        </p:tgtEl>
                                        <p:attrNameLst>
                                          <p:attrName>style.visibility</p:attrName>
                                        </p:attrNameLst>
                                      </p:cBhvr>
                                      <p:to>
                                        <p:strVal val="visible"/>
                                      </p:to>
                                    </p:set>
                                    <p:anim calcmode="lin" valueType="num">
                                      <p:cBhvr>
                                        <p:cTn id="6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64"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65" dur="500"/>
                                        <p:tgtEl>
                                          <p:spTgt spid="6">
                                            <p:txEl>
                                              <p:pRg st="1" end="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6">
                                            <p:txEl>
                                              <p:pRg st="2" end="2"/>
                                            </p:txEl>
                                          </p:spTgt>
                                        </p:tgtEl>
                                        <p:attrNameLst>
                                          <p:attrName>style.visibility</p:attrName>
                                        </p:attrNameLst>
                                      </p:cBhvr>
                                      <p:to>
                                        <p:strVal val="visible"/>
                                      </p:to>
                                    </p:set>
                                    <p:anim calcmode="lin" valueType="num">
                                      <p:cBhvr>
                                        <p:cTn id="70"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71"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72" dur="500"/>
                                        <p:tgtEl>
                                          <p:spTgt spid="6">
                                            <p:txEl>
                                              <p:pRg st="2" end="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8">
                                            <p:bg/>
                                          </p:spTgt>
                                        </p:tgtEl>
                                        <p:attrNameLst>
                                          <p:attrName>style.visibility</p:attrName>
                                        </p:attrNameLst>
                                      </p:cBhvr>
                                      <p:to>
                                        <p:strVal val="visible"/>
                                      </p:to>
                                    </p:set>
                                    <p:anim calcmode="lin" valueType="num">
                                      <p:cBhvr additive="base">
                                        <p:cTn id="7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78" dur="500" fill="hold"/>
                                        <p:tgtEl>
                                          <p:spTgt spid="8">
                                            <p:bg/>
                                          </p:spTgt>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8">
                                            <p:txEl>
                                              <p:pRg st="0" end="0"/>
                                            </p:txEl>
                                          </p:spTgt>
                                        </p:tgtEl>
                                        <p:attrNameLst>
                                          <p:attrName>style.visibility</p:attrName>
                                        </p:attrNameLst>
                                      </p:cBhvr>
                                      <p:to>
                                        <p:strVal val="visible"/>
                                      </p:to>
                                    </p:set>
                                    <p:anim calcmode="lin" valueType="num">
                                      <p:cBhvr additive="base">
                                        <p:cTn id="8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8">
                                            <p:txEl>
                                              <p:pRg st="1" end="1"/>
                                            </p:txEl>
                                          </p:spTgt>
                                        </p:tgtEl>
                                        <p:attrNameLst>
                                          <p:attrName>style.visibility</p:attrName>
                                        </p:attrNameLst>
                                      </p:cBhvr>
                                      <p:to>
                                        <p:strVal val="visible"/>
                                      </p:to>
                                    </p:set>
                                    <p:anim calcmode="lin" valueType="num">
                                      <p:cBhvr additive="base">
                                        <p:cTn id="8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8">
                                            <p:txEl>
                                              <p:pRg st="2" end="2"/>
                                            </p:txEl>
                                          </p:spTgt>
                                        </p:tgtEl>
                                        <p:attrNameLst>
                                          <p:attrName>style.visibility</p:attrName>
                                        </p:attrNameLst>
                                      </p:cBhvr>
                                      <p:to>
                                        <p:strVal val="visible"/>
                                      </p:to>
                                    </p:set>
                                    <p:anim calcmode="lin" valueType="num">
                                      <p:cBhvr additive="base">
                                        <p:cTn id="9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9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8">
                                            <p:txEl>
                                              <p:pRg st="3" end="3"/>
                                            </p:txEl>
                                          </p:spTgt>
                                        </p:tgtEl>
                                        <p:attrNameLst>
                                          <p:attrName>style.visibility</p:attrName>
                                        </p:attrNameLst>
                                      </p:cBhvr>
                                      <p:to>
                                        <p:strVal val="visible"/>
                                      </p:to>
                                    </p:set>
                                    <p:anim calcmode="lin" valueType="num">
                                      <p:cBhvr additive="base">
                                        <p:cTn id="101"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8">
                                            <p:txEl>
                                              <p:pRg st="4" end="4"/>
                                            </p:txEl>
                                          </p:spTgt>
                                        </p:tgtEl>
                                        <p:attrNameLst>
                                          <p:attrName>style.visibility</p:attrName>
                                        </p:attrNameLst>
                                      </p:cBhvr>
                                      <p:to>
                                        <p:strVal val="visible"/>
                                      </p:to>
                                    </p:set>
                                    <p:anim calcmode="lin" valueType="num">
                                      <p:cBhvr additive="base">
                                        <p:cTn id="107"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5" grpId="0" build="p" animBg="1"/>
      <p:bldP spid="8" grpId="0" build="p" animBg="1"/>
    </p:bldLst>
  </p:timing>
</p:sld>
</file>

<file path=ppt/theme/theme1.xml><?xml version="1.0" encoding="utf-8"?>
<a:theme xmlns:a="http://schemas.openxmlformats.org/drawingml/2006/main" name="WelcomeDo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come to PowerPoint.potx" id="{43699C43-EC89-4A55-9A99-3FD944590577}" vid="{3C36ED3A-1C33-4ECB-8650-37D568EF454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true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1584528</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 xsi:nil="true"/>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2012-06-20T23:39:00+00:00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2029-01-01T08:00:00+00:00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TP102923943</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843282</LocLastLocAttemptVersionLookup>
    <IsSearchable xmlns="4873beb7-5857-4685-be1f-d57550cc96cc">true</IsSearchable>
    <TemplateTemplateType xmlns="4873beb7-5857-4685-be1f-d57550cc96cc">PowerPoint Template - Slideshow Launch</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LocMarketGroupTiers2 xmlns="4873beb7-5857-4685-be1f-d57550cc96cc" xsi:nil="true"/>
    <APAuthor xmlns="4873beb7-5857-4685-be1f-d57550cc96cc">
      <UserInfo>
        <DisplayName>REDMOND\v-sa</DisplayName>
        <AccountId>2467</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15</OriginalRelease>
    <TPLaunchHelpLinkType xmlns="4873beb7-5857-4685-be1f-d57550cc96cc">Template</TPLaunchHelpLinkType>
    <LocalizationTagsTaxHTField0 xmlns="4873beb7-5857-4685-be1f-d57550cc96cc">
      <Terms xmlns="http://schemas.microsoft.com/office/infopath/2007/PartnerControls"/>
    </LocalizationTagsTaxHTField0>
  </documentManagement>
</p:properties>
</file>

<file path=customXml/item2.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B970C04F-E7AC-41AB-9C6D-1B1BB88BFF7F}">
  <ds:schemaRefs>
    <ds:schemaRef ds:uri="http://schemas.openxmlformats.org/package/2006/metadata/core-properties"/>
    <ds:schemaRef ds:uri="http://schemas.microsoft.com/office/2006/metadata/properties"/>
    <ds:schemaRef ds:uri="http://purl.org/dc/terms/"/>
    <ds:schemaRef ds:uri="http://purl.org/dc/elements/1.1/"/>
    <ds:schemaRef ds:uri="http://schemas.microsoft.com/office/infopath/2007/PartnerControls"/>
    <ds:schemaRef ds:uri="http://schemas.microsoft.com/office/2006/documentManagement/types"/>
    <ds:schemaRef ds:uri="4873beb7-5857-4685-be1f-d57550cc96cc"/>
    <ds:schemaRef ds:uri="http://www.w3.org/XML/1998/namespace"/>
    <ds:schemaRef ds:uri="http://purl.org/dc/dcmitype/"/>
  </ds:schemaRefs>
</ds:datastoreItem>
</file>

<file path=customXml/itemProps2.xml><?xml version="1.0" encoding="utf-8"?>
<ds:datastoreItem xmlns:ds="http://schemas.openxmlformats.org/officeDocument/2006/customXml" ds:itemID="{63EE7759-C66F-4EA4-9863-7EBA32518D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3DEC53A-9DF1-4780-BE92-17E971B7A9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Welcome to PowerPoint 2013</Template>
  <TotalTime>25561</TotalTime>
  <Words>4402</Words>
  <Application>Microsoft Office PowerPoint</Application>
  <PresentationFormat>Widescreen</PresentationFormat>
  <Paragraphs>296</Paragraphs>
  <Slides>24</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Calibri</vt:lpstr>
      <vt:lpstr>Cambria Math</vt:lpstr>
      <vt:lpstr>Candara</vt:lpstr>
      <vt:lpstr>Segoe UI</vt:lpstr>
      <vt:lpstr>Segoe UI Light</vt:lpstr>
      <vt:lpstr>Times New Roman</vt:lpstr>
      <vt:lpstr>Wingdings</vt:lpstr>
      <vt:lpstr>WelcomeDoc</vt:lpstr>
      <vt:lpstr>Posebne tehnike fundiranja 2021</vt:lpstr>
      <vt:lpstr>PowerPoint Presentation</vt:lpstr>
      <vt:lpstr>PowerPoint Presentation</vt:lpstr>
      <vt:lpstr>Deponija pepela i šljake Maljevac</vt:lpstr>
      <vt:lpstr>Jalovište ,Mojkovac</vt:lpstr>
      <vt:lpstr>Deponija crvenog mulja, KAP</vt:lpstr>
      <vt:lpstr>Karakteristike nanešenog materijala</vt:lpstr>
      <vt:lpstr>Karakteristike nasutog materijala</vt:lpstr>
      <vt:lpstr>Fundiranje na nasutom tlu</vt:lpstr>
      <vt:lpstr>Klasifikacija nasutog tla prema potencijalnom pomijeranju</vt:lpstr>
      <vt:lpstr>Duboko fundiranje</vt:lpstr>
      <vt:lpstr>Negativno trenje</vt:lpstr>
      <vt:lpstr>Deponije komunalnog čvrstog otpada</vt:lpstr>
      <vt:lpstr>Zatvaranje deponije komunalnog čvrstog otpada</vt:lpstr>
      <vt:lpstr>Pokrivka deponije ( landfill cover )</vt:lpstr>
      <vt:lpstr>Rekultivacija deponije</vt:lpstr>
      <vt:lpstr>Prenamjena deponija ( landfill redevelopment )</vt:lpstr>
      <vt:lpstr>Slijeganje čvrstog otpada</vt:lpstr>
      <vt:lpstr>Slijeganje čvrstog otpada</vt:lpstr>
      <vt:lpstr>Fundiranje na deponijama</vt:lpstr>
      <vt:lpstr>Fundiranje na deponijama</vt:lpstr>
      <vt:lpstr>Zaštita konstrukcije od uticaja gasa</vt:lpstr>
      <vt:lpstr>Zaštita konstrukcije od uticaja gasa</vt:lpstr>
      <vt:lpstr>Literatura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PowerPoint</dc:title>
  <dc:creator>PC</dc:creator>
  <cp:lastModifiedBy>PC</cp:lastModifiedBy>
  <cp:revision>1969</cp:revision>
  <dcterms:created xsi:type="dcterms:W3CDTF">2020-09-27T13:47:40Z</dcterms:created>
  <dcterms:modified xsi:type="dcterms:W3CDTF">2021-05-21T17:49:13Z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_TemplateID">
    <vt:lpwstr>TC029239449991</vt:lpwstr>
  </property>
  <property fmtid="{D5CDD505-2E9C-101B-9397-08002B2CF9AE}" pid="4" name="ContentTypeId">
    <vt:lpwstr>0x0101006EDDDB5EE6D98C44930B742096920B300400F5B6D36B3EF94B4E9A635CDF2A18F5B8</vt:lpwstr>
  </property>
  <property fmtid="{D5CDD505-2E9C-101B-9397-08002B2CF9AE}" pid="5" name="FeatureTags">
    <vt:lpwstr/>
  </property>
  <property fmtid="{D5CDD505-2E9C-101B-9397-08002B2CF9AE}" pid="6" name="LocalizationTags">
    <vt:lpwstr/>
  </property>
  <property fmtid="{D5CDD505-2E9C-101B-9397-08002B2CF9AE}" pid="7" name="ScenarioTags">
    <vt:lpwstr/>
  </property>
  <property fmtid="{D5CDD505-2E9C-101B-9397-08002B2CF9AE}" pid="8" name="CampaignTags">
    <vt:lpwstr/>
  </property>
</Properties>
</file>